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7.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8.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9.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0.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31.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32.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70" r:id="rId1"/>
    <p:sldMasterId id="2147483688" r:id="rId2"/>
    <p:sldMasterId id="2147483693" r:id="rId3"/>
    <p:sldMasterId id="2147483714" r:id="rId4"/>
    <p:sldMasterId id="2147483723" r:id="rId5"/>
    <p:sldMasterId id="2147483728" r:id="rId6"/>
    <p:sldMasterId id="2147483772" r:id="rId7"/>
    <p:sldMasterId id="2147483777" r:id="rId8"/>
    <p:sldMasterId id="2147483782" r:id="rId9"/>
    <p:sldMasterId id="2147483788" r:id="rId10"/>
  </p:sldMasterIdLst>
  <p:notesMasterIdLst>
    <p:notesMasterId r:id="rId97"/>
  </p:notesMasterIdLst>
  <p:sldIdLst>
    <p:sldId id="256" r:id="rId11"/>
    <p:sldId id="257" r:id="rId12"/>
    <p:sldId id="258" r:id="rId13"/>
    <p:sldId id="259" r:id="rId14"/>
    <p:sldId id="260" r:id="rId15"/>
    <p:sldId id="261" r:id="rId16"/>
    <p:sldId id="268" r:id="rId17"/>
    <p:sldId id="660" r:id="rId18"/>
    <p:sldId id="702" r:id="rId19"/>
    <p:sldId id="706" r:id="rId20"/>
    <p:sldId id="703" r:id="rId21"/>
    <p:sldId id="704" r:id="rId22"/>
    <p:sldId id="269" r:id="rId23"/>
    <p:sldId id="270" r:id="rId24"/>
    <p:sldId id="271" r:id="rId25"/>
    <p:sldId id="272" r:id="rId26"/>
    <p:sldId id="273" r:id="rId27"/>
    <p:sldId id="707" r:id="rId28"/>
    <p:sldId id="709" r:id="rId29"/>
    <p:sldId id="303" r:id="rId30"/>
    <p:sldId id="304" r:id="rId31"/>
    <p:sldId id="2702" r:id="rId32"/>
    <p:sldId id="2703" r:id="rId33"/>
    <p:sldId id="305" r:id="rId34"/>
    <p:sldId id="306" r:id="rId35"/>
    <p:sldId id="708" r:id="rId36"/>
    <p:sldId id="596" r:id="rId37"/>
    <p:sldId id="2704" r:id="rId38"/>
    <p:sldId id="609" r:id="rId39"/>
    <p:sldId id="263" r:id="rId40"/>
    <p:sldId id="607" r:id="rId41"/>
    <p:sldId id="297" r:id="rId42"/>
    <p:sldId id="2705" r:id="rId43"/>
    <p:sldId id="280" r:id="rId44"/>
    <p:sldId id="2706" r:id="rId45"/>
    <p:sldId id="630" r:id="rId46"/>
    <p:sldId id="2707" r:id="rId47"/>
    <p:sldId id="2708" r:id="rId48"/>
    <p:sldId id="2709" r:id="rId49"/>
    <p:sldId id="2710" r:id="rId50"/>
    <p:sldId id="2711" r:id="rId51"/>
    <p:sldId id="2712" r:id="rId52"/>
    <p:sldId id="262" r:id="rId53"/>
    <p:sldId id="2713" r:id="rId54"/>
    <p:sldId id="264" r:id="rId55"/>
    <p:sldId id="265" r:id="rId56"/>
    <p:sldId id="267" r:id="rId57"/>
    <p:sldId id="2714" r:id="rId58"/>
    <p:sldId id="266" r:id="rId59"/>
    <p:sldId id="2715" r:id="rId60"/>
    <p:sldId id="2716" r:id="rId61"/>
    <p:sldId id="2717" r:id="rId62"/>
    <p:sldId id="2718" r:id="rId63"/>
    <p:sldId id="2719" r:id="rId64"/>
    <p:sldId id="631" r:id="rId65"/>
    <p:sldId id="383" r:id="rId66"/>
    <p:sldId id="396" r:id="rId67"/>
    <p:sldId id="398" r:id="rId68"/>
    <p:sldId id="393" r:id="rId69"/>
    <p:sldId id="409" r:id="rId70"/>
    <p:sldId id="420" r:id="rId71"/>
    <p:sldId id="427" r:id="rId72"/>
    <p:sldId id="404" r:id="rId73"/>
    <p:sldId id="421" r:id="rId74"/>
    <p:sldId id="422" r:id="rId75"/>
    <p:sldId id="423" r:id="rId76"/>
    <p:sldId id="424" r:id="rId77"/>
    <p:sldId id="425" r:id="rId78"/>
    <p:sldId id="428" r:id="rId79"/>
    <p:sldId id="426" r:id="rId80"/>
    <p:sldId id="429" r:id="rId81"/>
    <p:sldId id="431" r:id="rId82"/>
    <p:sldId id="432" r:id="rId83"/>
    <p:sldId id="2720" r:id="rId84"/>
    <p:sldId id="633" r:id="rId85"/>
    <p:sldId id="299" r:id="rId86"/>
    <p:sldId id="344" r:id="rId87"/>
    <p:sldId id="342" r:id="rId88"/>
    <p:sldId id="337" r:id="rId89"/>
    <p:sldId id="345" r:id="rId90"/>
    <p:sldId id="346" r:id="rId91"/>
    <p:sldId id="347" r:id="rId92"/>
    <p:sldId id="348" r:id="rId93"/>
    <p:sldId id="349" r:id="rId94"/>
    <p:sldId id="350" r:id="rId95"/>
    <p:sldId id="326" r:id="rId96"/>
  </p:sldIdLst>
  <p:sldSz cx="12192000" cy="6858000"/>
  <p:notesSz cx="7010400" cy="9296400"/>
  <p:embeddedFontLst>
    <p:embeddedFont>
      <p:font typeface="Calibri" panose="020F0502020204030204" pitchFamily="34" charset="0"/>
      <p:regular r:id="rId98"/>
      <p:bold r:id="rId99"/>
      <p:italic r:id="rId100"/>
      <p:boldItalic r:id="rId101"/>
    </p:embeddedFont>
    <p:embeddedFont>
      <p:font typeface="Encode Sans Black" panose="020B0604020202020204" charset="0"/>
      <p:bold r:id="rId102"/>
    </p:embeddedFont>
    <p:embeddedFont>
      <p:font typeface="Franklin Gothic Demi" panose="020B0703020102020204" pitchFamily="34" charset="0"/>
      <p:regular r:id="rId103"/>
      <p:italic r:id="rId104"/>
    </p:embeddedFont>
    <p:embeddedFont>
      <p:font typeface="Franklin Gothic Medium" panose="020B0603020102020204" pitchFamily="34" charset="0"/>
      <p:regular r:id="rId105"/>
      <p:italic r:id="rId106"/>
    </p:embeddedFont>
    <p:embeddedFont>
      <p:font typeface="Merriweather Sans" pitchFamily="2" charset="0"/>
      <p:regular r:id="rId107"/>
      <p:bold r:id="rId108"/>
      <p:italic r:id="rId109"/>
      <p:boldItalic r:id="rId110"/>
    </p:embeddedFont>
    <p:embeddedFont>
      <p:font typeface="Orgon Slab" panose="02000503000000020004" pitchFamily="50" charset="0"/>
      <p:regular r:id="rId111"/>
      <p:bold r:id="rId112"/>
      <p:italic r:id="rId113"/>
      <p:boldItalic r:id="rId114"/>
    </p:embeddedFont>
    <p:embeddedFont>
      <p:font typeface="Orgon Slab ExtraLight" panose="02000503000000020004" pitchFamily="50" charset="0"/>
      <p:regular r:id="rId115"/>
      <p:italic r:id="rId116"/>
    </p:embeddedFont>
    <p:embeddedFont>
      <p:font typeface="Orgon Slab Light" panose="02000503000000020004" pitchFamily="50" charset="0"/>
      <p:regular r:id="rId117"/>
      <p:italic r:id="rId118"/>
    </p:embeddedFont>
    <p:embeddedFont>
      <p:font typeface="Orgon Slab Medium" panose="02000603000000020004" pitchFamily="50" charset="0"/>
      <p:regular r:id="rId119"/>
      <p:italic r:id="rId120"/>
    </p:embeddedFont>
    <p:embeddedFont>
      <p:font typeface="Roboto" panose="02000000000000000000" pitchFamily="2" charset="0"/>
      <p:regular r:id="rId121"/>
      <p:bold r:id="rId122"/>
      <p:italic r:id="rId123"/>
      <p:boldItalic r:id="rId124"/>
    </p:embeddedFont>
    <p:embeddedFont>
      <p:font typeface="Tisa Offc Serif Pro" panose="02010504030101020102" pitchFamily="2" charset="0"/>
      <p:regular r:id="rId125"/>
      <p:bold r:id="rId126"/>
      <p:italic r:id="rId127"/>
      <p:boldItalic r:id="rId1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09">
          <p15:clr>
            <a:srgbClr val="A4A3A4"/>
          </p15:clr>
        </p15:guide>
        <p15:guide id="2" pos="4597">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9" roundtripDataSignature="AMtx7mg5evibiybp+koAEYGLHgqZp9OW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4B3729F-0E15-479E-B98C-3DC0D32C78B2}">
  <a:tblStyle styleId="{64B3729F-0E15-479E-B98C-3DC0D32C78B2}"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34" autoAdjust="0"/>
  </p:normalViewPr>
  <p:slideViewPr>
    <p:cSldViewPr snapToGrid="0">
      <p:cViewPr varScale="1">
        <p:scale>
          <a:sx n="59" d="100"/>
          <a:sy n="59" d="100"/>
        </p:scale>
        <p:origin x="432" y="101"/>
      </p:cViewPr>
      <p:guideLst>
        <p:guide orient="horz" pos="2109"/>
        <p:guide pos="45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font" Target="fonts/font20.fntdata"/><Relationship Id="rId21" Type="http://schemas.openxmlformats.org/officeDocument/2006/relationships/slide" Target="slides/slide11.xml"/><Relationship Id="rId42" Type="http://schemas.openxmlformats.org/officeDocument/2006/relationships/slide" Target="slides/slide32.xml"/><Relationship Id="rId63" Type="http://schemas.openxmlformats.org/officeDocument/2006/relationships/slide" Target="slides/slide53.xml"/><Relationship Id="rId84" Type="http://schemas.openxmlformats.org/officeDocument/2006/relationships/slide" Target="slides/slide74.xml"/><Relationship Id="rId16" Type="http://schemas.openxmlformats.org/officeDocument/2006/relationships/slide" Target="slides/slide6.xml"/><Relationship Id="rId107" Type="http://schemas.openxmlformats.org/officeDocument/2006/relationships/font" Target="fonts/font10.fntdata"/><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font" Target="fonts/font5.fntdata"/><Relationship Id="rId123" Type="http://schemas.openxmlformats.org/officeDocument/2006/relationships/font" Target="fonts/font26.fntdata"/><Relationship Id="rId128" Type="http://schemas.openxmlformats.org/officeDocument/2006/relationships/font" Target="fonts/font31.fntdata"/><Relationship Id="rId5" Type="http://schemas.openxmlformats.org/officeDocument/2006/relationships/slideMaster" Target="slideMasters/slideMaster5.xml"/><Relationship Id="rId90" Type="http://schemas.openxmlformats.org/officeDocument/2006/relationships/slide" Target="slides/slide80.xml"/><Relationship Id="rId95" Type="http://schemas.openxmlformats.org/officeDocument/2006/relationships/slide" Target="slides/slide85.xml"/><Relationship Id="rId22" Type="http://schemas.openxmlformats.org/officeDocument/2006/relationships/slide" Target="slides/slide12.xml"/><Relationship Id="rId27" Type="http://schemas.openxmlformats.org/officeDocument/2006/relationships/slide" Target="slides/slide17.xml"/><Relationship Id="rId43" Type="http://schemas.openxmlformats.org/officeDocument/2006/relationships/slide" Target="slides/slide33.xml"/><Relationship Id="rId48" Type="http://schemas.openxmlformats.org/officeDocument/2006/relationships/slide" Target="slides/slide38.xml"/><Relationship Id="rId64" Type="http://schemas.openxmlformats.org/officeDocument/2006/relationships/slide" Target="slides/slide54.xml"/><Relationship Id="rId69" Type="http://schemas.openxmlformats.org/officeDocument/2006/relationships/slide" Target="slides/slide59.xml"/><Relationship Id="rId113" Type="http://schemas.openxmlformats.org/officeDocument/2006/relationships/font" Target="fonts/font16.fntdata"/><Relationship Id="rId118" Type="http://schemas.openxmlformats.org/officeDocument/2006/relationships/font" Target="fonts/font21.fntdata"/><Relationship Id="rId80" Type="http://schemas.openxmlformats.org/officeDocument/2006/relationships/slide" Target="slides/slide70.xml"/><Relationship Id="rId85" Type="http://schemas.openxmlformats.org/officeDocument/2006/relationships/slide" Target="slides/slide75.xml"/><Relationship Id="rId12" Type="http://schemas.openxmlformats.org/officeDocument/2006/relationships/slide" Target="slides/slide2.xml"/><Relationship Id="rId17" Type="http://schemas.openxmlformats.org/officeDocument/2006/relationships/slide" Target="slides/slide7.xml"/><Relationship Id="rId33" Type="http://schemas.openxmlformats.org/officeDocument/2006/relationships/slide" Target="slides/slide23.xml"/><Relationship Id="rId38" Type="http://schemas.openxmlformats.org/officeDocument/2006/relationships/slide" Target="slides/slide28.xml"/><Relationship Id="rId59" Type="http://schemas.openxmlformats.org/officeDocument/2006/relationships/slide" Target="slides/slide49.xml"/><Relationship Id="rId103" Type="http://schemas.openxmlformats.org/officeDocument/2006/relationships/font" Target="fonts/font6.fntdata"/><Relationship Id="rId108" Type="http://schemas.openxmlformats.org/officeDocument/2006/relationships/font" Target="fonts/font11.fntdata"/><Relationship Id="rId124" Type="http://schemas.openxmlformats.org/officeDocument/2006/relationships/font" Target="fonts/font27.fntdata"/><Relationship Id="rId129" Type="http://customschemas.google.com/relationships/presentationmetadata" Target="metadata"/><Relationship Id="rId54" Type="http://schemas.openxmlformats.org/officeDocument/2006/relationships/slide" Target="slides/slide44.xml"/><Relationship Id="rId70" Type="http://schemas.openxmlformats.org/officeDocument/2006/relationships/slide" Target="slides/slide60.xml"/><Relationship Id="rId75" Type="http://schemas.openxmlformats.org/officeDocument/2006/relationships/slide" Target="slides/slide65.xml"/><Relationship Id="rId91" Type="http://schemas.openxmlformats.org/officeDocument/2006/relationships/slide" Target="slides/slide81.xml"/><Relationship Id="rId96" Type="http://schemas.openxmlformats.org/officeDocument/2006/relationships/slide" Target="slides/slide86.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 Target="slides/slide13.xml"/><Relationship Id="rId28" Type="http://schemas.openxmlformats.org/officeDocument/2006/relationships/slide" Target="slides/slide18.xml"/><Relationship Id="rId49" Type="http://schemas.openxmlformats.org/officeDocument/2006/relationships/slide" Target="slides/slide39.xml"/><Relationship Id="rId114" Type="http://schemas.openxmlformats.org/officeDocument/2006/relationships/font" Target="fonts/font17.fntdata"/><Relationship Id="rId119" Type="http://schemas.openxmlformats.org/officeDocument/2006/relationships/font" Target="fonts/font22.fntdata"/><Relationship Id="rId44" Type="http://schemas.openxmlformats.org/officeDocument/2006/relationships/slide" Target="slides/slide34.xml"/><Relationship Id="rId60" Type="http://schemas.openxmlformats.org/officeDocument/2006/relationships/slide" Target="slides/slide50.xml"/><Relationship Id="rId65" Type="http://schemas.openxmlformats.org/officeDocument/2006/relationships/slide" Target="slides/slide55.xml"/><Relationship Id="rId81" Type="http://schemas.openxmlformats.org/officeDocument/2006/relationships/slide" Target="slides/slide71.xml"/><Relationship Id="rId86" Type="http://schemas.openxmlformats.org/officeDocument/2006/relationships/slide" Target="slides/slide76.xml"/><Relationship Id="rId130" Type="http://schemas.openxmlformats.org/officeDocument/2006/relationships/presProps" Target="presProps.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font" Target="fonts/font12.fntdata"/><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notesMaster" Target="notesMasters/notesMaster1.xml"/><Relationship Id="rId104" Type="http://schemas.openxmlformats.org/officeDocument/2006/relationships/font" Target="fonts/font7.fntdata"/><Relationship Id="rId120" Type="http://schemas.openxmlformats.org/officeDocument/2006/relationships/font" Target="fonts/font23.fntdata"/><Relationship Id="rId125" Type="http://schemas.openxmlformats.org/officeDocument/2006/relationships/font" Target="fonts/font28.fntdata"/><Relationship Id="rId7" Type="http://schemas.openxmlformats.org/officeDocument/2006/relationships/slideMaster" Target="slideMasters/slideMaster7.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slideMaster" Target="slideMasters/slideMaster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font" Target="fonts/font13.fntdata"/><Relationship Id="rId115" Type="http://schemas.openxmlformats.org/officeDocument/2006/relationships/font" Target="fonts/font18.fntdata"/><Relationship Id="rId131" Type="http://schemas.openxmlformats.org/officeDocument/2006/relationships/viewProps" Target="viewProps.xml"/><Relationship Id="rId61" Type="http://schemas.openxmlformats.org/officeDocument/2006/relationships/slide" Target="slides/slide51.xml"/><Relationship Id="rId82" Type="http://schemas.openxmlformats.org/officeDocument/2006/relationships/slide" Target="slides/slide72.xml"/><Relationship Id="rId19" Type="http://schemas.openxmlformats.org/officeDocument/2006/relationships/slide" Target="slides/slide9.xml"/><Relationship Id="rId14" Type="http://schemas.openxmlformats.org/officeDocument/2006/relationships/slide" Target="slides/slide4.xml"/><Relationship Id="rId30" Type="http://schemas.openxmlformats.org/officeDocument/2006/relationships/slide" Target="slides/slide20.xml"/><Relationship Id="rId35" Type="http://schemas.openxmlformats.org/officeDocument/2006/relationships/slide" Target="slides/slide25.xml"/><Relationship Id="rId56" Type="http://schemas.openxmlformats.org/officeDocument/2006/relationships/slide" Target="slides/slide46.xml"/><Relationship Id="rId77" Type="http://schemas.openxmlformats.org/officeDocument/2006/relationships/slide" Target="slides/slide67.xml"/><Relationship Id="rId100" Type="http://schemas.openxmlformats.org/officeDocument/2006/relationships/font" Target="fonts/font3.fntdata"/><Relationship Id="rId105" Type="http://schemas.openxmlformats.org/officeDocument/2006/relationships/font" Target="fonts/font8.fntdata"/><Relationship Id="rId126" Type="http://schemas.openxmlformats.org/officeDocument/2006/relationships/font" Target="fonts/font29.fntdata"/><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93" Type="http://schemas.openxmlformats.org/officeDocument/2006/relationships/slide" Target="slides/slide83.xml"/><Relationship Id="rId98" Type="http://schemas.openxmlformats.org/officeDocument/2006/relationships/font" Target="fonts/font1.fntdata"/><Relationship Id="rId121" Type="http://schemas.openxmlformats.org/officeDocument/2006/relationships/font" Target="fonts/font24.fntdata"/><Relationship Id="rId3" Type="http://schemas.openxmlformats.org/officeDocument/2006/relationships/slideMaster" Target="slideMasters/slideMaster3.xml"/><Relationship Id="rId25" Type="http://schemas.openxmlformats.org/officeDocument/2006/relationships/slide" Target="slides/slide15.xml"/><Relationship Id="rId46" Type="http://schemas.openxmlformats.org/officeDocument/2006/relationships/slide" Target="slides/slide36.xml"/><Relationship Id="rId67" Type="http://schemas.openxmlformats.org/officeDocument/2006/relationships/slide" Target="slides/slide57.xml"/><Relationship Id="rId116" Type="http://schemas.openxmlformats.org/officeDocument/2006/relationships/font" Target="fonts/font19.fntdata"/><Relationship Id="rId20" Type="http://schemas.openxmlformats.org/officeDocument/2006/relationships/slide" Target="slides/slide10.xml"/><Relationship Id="rId41" Type="http://schemas.openxmlformats.org/officeDocument/2006/relationships/slide" Target="slides/slide31.xml"/><Relationship Id="rId62" Type="http://schemas.openxmlformats.org/officeDocument/2006/relationships/slide" Target="slides/slide52.xml"/><Relationship Id="rId83" Type="http://schemas.openxmlformats.org/officeDocument/2006/relationships/slide" Target="slides/slide73.xml"/><Relationship Id="rId88" Type="http://schemas.openxmlformats.org/officeDocument/2006/relationships/slide" Target="slides/slide78.xml"/><Relationship Id="rId111" Type="http://schemas.openxmlformats.org/officeDocument/2006/relationships/font" Target="fonts/font14.fntdata"/><Relationship Id="rId132" Type="http://schemas.openxmlformats.org/officeDocument/2006/relationships/theme" Target="theme/theme1.xml"/><Relationship Id="rId15" Type="http://schemas.openxmlformats.org/officeDocument/2006/relationships/slide" Target="slides/slide5.xml"/><Relationship Id="rId36" Type="http://schemas.openxmlformats.org/officeDocument/2006/relationships/slide" Target="slides/slide26.xml"/><Relationship Id="rId57" Type="http://schemas.openxmlformats.org/officeDocument/2006/relationships/slide" Target="slides/slide47.xml"/><Relationship Id="rId106" Type="http://schemas.openxmlformats.org/officeDocument/2006/relationships/font" Target="fonts/font9.fntdata"/><Relationship Id="rId127" Type="http://schemas.openxmlformats.org/officeDocument/2006/relationships/font" Target="fonts/font30.fntdata"/><Relationship Id="rId10" Type="http://schemas.openxmlformats.org/officeDocument/2006/relationships/slideMaster" Target="slideMasters/slideMaster10.xml"/><Relationship Id="rId31" Type="http://schemas.openxmlformats.org/officeDocument/2006/relationships/slide" Target="slides/slide21.xml"/><Relationship Id="rId52" Type="http://schemas.openxmlformats.org/officeDocument/2006/relationships/slide" Target="slides/slide42.xml"/><Relationship Id="rId73" Type="http://schemas.openxmlformats.org/officeDocument/2006/relationships/slide" Target="slides/slide63.xml"/><Relationship Id="rId78" Type="http://schemas.openxmlformats.org/officeDocument/2006/relationships/slide" Target="slides/slide68.xml"/><Relationship Id="rId94" Type="http://schemas.openxmlformats.org/officeDocument/2006/relationships/slide" Target="slides/slide84.xml"/><Relationship Id="rId99" Type="http://schemas.openxmlformats.org/officeDocument/2006/relationships/font" Target="fonts/font2.fntdata"/><Relationship Id="rId101" Type="http://schemas.openxmlformats.org/officeDocument/2006/relationships/font" Target="fonts/font4.fntdata"/><Relationship Id="rId122" Type="http://schemas.openxmlformats.org/officeDocument/2006/relationships/font" Target="fonts/font25.fntdata"/><Relationship Id="rId4" Type="http://schemas.openxmlformats.org/officeDocument/2006/relationships/slideMaster" Target="slideMasters/slideMaster4.xml"/><Relationship Id="rId9" Type="http://schemas.openxmlformats.org/officeDocument/2006/relationships/slideMaster" Target="slideMasters/slideMaster9.xml"/><Relationship Id="rId26" Type="http://schemas.openxmlformats.org/officeDocument/2006/relationships/slide" Target="slides/slide16.xml"/><Relationship Id="rId47" Type="http://schemas.openxmlformats.org/officeDocument/2006/relationships/slide" Target="slides/slide37.xml"/><Relationship Id="rId68" Type="http://schemas.openxmlformats.org/officeDocument/2006/relationships/slide" Target="slides/slide58.xml"/><Relationship Id="rId89" Type="http://schemas.openxmlformats.org/officeDocument/2006/relationships/slide" Target="slides/slide79.xml"/><Relationship Id="rId112" Type="http://schemas.openxmlformats.org/officeDocument/2006/relationships/font" Target="fonts/font15.fntdata"/><Relationship Id="rId13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minerfiles.mst.edu\dfs\users\reynoldscla\Desktop\MST%20Studies\FS%20Climate\2023%20Climate%20Survey%20Summary%20Sta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minerfiles.mst.edu\dfs\users\reynoldscla\Desktop\MST%20Studies\FS%20Climate\2023%20Climate%20Survey%20Summary%20Sta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minerfiles.mst.edu\dfs\users\reynoldscla\Desktop\MST%20Studies\FS%20Climate\2023ClimateSurvey_Cleaned.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file:///\\minerfiles.mst.edu\dfs\users\reynoldscla\Desktop\MST%20Studies\FS%20Climate\2023%20Climate%20Survey%20Summary%20Sta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minerfiles.mst.edu\dfs\users\reynoldscla\Desktop\MST%20Studies\FS%20Climate\2023ClimateSurvey_Cleaned.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minerfiles.mst.edu\dfs\users\reynoldscla\Desktop\MST%20Studies\FS%20Climate\2023ClimateSurvey_Cleaned.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minerfiles.mst.edu\dfs\users\reynoldscla\Desktop\MST%20Studies\FS%20Climate\2023ClimateSurvey_Cleaned.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minerfiles.mst.edu\dfs\users\reynoldscla\Desktop\MST%20Studies\FS%20Climate\2023%20Climate%20Survey%20Summary%20Stats.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minerfiles.mst.edu\dfs\users\reynoldscla\Desktop\MST%20Studies\FS%20Climate\2023%20Climate%20Survey%20Summary%20Stats.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Significan</a:t>
            </a:r>
            <a:r>
              <a:rPr lang="en-US" baseline="0"/>
              <a:t>t (p &lt; .05) Overal</a:t>
            </a:r>
            <a:r>
              <a:rPr lang="en-US"/>
              <a:t>l Changes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2022</c:v>
                </c:pt>
              </c:strCache>
            </c:strRef>
          </c:tx>
          <c:spPr>
            <a:solidFill>
              <a:schemeClr val="accent1"/>
            </a:solidFill>
            <a:ln>
              <a:noFill/>
            </a:ln>
            <a:effectLst/>
          </c:spPr>
          <c:invertIfNegative val="0"/>
          <c:cat>
            <c:strRef>
              <c:f>Sheet1!$B$1:$F$1</c:f>
              <c:strCache>
                <c:ptCount val="5"/>
                <c:pt idx="0">
                  <c:v>POS</c:v>
                </c:pt>
                <c:pt idx="1">
                  <c:v>Distributive Justice</c:v>
                </c:pt>
                <c:pt idx="2">
                  <c:v>Procedural Justice</c:v>
                </c:pt>
                <c:pt idx="3">
                  <c:v>Inform Supervisor</c:v>
                </c:pt>
                <c:pt idx="4">
                  <c:v>Inform Upper Admin</c:v>
                </c:pt>
              </c:strCache>
            </c:strRef>
          </c:cat>
          <c:val>
            <c:numRef>
              <c:f>Sheet1!$B$2:$F$2</c:f>
              <c:numCache>
                <c:formatCode>#,##0.00</c:formatCode>
                <c:ptCount val="5"/>
                <c:pt idx="0">
                  <c:v>3.1464737793851723</c:v>
                </c:pt>
                <c:pt idx="1">
                  <c:v>1.1445454545454545</c:v>
                </c:pt>
                <c:pt idx="2">
                  <c:v>2.1423739237392359</c:v>
                </c:pt>
                <c:pt idx="3">
                  <c:v>3.4753199268738575</c:v>
                </c:pt>
                <c:pt idx="4">
                  <c:v>1.9503676470588236</c:v>
                </c:pt>
              </c:numCache>
            </c:numRef>
          </c:val>
          <c:extLst>
            <c:ext xmlns:c16="http://schemas.microsoft.com/office/drawing/2014/chart" uri="{C3380CC4-5D6E-409C-BE32-E72D297353CC}">
              <c16:uniqueId val="{00000000-E7CE-46AC-8655-04D545059905}"/>
            </c:ext>
          </c:extLst>
        </c:ser>
        <c:ser>
          <c:idx val="1"/>
          <c:order val="1"/>
          <c:tx>
            <c:strRef>
              <c:f>Sheet1!$A$3</c:f>
              <c:strCache>
                <c:ptCount val="1"/>
                <c:pt idx="0">
                  <c:v>2023</c:v>
                </c:pt>
              </c:strCache>
            </c:strRef>
          </c:tx>
          <c:spPr>
            <a:solidFill>
              <a:schemeClr val="accent2"/>
            </a:solidFill>
            <a:ln>
              <a:noFill/>
            </a:ln>
            <a:effectLst/>
          </c:spPr>
          <c:invertIfNegative val="0"/>
          <c:cat>
            <c:strRef>
              <c:f>Sheet1!$B$1:$F$1</c:f>
              <c:strCache>
                <c:ptCount val="5"/>
                <c:pt idx="0">
                  <c:v>POS</c:v>
                </c:pt>
                <c:pt idx="1">
                  <c:v>Distributive Justice</c:v>
                </c:pt>
                <c:pt idx="2">
                  <c:v>Procedural Justice</c:v>
                </c:pt>
                <c:pt idx="3">
                  <c:v>Inform Supervisor</c:v>
                </c:pt>
                <c:pt idx="4">
                  <c:v>Inform Upper Admin</c:v>
                </c:pt>
              </c:strCache>
            </c:strRef>
          </c:cat>
          <c:val>
            <c:numRef>
              <c:f>Sheet1!$B$3:$F$3</c:f>
              <c:numCache>
                <c:formatCode>#,##0.00</c:formatCode>
                <c:ptCount val="5"/>
                <c:pt idx="0">
                  <c:v>3.4796626984126986</c:v>
                </c:pt>
                <c:pt idx="1">
                  <c:v>1.842528735632184</c:v>
                </c:pt>
                <c:pt idx="2">
                  <c:v>2.4769585253456223</c:v>
                </c:pt>
                <c:pt idx="3">
                  <c:v>3.6862068965517243</c:v>
                </c:pt>
                <c:pt idx="4">
                  <c:v>2.2661290322580645</c:v>
                </c:pt>
              </c:numCache>
            </c:numRef>
          </c:val>
          <c:extLst>
            <c:ext xmlns:c16="http://schemas.microsoft.com/office/drawing/2014/chart" uri="{C3380CC4-5D6E-409C-BE32-E72D297353CC}">
              <c16:uniqueId val="{00000001-E7CE-46AC-8655-04D545059905}"/>
            </c:ext>
          </c:extLst>
        </c:ser>
        <c:dLbls>
          <c:showLegendKey val="0"/>
          <c:showVal val="0"/>
          <c:showCatName val="0"/>
          <c:showSerName val="0"/>
          <c:showPercent val="0"/>
          <c:showBubbleSize val="0"/>
        </c:dLbls>
        <c:gapWidth val="219"/>
        <c:overlap val="-27"/>
        <c:axId val="963494736"/>
        <c:axId val="963495152"/>
      </c:barChart>
      <c:catAx>
        <c:axId val="963494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3495152"/>
        <c:crosses val="autoZero"/>
        <c:auto val="1"/>
        <c:lblAlgn val="ctr"/>
        <c:lblOffset val="100"/>
        <c:noMultiLvlLbl val="0"/>
      </c:catAx>
      <c:valAx>
        <c:axId val="96349515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634947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Differences in Justice Perceptions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Sheet1!$A$9</c:f>
              <c:strCache>
                <c:ptCount val="1"/>
                <c:pt idx="0">
                  <c:v>CASB 2022</c:v>
                </c:pt>
              </c:strCache>
            </c:strRef>
          </c:tx>
          <c:spPr>
            <a:solidFill>
              <a:schemeClr val="accent1"/>
            </a:solidFill>
            <a:ln>
              <a:noFill/>
            </a:ln>
            <a:effectLst/>
          </c:spPr>
          <c:invertIfNegative val="0"/>
          <c:cat>
            <c:strRef>
              <c:f>Sheet1!$B$8:$D$8</c:f>
              <c:strCache>
                <c:ptCount val="3"/>
                <c:pt idx="0">
                  <c:v>Distributive Justice</c:v>
                </c:pt>
                <c:pt idx="1">
                  <c:v>Inform Upper Admin</c:v>
                </c:pt>
                <c:pt idx="2">
                  <c:v>Interpersonal Upper Admin</c:v>
                </c:pt>
              </c:strCache>
            </c:strRef>
          </c:cat>
          <c:val>
            <c:numRef>
              <c:f>Sheet1!$B$9:$D$9</c:f>
              <c:numCache>
                <c:formatCode>#,##0.00</c:formatCode>
                <c:ptCount val="3"/>
                <c:pt idx="0">
                  <c:v>1.6904761904761905</c:v>
                </c:pt>
                <c:pt idx="1">
                  <c:v>2.7016129032258065</c:v>
                </c:pt>
                <c:pt idx="2">
                  <c:v>3.5084745762711864</c:v>
                </c:pt>
              </c:numCache>
            </c:numRef>
          </c:val>
          <c:extLst>
            <c:ext xmlns:c16="http://schemas.microsoft.com/office/drawing/2014/chart" uri="{C3380CC4-5D6E-409C-BE32-E72D297353CC}">
              <c16:uniqueId val="{00000000-7E60-49CD-9DF0-E4B2D6980622}"/>
            </c:ext>
          </c:extLst>
        </c:ser>
        <c:ser>
          <c:idx val="1"/>
          <c:order val="1"/>
          <c:tx>
            <c:strRef>
              <c:f>Sheet1!$A$10</c:f>
              <c:strCache>
                <c:ptCount val="1"/>
                <c:pt idx="0">
                  <c:v>CASE 2023</c:v>
                </c:pt>
              </c:strCache>
            </c:strRef>
          </c:tx>
          <c:spPr>
            <a:solidFill>
              <a:schemeClr val="accent2"/>
            </a:solidFill>
            <a:ln>
              <a:noFill/>
            </a:ln>
            <a:effectLst/>
          </c:spPr>
          <c:invertIfNegative val="0"/>
          <c:cat>
            <c:strRef>
              <c:f>Sheet1!$B$8:$D$8</c:f>
              <c:strCache>
                <c:ptCount val="3"/>
                <c:pt idx="0">
                  <c:v>Distributive Justice</c:v>
                </c:pt>
                <c:pt idx="1">
                  <c:v>Inform Upper Admin</c:v>
                </c:pt>
                <c:pt idx="2">
                  <c:v>Interpersonal Upper Admin</c:v>
                </c:pt>
              </c:strCache>
            </c:strRef>
          </c:cat>
          <c:val>
            <c:numRef>
              <c:f>Sheet1!$B$10:$D$10</c:f>
              <c:numCache>
                <c:formatCode>#,##0.00</c:formatCode>
                <c:ptCount val="3"/>
                <c:pt idx="0">
                  <c:v>1.7749999999999999</c:v>
                </c:pt>
                <c:pt idx="1">
                  <c:v>1.925</c:v>
                </c:pt>
                <c:pt idx="2">
                  <c:v>2.4487179487179489</c:v>
                </c:pt>
              </c:numCache>
            </c:numRef>
          </c:val>
          <c:extLst>
            <c:ext xmlns:c16="http://schemas.microsoft.com/office/drawing/2014/chart" uri="{C3380CC4-5D6E-409C-BE32-E72D297353CC}">
              <c16:uniqueId val="{00000001-7E60-49CD-9DF0-E4B2D6980622}"/>
            </c:ext>
          </c:extLst>
        </c:ser>
        <c:ser>
          <c:idx val="2"/>
          <c:order val="2"/>
          <c:tx>
            <c:strRef>
              <c:f>Sheet1!$A$11</c:f>
              <c:strCache>
                <c:ptCount val="1"/>
                <c:pt idx="0">
                  <c:v>CEC 2022</c:v>
                </c:pt>
              </c:strCache>
            </c:strRef>
          </c:tx>
          <c:spPr>
            <a:solidFill>
              <a:schemeClr val="accent3"/>
            </a:solidFill>
            <a:ln>
              <a:noFill/>
            </a:ln>
            <a:effectLst/>
          </c:spPr>
          <c:invertIfNegative val="0"/>
          <c:cat>
            <c:strRef>
              <c:f>Sheet1!$B$8:$D$8</c:f>
              <c:strCache>
                <c:ptCount val="3"/>
                <c:pt idx="0">
                  <c:v>Distributive Justice</c:v>
                </c:pt>
                <c:pt idx="1">
                  <c:v>Inform Upper Admin</c:v>
                </c:pt>
                <c:pt idx="2">
                  <c:v>Interpersonal Upper Admin</c:v>
                </c:pt>
              </c:strCache>
            </c:strRef>
          </c:cat>
          <c:val>
            <c:numRef>
              <c:f>Sheet1!$B$11:$D$11</c:f>
              <c:numCache>
                <c:formatCode>#,##0.00</c:formatCode>
                <c:ptCount val="3"/>
                <c:pt idx="0">
                  <c:v>1</c:v>
                </c:pt>
                <c:pt idx="1">
                  <c:v>1.1349206349206349</c:v>
                </c:pt>
                <c:pt idx="2">
                  <c:v>1.7380952380952381</c:v>
                </c:pt>
              </c:numCache>
            </c:numRef>
          </c:val>
          <c:extLst>
            <c:ext xmlns:c16="http://schemas.microsoft.com/office/drawing/2014/chart" uri="{C3380CC4-5D6E-409C-BE32-E72D297353CC}">
              <c16:uniqueId val="{00000002-7E60-49CD-9DF0-E4B2D6980622}"/>
            </c:ext>
          </c:extLst>
        </c:ser>
        <c:ser>
          <c:idx val="3"/>
          <c:order val="3"/>
          <c:tx>
            <c:strRef>
              <c:f>Sheet1!$A$12</c:f>
              <c:strCache>
                <c:ptCount val="1"/>
                <c:pt idx="0">
                  <c:v>CEC 2023</c:v>
                </c:pt>
              </c:strCache>
            </c:strRef>
          </c:tx>
          <c:spPr>
            <a:solidFill>
              <a:schemeClr val="accent4"/>
            </a:solidFill>
            <a:ln>
              <a:noFill/>
            </a:ln>
            <a:effectLst/>
          </c:spPr>
          <c:invertIfNegative val="0"/>
          <c:cat>
            <c:strRef>
              <c:f>Sheet1!$B$8:$D$8</c:f>
              <c:strCache>
                <c:ptCount val="3"/>
                <c:pt idx="0">
                  <c:v>Distributive Justice</c:v>
                </c:pt>
                <c:pt idx="1">
                  <c:v>Inform Upper Admin</c:v>
                </c:pt>
                <c:pt idx="2">
                  <c:v>Interpersonal Upper Admin</c:v>
                </c:pt>
              </c:strCache>
            </c:strRef>
          </c:cat>
          <c:val>
            <c:numRef>
              <c:f>Sheet1!$B$12:$D$12</c:f>
              <c:numCache>
                <c:formatCode>#,##0.00</c:formatCode>
                <c:ptCount val="3"/>
                <c:pt idx="0">
                  <c:v>1.9054054054054055</c:v>
                </c:pt>
                <c:pt idx="1">
                  <c:v>2.0945945945945947</c:v>
                </c:pt>
                <c:pt idx="2">
                  <c:v>2.7777777777777777</c:v>
                </c:pt>
              </c:numCache>
            </c:numRef>
          </c:val>
          <c:extLst>
            <c:ext xmlns:c16="http://schemas.microsoft.com/office/drawing/2014/chart" uri="{C3380CC4-5D6E-409C-BE32-E72D297353CC}">
              <c16:uniqueId val="{00000003-7E60-49CD-9DF0-E4B2D6980622}"/>
            </c:ext>
          </c:extLst>
        </c:ser>
        <c:ser>
          <c:idx val="4"/>
          <c:order val="4"/>
          <c:tx>
            <c:strRef>
              <c:f>Sheet1!$A$13</c:f>
              <c:strCache>
                <c:ptCount val="1"/>
                <c:pt idx="0">
                  <c:v>PNR 2022</c:v>
                </c:pt>
              </c:strCache>
            </c:strRef>
          </c:tx>
          <c:spPr>
            <a:solidFill>
              <a:schemeClr val="accent5"/>
            </a:solidFill>
            <a:ln>
              <a:noFill/>
            </a:ln>
            <a:effectLst/>
          </c:spPr>
          <c:invertIfNegative val="0"/>
          <c:cat>
            <c:strRef>
              <c:f>Sheet1!$B$8:$D$8</c:f>
              <c:strCache>
                <c:ptCount val="3"/>
                <c:pt idx="0">
                  <c:v>Distributive Justice</c:v>
                </c:pt>
                <c:pt idx="1">
                  <c:v>Inform Upper Admin</c:v>
                </c:pt>
                <c:pt idx="2">
                  <c:v>Interpersonal Upper Admin</c:v>
                </c:pt>
              </c:strCache>
            </c:strRef>
          </c:cat>
          <c:val>
            <c:numRef>
              <c:f>Sheet1!$B$13:$D$13</c:f>
              <c:numCache>
                <c:formatCode>#,##0.00</c:formatCode>
                <c:ptCount val="3"/>
                <c:pt idx="0">
                  <c:v>0.68571428571428572</c:v>
                </c:pt>
                <c:pt idx="1">
                  <c:v>1.0571428571428572</c:v>
                </c:pt>
                <c:pt idx="2">
                  <c:v>1.9</c:v>
                </c:pt>
              </c:numCache>
            </c:numRef>
          </c:val>
          <c:extLst>
            <c:ext xmlns:c16="http://schemas.microsoft.com/office/drawing/2014/chart" uri="{C3380CC4-5D6E-409C-BE32-E72D297353CC}">
              <c16:uniqueId val="{00000004-7E60-49CD-9DF0-E4B2D6980622}"/>
            </c:ext>
          </c:extLst>
        </c:ser>
        <c:ser>
          <c:idx val="5"/>
          <c:order val="5"/>
          <c:tx>
            <c:strRef>
              <c:f>Sheet1!$A$14</c:f>
              <c:strCache>
                <c:ptCount val="1"/>
                <c:pt idx="0">
                  <c:v>PNR 2023</c:v>
                </c:pt>
              </c:strCache>
            </c:strRef>
          </c:tx>
          <c:spPr>
            <a:solidFill>
              <a:schemeClr val="accent6"/>
            </a:solidFill>
            <a:ln>
              <a:noFill/>
            </a:ln>
            <a:effectLst/>
          </c:spPr>
          <c:invertIfNegative val="0"/>
          <c:cat>
            <c:strRef>
              <c:f>Sheet1!$B$8:$D$8</c:f>
              <c:strCache>
                <c:ptCount val="3"/>
                <c:pt idx="0">
                  <c:v>Distributive Justice</c:v>
                </c:pt>
                <c:pt idx="1">
                  <c:v>Inform Upper Admin</c:v>
                </c:pt>
                <c:pt idx="2">
                  <c:v>Interpersonal Upper Admin</c:v>
                </c:pt>
              </c:strCache>
            </c:strRef>
          </c:cat>
          <c:val>
            <c:numRef>
              <c:f>Sheet1!$B$14:$D$14</c:f>
              <c:numCache>
                <c:formatCode>#,##0.00</c:formatCode>
                <c:ptCount val="3"/>
                <c:pt idx="0">
                  <c:v>1.103448275862069</c:v>
                </c:pt>
                <c:pt idx="1">
                  <c:v>1.3620689655172413</c:v>
                </c:pt>
                <c:pt idx="2">
                  <c:v>2.1206896551724137</c:v>
                </c:pt>
              </c:numCache>
            </c:numRef>
          </c:val>
          <c:extLst>
            <c:ext xmlns:c16="http://schemas.microsoft.com/office/drawing/2014/chart" uri="{C3380CC4-5D6E-409C-BE32-E72D297353CC}">
              <c16:uniqueId val="{00000005-7E60-49CD-9DF0-E4B2D6980622}"/>
            </c:ext>
          </c:extLst>
        </c:ser>
        <c:dLbls>
          <c:showLegendKey val="0"/>
          <c:showVal val="0"/>
          <c:showCatName val="0"/>
          <c:showSerName val="0"/>
          <c:showPercent val="0"/>
          <c:showBubbleSize val="0"/>
        </c:dLbls>
        <c:gapWidth val="219"/>
        <c:overlap val="-27"/>
        <c:axId val="700040160"/>
        <c:axId val="700040576"/>
      </c:barChart>
      <c:catAx>
        <c:axId val="700040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0040576"/>
        <c:crosses val="autoZero"/>
        <c:auto val="1"/>
        <c:lblAlgn val="ctr"/>
        <c:lblOffset val="100"/>
        <c:noMultiLvlLbl val="0"/>
      </c:catAx>
      <c:valAx>
        <c:axId val="700040576"/>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000401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Summary!$D$38</c:f>
              <c:strCache>
                <c:ptCount val="1"/>
                <c:pt idx="0">
                  <c:v>CASE</c:v>
                </c:pt>
              </c:strCache>
            </c:strRef>
          </c:tx>
          <c:spPr>
            <a:solidFill>
              <a:schemeClr val="accent1"/>
            </a:solidFill>
            <a:ln>
              <a:noFill/>
            </a:ln>
            <a:effectLst/>
          </c:spPr>
          <c:invertIfNegative val="0"/>
          <c:cat>
            <c:strRef>
              <c:f>Summary!$E$37:$G$37</c:f>
              <c:strCache>
                <c:ptCount val="3"/>
                <c:pt idx="0">
                  <c:v>Exhaustion</c:v>
                </c:pt>
                <c:pt idx="1">
                  <c:v>Continuance Commitment</c:v>
                </c:pt>
                <c:pt idx="2">
                  <c:v>POS </c:v>
                </c:pt>
              </c:strCache>
            </c:strRef>
          </c:cat>
          <c:val>
            <c:numRef>
              <c:f>Summary!$E$38:$G$38</c:f>
              <c:numCache>
                <c:formatCode>General</c:formatCode>
                <c:ptCount val="3"/>
                <c:pt idx="0">
                  <c:v>3.7</c:v>
                </c:pt>
                <c:pt idx="1">
                  <c:v>4.8099999999999996</c:v>
                </c:pt>
                <c:pt idx="2">
                  <c:v>3.2</c:v>
                </c:pt>
              </c:numCache>
            </c:numRef>
          </c:val>
          <c:extLst>
            <c:ext xmlns:c16="http://schemas.microsoft.com/office/drawing/2014/chart" uri="{C3380CC4-5D6E-409C-BE32-E72D297353CC}">
              <c16:uniqueId val="{00000000-6B5E-4855-B842-18BEE069A6BF}"/>
            </c:ext>
          </c:extLst>
        </c:ser>
        <c:ser>
          <c:idx val="1"/>
          <c:order val="1"/>
          <c:tx>
            <c:strRef>
              <c:f>Summary!$D$39</c:f>
              <c:strCache>
                <c:ptCount val="1"/>
                <c:pt idx="0">
                  <c:v>CEC</c:v>
                </c:pt>
              </c:strCache>
            </c:strRef>
          </c:tx>
          <c:spPr>
            <a:solidFill>
              <a:schemeClr val="accent2"/>
            </a:solidFill>
            <a:ln>
              <a:noFill/>
            </a:ln>
            <a:effectLst/>
          </c:spPr>
          <c:invertIfNegative val="0"/>
          <c:cat>
            <c:strRef>
              <c:f>Summary!$E$37:$G$37</c:f>
              <c:strCache>
                <c:ptCount val="3"/>
                <c:pt idx="0">
                  <c:v>Exhaustion</c:v>
                </c:pt>
                <c:pt idx="1">
                  <c:v>Continuance Commitment</c:v>
                </c:pt>
                <c:pt idx="2">
                  <c:v>POS </c:v>
                </c:pt>
              </c:strCache>
            </c:strRef>
          </c:cat>
          <c:val>
            <c:numRef>
              <c:f>Summary!$E$39:$G$39</c:f>
              <c:numCache>
                <c:formatCode>General</c:formatCode>
                <c:ptCount val="3"/>
                <c:pt idx="0">
                  <c:v>3.96</c:v>
                </c:pt>
                <c:pt idx="1">
                  <c:v>3.08</c:v>
                </c:pt>
                <c:pt idx="2">
                  <c:v>3.15</c:v>
                </c:pt>
              </c:numCache>
            </c:numRef>
          </c:val>
          <c:extLst>
            <c:ext xmlns:c16="http://schemas.microsoft.com/office/drawing/2014/chart" uri="{C3380CC4-5D6E-409C-BE32-E72D297353CC}">
              <c16:uniqueId val="{00000001-6B5E-4855-B842-18BEE069A6BF}"/>
            </c:ext>
          </c:extLst>
        </c:ser>
        <c:ser>
          <c:idx val="2"/>
          <c:order val="2"/>
          <c:tx>
            <c:strRef>
              <c:f>Summary!$D$40</c:f>
              <c:strCache>
                <c:ptCount val="1"/>
                <c:pt idx="0">
                  <c:v>Kummer*</c:v>
                </c:pt>
              </c:strCache>
            </c:strRef>
          </c:tx>
          <c:spPr>
            <a:solidFill>
              <a:schemeClr val="accent3"/>
            </a:solidFill>
            <a:ln>
              <a:noFill/>
            </a:ln>
            <a:effectLst/>
          </c:spPr>
          <c:invertIfNegative val="0"/>
          <c:cat>
            <c:strRef>
              <c:f>Summary!$E$37:$G$37</c:f>
              <c:strCache>
                <c:ptCount val="3"/>
                <c:pt idx="0">
                  <c:v>Exhaustion</c:v>
                </c:pt>
                <c:pt idx="1">
                  <c:v>Continuance Commitment</c:v>
                </c:pt>
                <c:pt idx="2">
                  <c:v>POS </c:v>
                </c:pt>
              </c:strCache>
            </c:strRef>
          </c:cat>
          <c:val>
            <c:numRef>
              <c:f>Summary!$E$40:$G$40</c:f>
              <c:numCache>
                <c:formatCode>General</c:formatCode>
                <c:ptCount val="3"/>
                <c:pt idx="0">
                  <c:v>2.44</c:v>
                </c:pt>
                <c:pt idx="1">
                  <c:v>3.67</c:v>
                </c:pt>
                <c:pt idx="2">
                  <c:v>4.4000000000000004</c:v>
                </c:pt>
              </c:numCache>
            </c:numRef>
          </c:val>
          <c:extLst>
            <c:ext xmlns:c16="http://schemas.microsoft.com/office/drawing/2014/chart" uri="{C3380CC4-5D6E-409C-BE32-E72D297353CC}">
              <c16:uniqueId val="{00000002-6B5E-4855-B842-18BEE069A6BF}"/>
            </c:ext>
          </c:extLst>
        </c:ser>
        <c:ser>
          <c:idx val="3"/>
          <c:order val="3"/>
          <c:tx>
            <c:strRef>
              <c:f>Summary!$D$41</c:f>
              <c:strCache>
                <c:ptCount val="1"/>
                <c:pt idx="0">
                  <c:v>PNR </c:v>
                </c:pt>
              </c:strCache>
            </c:strRef>
          </c:tx>
          <c:spPr>
            <a:solidFill>
              <a:schemeClr val="accent4"/>
            </a:solidFill>
            <a:ln>
              <a:noFill/>
            </a:ln>
            <a:effectLst/>
          </c:spPr>
          <c:invertIfNegative val="0"/>
          <c:cat>
            <c:strRef>
              <c:f>Summary!$E$37:$G$37</c:f>
              <c:strCache>
                <c:ptCount val="3"/>
                <c:pt idx="0">
                  <c:v>Exhaustion</c:v>
                </c:pt>
                <c:pt idx="1">
                  <c:v>Continuance Commitment</c:v>
                </c:pt>
                <c:pt idx="2">
                  <c:v>POS </c:v>
                </c:pt>
              </c:strCache>
            </c:strRef>
          </c:cat>
          <c:val>
            <c:numRef>
              <c:f>Summary!$E$41:$G$41</c:f>
              <c:numCache>
                <c:formatCode>General</c:formatCode>
                <c:ptCount val="3"/>
                <c:pt idx="0">
                  <c:v>4.08</c:v>
                </c:pt>
                <c:pt idx="1">
                  <c:v>4.05</c:v>
                </c:pt>
                <c:pt idx="2">
                  <c:v>2.5099999999999998</c:v>
                </c:pt>
              </c:numCache>
            </c:numRef>
          </c:val>
          <c:extLst>
            <c:ext xmlns:c16="http://schemas.microsoft.com/office/drawing/2014/chart" uri="{C3380CC4-5D6E-409C-BE32-E72D297353CC}">
              <c16:uniqueId val="{00000003-6B5E-4855-B842-18BEE069A6BF}"/>
            </c:ext>
          </c:extLst>
        </c:ser>
        <c:dLbls>
          <c:showLegendKey val="0"/>
          <c:showVal val="0"/>
          <c:showCatName val="0"/>
          <c:showSerName val="0"/>
          <c:showPercent val="0"/>
          <c:showBubbleSize val="0"/>
        </c:dLbls>
        <c:gapWidth val="219"/>
        <c:overlap val="-27"/>
        <c:axId val="766559840"/>
        <c:axId val="766560256"/>
      </c:barChart>
      <c:catAx>
        <c:axId val="76655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6560256"/>
        <c:crosses val="autoZero"/>
        <c:auto val="1"/>
        <c:lblAlgn val="ctr"/>
        <c:lblOffset val="100"/>
        <c:noMultiLvlLbl val="0"/>
      </c:catAx>
      <c:valAx>
        <c:axId val="7665602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66559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Sheet1!$A$17</c:f>
              <c:strCache>
                <c:ptCount val="1"/>
                <c:pt idx="0">
                  <c:v>NTT 2022</c:v>
                </c:pt>
              </c:strCache>
            </c:strRef>
          </c:tx>
          <c:spPr>
            <a:solidFill>
              <a:schemeClr val="accent1"/>
            </a:solidFill>
            <a:ln>
              <a:noFill/>
            </a:ln>
            <a:effectLst/>
          </c:spPr>
          <c:invertIfNegative val="0"/>
          <c:cat>
            <c:strRef>
              <c:f>Sheet1!$B$16:$E$16</c:f>
              <c:strCache>
                <c:ptCount val="4"/>
                <c:pt idx="0">
                  <c:v>POS</c:v>
                </c:pt>
                <c:pt idx="1">
                  <c:v>Affective Commit</c:v>
                </c:pt>
                <c:pt idx="2">
                  <c:v>Normative Commit</c:v>
                </c:pt>
                <c:pt idx="3">
                  <c:v>Distributive Justice</c:v>
                </c:pt>
              </c:strCache>
            </c:strRef>
          </c:cat>
          <c:val>
            <c:numRef>
              <c:f>Sheet1!$B$17:$E$17</c:f>
              <c:numCache>
                <c:formatCode>#,##0.00</c:formatCode>
                <c:ptCount val="4"/>
                <c:pt idx="0">
                  <c:v>3.5754608294930876</c:v>
                </c:pt>
                <c:pt idx="1">
                  <c:v>4.4946236559139781</c:v>
                </c:pt>
                <c:pt idx="2">
                  <c:v>3.6236559139784945</c:v>
                </c:pt>
                <c:pt idx="3">
                  <c:v>1.564516129032258</c:v>
                </c:pt>
              </c:numCache>
            </c:numRef>
          </c:val>
          <c:extLst>
            <c:ext xmlns:c16="http://schemas.microsoft.com/office/drawing/2014/chart" uri="{C3380CC4-5D6E-409C-BE32-E72D297353CC}">
              <c16:uniqueId val="{00000000-A67B-444D-8ACE-85B136B1CD9E}"/>
            </c:ext>
          </c:extLst>
        </c:ser>
        <c:ser>
          <c:idx val="1"/>
          <c:order val="1"/>
          <c:tx>
            <c:strRef>
              <c:f>Sheet1!$A$18</c:f>
              <c:strCache>
                <c:ptCount val="1"/>
                <c:pt idx="0">
                  <c:v>NTT 2023</c:v>
                </c:pt>
              </c:strCache>
            </c:strRef>
          </c:tx>
          <c:spPr>
            <a:solidFill>
              <a:schemeClr val="accent2"/>
            </a:solidFill>
            <a:ln>
              <a:noFill/>
            </a:ln>
            <a:effectLst/>
          </c:spPr>
          <c:invertIfNegative val="0"/>
          <c:cat>
            <c:strRef>
              <c:f>Sheet1!$B$16:$E$16</c:f>
              <c:strCache>
                <c:ptCount val="4"/>
                <c:pt idx="0">
                  <c:v>POS</c:v>
                </c:pt>
                <c:pt idx="1">
                  <c:v>Affective Commit</c:v>
                </c:pt>
                <c:pt idx="2">
                  <c:v>Normative Commit</c:v>
                </c:pt>
                <c:pt idx="3">
                  <c:v>Distributive Justice</c:v>
                </c:pt>
              </c:strCache>
            </c:strRef>
          </c:cat>
          <c:val>
            <c:numRef>
              <c:f>Sheet1!$B$18:$E$18</c:f>
              <c:numCache>
                <c:formatCode>#,##0.00</c:formatCode>
                <c:ptCount val="4"/>
                <c:pt idx="0">
                  <c:v>3.875</c:v>
                </c:pt>
                <c:pt idx="1">
                  <c:v>4.6222222222222227</c:v>
                </c:pt>
                <c:pt idx="2">
                  <c:v>3.9777777777777774</c:v>
                </c:pt>
                <c:pt idx="3">
                  <c:v>2.4333333333333331</c:v>
                </c:pt>
              </c:numCache>
            </c:numRef>
          </c:val>
          <c:extLst>
            <c:ext xmlns:c16="http://schemas.microsoft.com/office/drawing/2014/chart" uri="{C3380CC4-5D6E-409C-BE32-E72D297353CC}">
              <c16:uniqueId val="{00000001-A67B-444D-8ACE-85B136B1CD9E}"/>
            </c:ext>
          </c:extLst>
        </c:ser>
        <c:ser>
          <c:idx val="2"/>
          <c:order val="2"/>
          <c:tx>
            <c:strRef>
              <c:f>Sheet1!$A$19</c:f>
              <c:strCache>
                <c:ptCount val="1"/>
                <c:pt idx="0">
                  <c:v>T/TT 2022</c:v>
                </c:pt>
              </c:strCache>
            </c:strRef>
          </c:tx>
          <c:spPr>
            <a:solidFill>
              <a:schemeClr val="accent3"/>
            </a:solidFill>
            <a:ln>
              <a:noFill/>
            </a:ln>
            <a:effectLst/>
          </c:spPr>
          <c:invertIfNegative val="0"/>
          <c:cat>
            <c:strRef>
              <c:f>Sheet1!$B$16:$E$16</c:f>
              <c:strCache>
                <c:ptCount val="4"/>
                <c:pt idx="0">
                  <c:v>POS</c:v>
                </c:pt>
                <c:pt idx="1">
                  <c:v>Affective Commit</c:v>
                </c:pt>
                <c:pt idx="2">
                  <c:v>Normative Commit</c:v>
                </c:pt>
                <c:pt idx="3">
                  <c:v>Distributive Justice</c:v>
                </c:pt>
              </c:strCache>
            </c:strRef>
          </c:cat>
          <c:val>
            <c:numRef>
              <c:f>Sheet1!$B$19:$E$19</c:f>
              <c:numCache>
                <c:formatCode>#,##0.00</c:formatCode>
                <c:ptCount val="4"/>
                <c:pt idx="0">
                  <c:v>2.9374999999999996</c:v>
                </c:pt>
                <c:pt idx="1">
                  <c:v>3.462585034013606</c:v>
                </c:pt>
                <c:pt idx="2">
                  <c:v>3.537414965986394</c:v>
                </c:pt>
                <c:pt idx="3">
                  <c:v>1.2373737373737375</c:v>
                </c:pt>
              </c:numCache>
            </c:numRef>
          </c:val>
          <c:extLst>
            <c:ext xmlns:c16="http://schemas.microsoft.com/office/drawing/2014/chart" uri="{C3380CC4-5D6E-409C-BE32-E72D297353CC}">
              <c16:uniqueId val="{00000002-A67B-444D-8ACE-85B136B1CD9E}"/>
            </c:ext>
          </c:extLst>
        </c:ser>
        <c:ser>
          <c:idx val="3"/>
          <c:order val="3"/>
          <c:tx>
            <c:strRef>
              <c:f>Sheet1!$A$20</c:f>
              <c:strCache>
                <c:ptCount val="1"/>
                <c:pt idx="0">
                  <c:v>T/TT 2023</c:v>
                </c:pt>
              </c:strCache>
            </c:strRef>
          </c:tx>
          <c:spPr>
            <a:solidFill>
              <a:schemeClr val="accent4"/>
            </a:solidFill>
            <a:ln>
              <a:noFill/>
            </a:ln>
            <a:effectLst/>
          </c:spPr>
          <c:invertIfNegative val="0"/>
          <c:cat>
            <c:strRef>
              <c:f>Sheet1!$B$16:$E$16</c:f>
              <c:strCache>
                <c:ptCount val="4"/>
                <c:pt idx="0">
                  <c:v>POS</c:v>
                </c:pt>
                <c:pt idx="1">
                  <c:v>Affective Commit</c:v>
                </c:pt>
                <c:pt idx="2">
                  <c:v>Normative Commit</c:v>
                </c:pt>
                <c:pt idx="3">
                  <c:v>Distributive Justice</c:v>
                </c:pt>
              </c:strCache>
            </c:strRef>
          </c:cat>
          <c:val>
            <c:numRef>
              <c:f>Sheet1!$B$20:$E$20</c:f>
              <c:numCache>
                <c:formatCode>#,##0.00</c:formatCode>
                <c:ptCount val="4"/>
                <c:pt idx="0">
                  <c:v>3.2611904761904764</c:v>
                </c:pt>
                <c:pt idx="1">
                  <c:v>3.5288888888888885</c:v>
                </c:pt>
                <c:pt idx="2">
                  <c:v>3.6622222222222218</c:v>
                </c:pt>
                <c:pt idx="3">
                  <c:v>1.9333333333333333</c:v>
                </c:pt>
              </c:numCache>
            </c:numRef>
          </c:val>
          <c:extLst>
            <c:ext xmlns:c16="http://schemas.microsoft.com/office/drawing/2014/chart" uri="{C3380CC4-5D6E-409C-BE32-E72D297353CC}">
              <c16:uniqueId val="{00000003-A67B-444D-8ACE-85B136B1CD9E}"/>
            </c:ext>
          </c:extLst>
        </c:ser>
        <c:ser>
          <c:idx val="4"/>
          <c:order val="4"/>
          <c:tx>
            <c:strRef>
              <c:f>Sheet1!$A$21</c:f>
              <c:strCache>
                <c:ptCount val="1"/>
                <c:pt idx="0">
                  <c:v>PNR 2022</c:v>
                </c:pt>
              </c:strCache>
            </c:strRef>
          </c:tx>
          <c:spPr>
            <a:solidFill>
              <a:schemeClr val="accent5"/>
            </a:solidFill>
            <a:ln>
              <a:noFill/>
            </a:ln>
            <a:effectLst/>
          </c:spPr>
          <c:invertIfNegative val="0"/>
          <c:cat>
            <c:strRef>
              <c:f>Sheet1!$B$16:$E$16</c:f>
              <c:strCache>
                <c:ptCount val="4"/>
                <c:pt idx="0">
                  <c:v>POS</c:v>
                </c:pt>
                <c:pt idx="1">
                  <c:v>Affective Commit</c:v>
                </c:pt>
                <c:pt idx="2">
                  <c:v>Normative Commit</c:v>
                </c:pt>
                <c:pt idx="3">
                  <c:v>Distributive Justice</c:v>
                </c:pt>
              </c:strCache>
            </c:strRef>
          </c:cat>
          <c:val>
            <c:numRef>
              <c:f>Sheet1!$B$21:$E$21</c:f>
              <c:numCache>
                <c:formatCode>#,##0.00</c:formatCode>
                <c:ptCount val="4"/>
                <c:pt idx="0">
                  <c:v>2.5871212121212119</c:v>
                </c:pt>
                <c:pt idx="1">
                  <c:v>3.5959595959595956</c:v>
                </c:pt>
                <c:pt idx="2">
                  <c:v>3.677083333333333</c:v>
                </c:pt>
                <c:pt idx="3">
                  <c:v>0.703125</c:v>
                </c:pt>
              </c:numCache>
            </c:numRef>
          </c:val>
          <c:extLst>
            <c:ext xmlns:c16="http://schemas.microsoft.com/office/drawing/2014/chart" uri="{C3380CC4-5D6E-409C-BE32-E72D297353CC}">
              <c16:uniqueId val="{00000004-A67B-444D-8ACE-85B136B1CD9E}"/>
            </c:ext>
          </c:extLst>
        </c:ser>
        <c:ser>
          <c:idx val="5"/>
          <c:order val="5"/>
          <c:tx>
            <c:strRef>
              <c:f>Sheet1!$A$22</c:f>
              <c:strCache>
                <c:ptCount val="1"/>
                <c:pt idx="0">
                  <c:v>PNR 2023</c:v>
                </c:pt>
              </c:strCache>
            </c:strRef>
          </c:tx>
          <c:spPr>
            <a:solidFill>
              <a:schemeClr val="accent6"/>
            </a:solidFill>
            <a:ln>
              <a:noFill/>
            </a:ln>
            <a:effectLst/>
          </c:spPr>
          <c:invertIfNegative val="0"/>
          <c:cat>
            <c:strRef>
              <c:f>Sheet1!$B$16:$E$16</c:f>
              <c:strCache>
                <c:ptCount val="4"/>
                <c:pt idx="0">
                  <c:v>POS</c:v>
                </c:pt>
                <c:pt idx="1">
                  <c:v>Affective Commit</c:v>
                </c:pt>
                <c:pt idx="2">
                  <c:v>Normative Commit</c:v>
                </c:pt>
                <c:pt idx="3">
                  <c:v>Distributive Justice</c:v>
                </c:pt>
              </c:strCache>
            </c:strRef>
          </c:cat>
          <c:val>
            <c:numRef>
              <c:f>Sheet1!$B$22:$E$22</c:f>
              <c:numCache>
                <c:formatCode>#,##0.00</c:formatCode>
                <c:ptCount val="4"/>
                <c:pt idx="0">
                  <c:v>1.8511904761904763</c:v>
                </c:pt>
                <c:pt idx="1">
                  <c:v>2.6190476190476191</c:v>
                </c:pt>
                <c:pt idx="2">
                  <c:v>2.9047619047619047</c:v>
                </c:pt>
                <c:pt idx="3">
                  <c:v>0.5714285714285714</c:v>
                </c:pt>
              </c:numCache>
            </c:numRef>
          </c:val>
          <c:extLst>
            <c:ext xmlns:c16="http://schemas.microsoft.com/office/drawing/2014/chart" uri="{C3380CC4-5D6E-409C-BE32-E72D297353CC}">
              <c16:uniqueId val="{00000005-A67B-444D-8ACE-85B136B1CD9E}"/>
            </c:ext>
          </c:extLst>
        </c:ser>
        <c:dLbls>
          <c:showLegendKey val="0"/>
          <c:showVal val="0"/>
          <c:showCatName val="0"/>
          <c:showSerName val="0"/>
          <c:showPercent val="0"/>
          <c:showBubbleSize val="0"/>
        </c:dLbls>
        <c:gapWidth val="219"/>
        <c:overlap val="-27"/>
        <c:axId val="956467344"/>
        <c:axId val="956465680"/>
      </c:barChart>
      <c:catAx>
        <c:axId val="956467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6465680"/>
        <c:crosses val="autoZero"/>
        <c:auto val="1"/>
        <c:lblAlgn val="ctr"/>
        <c:lblOffset val="100"/>
        <c:noMultiLvlLbl val="0"/>
      </c:catAx>
      <c:valAx>
        <c:axId val="95646568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56467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All Trends Point</a:t>
            </a:r>
            <a:r>
              <a:rPr lang="en-US" baseline="0"/>
              <a:t> to PNR</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Summary!$N$6</c:f>
              <c:strCache>
                <c:ptCount val="1"/>
                <c:pt idx="0">
                  <c:v>NTT</c:v>
                </c:pt>
              </c:strCache>
            </c:strRef>
          </c:tx>
          <c:spPr>
            <a:solidFill>
              <a:schemeClr val="accent1"/>
            </a:solidFill>
            <a:ln>
              <a:noFill/>
            </a:ln>
            <a:effectLst/>
          </c:spPr>
          <c:invertIfNegative val="0"/>
          <c:cat>
            <c:strRef>
              <c:f>Summary!$O$5:$X$5</c:f>
              <c:strCache>
                <c:ptCount val="10"/>
                <c:pt idx="0">
                  <c:v>POS</c:v>
                </c:pt>
                <c:pt idx="1">
                  <c:v>Affective Commit</c:v>
                </c:pt>
                <c:pt idx="2">
                  <c:v>Normative Commit</c:v>
                </c:pt>
                <c:pt idx="3">
                  <c:v>Exhaustion</c:v>
                </c:pt>
                <c:pt idx="4">
                  <c:v>Procedural Justice</c:v>
                </c:pt>
                <c:pt idx="5">
                  <c:v>Distributive Justice</c:v>
                </c:pt>
                <c:pt idx="6">
                  <c:v>Interpersonal Supervisor</c:v>
                </c:pt>
                <c:pt idx="7">
                  <c:v>Interpersonal Upper Adm</c:v>
                </c:pt>
                <c:pt idx="8">
                  <c:v>Inform Supervisor</c:v>
                </c:pt>
                <c:pt idx="9">
                  <c:v>Inform Upper Admin</c:v>
                </c:pt>
              </c:strCache>
            </c:strRef>
          </c:cat>
          <c:val>
            <c:numRef>
              <c:f>Summary!$O$6:$X$6</c:f>
              <c:numCache>
                <c:formatCode>General</c:formatCode>
                <c:ptCount val="10"/>
                <c:pt idx="0">
                  <c:v>3.86</c:v>
                </c:pt>
                <c:pt idx="1">
                  <c:v>4.62</c:v>
                </c:pt>
                <c:pt idx="2">
                  <c:v>3.98</c:v>
                </c:pt>
                <c:pt idx="3">
                  <c:v>3.18</c:v>
                </c:pt>
                <c:pt idx="4">
                  <c:v>3.16</c:v>
                </c:pt>
                <c:pt idx="5">
                  <c:v>2.4300000000000002</c:v>
                </c:pt>
                <c:pt idx="6">
                  <c:v>4.57</c:v>
                </c:pt>
                <c:pt idx="7">
                  <c:v>2.7</c:v>
                </c:pt>
                <c:pt idx="8">
                  <c:v>4.3</c:v>
                </c:pt>
                <c:pt idx="9">
                  <c:v>2.4</c:v>
                </c:pt>
              </c:numCache>
            </c:numRef>
          </c:val>
          <c:extLst>
            <c:ext xmlns:c16="http://schemas.microsoft.com/office/drawing/2014/chart" uri="{C3380CC4-5D6E-409C-BE32-E72D297353CC}">
              <c16:uniqueId val="{00000000-736B-4213-9619-CF25661FB4BF}"/>
            </c:ext>
          </c:extLst>
        </c:ser>
        <c:ser>
          <c:idx val="1"/>
          <c:order val="1"/>
          <c:tx>
            <c:strRef>
              <c:f>Summary!$N$7</c:f>
              <c:strCache>
                <c:ptCount val="1"/>
                <c:pt idx="0">
                  <c:v>T/TT</c:v>
                </c:pt>
              </c:strCache>
            </c:strRef>
          </c:tx>
          <c:spPr>
            <a:solidFill>
              <a:schemeClr val="accent2"/>
            </a:solidFill>
            <a:ln>
              <a:noFill/>
            </a:ln>
            <a:effectLst/>
          </c:spPr>
          <c:invertIfNegative val="0"/>
          <c:cat>
            <c:strRef>
              <c:f>Summary!$O$5:$X$5</c:f>
              <c:strCache>
                <c:ptCount val="10"/>
                <c:pt idx="0">
                  <c:v>POS</c:v>
                </c:pt>
                <c:pt idx="1">
                  <c:v>Affective Commit</c:v>
                </c:pt>
                <c:pt idx="2">
                  <c:v>Normative Commit</c:v>
                </c:pt>
                <c:pt idx="3">
                  <c:v>Exhaustion</c:v>
                </c:pt>
                <c:pt idx="4">
                  <c:v>Procedural Justice</c:v>
                </c:pt>
                <c:pt idx="5">
                  <c:v>Distributive Justice</c:v>
                </c:pt>
                <c:pt idx="6">
                  <c:v>Interpersonal Supervisor</c:v>
                </c:pt>
                <c:pt idx="7">
                  <c:v>Interpersonal Upper Adm</c:v>
                </c:pt>
                <c:pt idx="8">
                  <c:v>Inform Supervisor</c:v>
                </c:pt>
                <c:pt idx="9">
                  <c:v>Inform Upper Admin</c:v>
                </c:pt>
              </c:strCache>
            </c:strRef>
          </c:cat>
          <c:val>
            <c:numRef>
              <c:f>Summary!$O$7:$X$7</c:f>
              <c:numCache>
                <c:formatCode>General</c:formatCode>
                <c:ptCount val="10"/>
                <c:pt idx="0">
                  <c:v>3.26</c:v>
                </c:pt>
                <c:pt idx="1">
                  <c:v>3.53</c:v>
                </c:pt>
                <c:pt idx="2">
                  <c:v>3.66</c:v>
                </c:pt>
                <c:pt idx="3">
                  <c:v>3.81</c:v>
                </c:pt>
                <c:pt idx="4">
                  <c:v>2.79</c:v>
                </c:pt>
                <c:pt idx="5">
                  <c:v>1.93</c:v>
                </c:pt>
                <c:pt idx="6">
                  <c:v>4.03</c:v>
                </c:pt>
                <c:pt idx="7">
                  <c:v>2.79</c:v>
                </c:pt>
                <c:pt idx="8">
                  <c:v>3.57</c:v>
                </c:pt>
                <c:pt idx="9">
                  <c:v>2.13</c:v>
                </c:pt>
              </c:numCache>
            </c:numRef>
          </c:val>
          <c:extLst>
            <c:ext xmlns:c16="http://schemas.microsoft.com/office/drawing/2014/chart" uri="{C3380CC4-5D6E-409C-BE32-E72D297353CC}">
              <c16:uniqueId val="{00000001-736B-4213-9619-CF25661FB4BF}"/>
            </c:ext>
          </c:extLst>
        </c:ser>
        <c:ser>
          <c:idx val="2"/>
          <c:order val="2"/>
          <c:tx>
            <c:strRef>
              <c:f>Summary!$N$8</c:f>
              <c:strCache>
                <c:ptCount val="1"/>
                <c:pt idx="0">
                  <c:v>PNR</c:v>
                </c:pt>
              </c:strCache>
            </c:strRef>
          </c:tx>
          <c:spPr>
            <a:solidFill>
              <a:schemeClr val="accent3"/>
            </a:solidFill>
            <a:ln>
              <a:noFill/>
            </a:ln>
            <a:effectLst/>
          </c:spPr>
          <c:invertIfNegative val="0"/>
          <c:cat>
            <c:strRef>
              <c:f>Summary!$O$5:$X$5</c:f>
              <c:strCache>
                <c:ptCount val="10"/>
                <c:pt idx="0">
                  <c:v>POS</c:v>
                </c:pt>
                <c:pt idx="1">
                  <c:v>Affective Commit</c:v>
                </c:pt>
                <c:pt idx="2">
                  <c:v>Normative Commit</c:v>
                </c:pt>
                <c:pt idx="3">
                  <c:v>Exhaustion</c:v>
                </c:pt>
                <c:pt idx="4">
                  <c:v>Procedural Justice</c:v>
                </c:pt>
                <c:pt idx="5">
                  <c:v>Distributive Justice</c:v>
                </c:pt>
                <c:pt idx="6">
                  <c:v>Interpersonal Supervisor</c:v>
                </c:pt>
                <c:pt idx="7">
                  <c:v>Interpersonal Upper Adm</c:v>
                </c:pt>
                <c:pt idx="8">
                  <c:v>Inform Supervisor</c:v>
                </c:pt>
                <c:pt idx="9">
                  <c:v>Inform Upper Admin</c:v>
                </c:pt>
              </c:strCache>
            </c:strRef>
          </c:cat>
          <c:val>
            <c:numRef>
              <c:f>Summary!$O$8:$X$8</c:f>
              <c:numCache>
                <c:formatCode>General</c:formatCode>
                <c:ptCount val="10"/>
                <c:pt idx="0">
                  <c:v>1.85</c:v>
                </c:pt>
                <c:pt idx="1">
                  <c:v>2.62</c:v>
                </c:pt>
                <c:pt idx="2">
                  <c:v>2.91</c:v>
                </c:pt>
                <c:pt idx="3">
                  <c:v>4.4400000000000004</c:v>
                </c:pt>
                <c:pt idx="4">
                  <c:v>1.91</c:v>
                </c:pt>
                <c:pt idx="5">
                  <c:v>0.56999999999999995</c:v>
                </c:pt>
                <c:pt idx="6">
                  <c:v>3.05</c:v>
                </c:pt>
                <c:pt idx="7">
                  <c:v>1.4</c:v>
                </c:pt>
                <c:pt idx="8">
                  <c:v>2.41</c:v>
                </c:pt>
                <c:pt idx="9">
                  <c:v>0.76</c:v>
                </c:pt>
              </c:numCache>
            </c:numRef>
          </c:val>
          <c:extLst>
            <c:ext xmlns:c16="http://schemas.microsoft.com/office/drawing/2014/chart" uri="{C3380CC4-5D6E-409C-BE32-E72D297353CC}">
              <c16:uniqueId val="{00000002-736B-4213-9619-CF25661FB4BF}"/>
            </c:ext>
          </c:extLst>
        </c:ser>
        <c:dLbls>
          <c:showLegendKey val="0"/>
          <c:showVal val="0"/>
          <c:showCatName val="0"/>
          <c:showSerName val="0"/>
          <c:showPercent val="0"/>
          <c:showBubbleSize val="0"/>
        </c:dLbls>
        <c:gapWidth val="219"/>
        <c:overlap val="-27"/>
        <c:axId val="692793440"/>
        <c:axId val="692794272"/>
      </c:barChart>
      <c:catAx>
        <c:axId val="692793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2794272"/>
        <c:crosses val="autoZero"/>
        <c:auto val="1"/>
        <c:lblAlgn val="ctr"/>
        <c:lblOffset val="100"/>
        <c:noMultiLvlLbl val="0"/>
      </c:catAx>
      <c:valAx>
        <c:axId val="692794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27934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Summary!$N$24</c:f>
              <c:strCache>
                <c:ptCount val="1"/>
                <c:pt idx="0">
                  <c:v>Faculty</c:v>
                </c:pt>
              </c:strCache>
            </c:strRef>
          </c:tx>
          <c:spPr>
            <a:solidFill>
              <a:schemeClr val="accent1"/>
            </a:solidFill>
            <a:ln>
              <a:noFill/>
            </a:ln>
            <a:effectLst/>
          </c:spPr>
          <c:invertIfNegative val="0"/>
          <c:cat>
            <c:strRef>
              <c:f>Summary!$O$23:$T$23</c:f>
              <c:strCache>
                <c:ptCount val="6"/>
                <c:pt idx="0">
                  <c:v>POS</c:v>
                </c:pt>
                <c:pt idx="1">
                  <c:v>Affective Commit</c:v>
                </c:pt>
                <c:pt idx="2">
                  <c:v>Normative Commit</c:v>
                </c:pt>
                <c:pt idx="3">
                  <c:v>Exhaustion</c:v>
                </c:pt>
                <c:pt idx="4">
                  <c:v>Interpersonal Upper Admin</c:v>
                </c:pt>
                <c:pt idx="5">
                  <c:v>Inform Upper Admin</c:v>
                </c:pt>
              </c:strCache>
            </c:strRef>
          </c:cat>
          <c:val>
            <c:numRef>
              <c:f>Summary!$O$24:$T$24</c:f>
              <c:numCache>
                <c:formatCode>General</c:formatCode>
                <c:ptCount val="6"/>
                <c:pt idx="0">
                  <c:v>3.07</c:v>
                </c:pt>
                <c:pt idx="1">
                  <c:v>3.49</c:v>
                </c:pt>
                <c:pt idx="2">
                  <c:v>3.55</c:v>
                </c:pt>
                <c:pt idx="3">
                  <c:v>3.82</c:v>
                </c:pt>
                <c:pt idx="4">
                  <c:v>2.5099999999999998</c:v>
                </c:pt>
                <c:pt idx="5">
                  <c:v>1.9</c:v>
                </c:pt>
              </c:numCache>
            </c:numRef>
          </c:val>
          <c:extLst>
            <c:ext xmlns:c16="http://schemas.microsoft.com/office/drawing/2014/chart" uri="{C3380CC4-5D6E-409C-BE32-E72D297353CC}">
              <c16:uniqueId val="{00000000-AB7A-4736-9F1F-0FCF25F34B82}"/>
            </c:ext>
          </c:extLst>
        </c:ser>
        <c:ser>
          <c:idx val="1"/>
          <c:order val="1"/>
          <c:tx>
            <c:strRef>
              <c:f>Summary!$N$25</c:f>
              <c:strCache>
                <c:ptCount val="1"/>
                <c:pt idx="0">
                  <c:v>Staff</c:v>
                </c:pt>
              </c:strCache>
            </c:strRef>
          </c:tx>
          <c:spPr>
            <a:solidFill>
              <a:schemeClr val="accent2"/>
            </a:solidFill>
            <a:ln>
              <a:noFill/>
            </a:ln>
            <a:effectLst/>
          </c:spPr>
          <c:invertIfNegative val="0"/>
          <c:cat>
            <c:strRef>
              <c:f>Summary!$O$23:$T$23</c:f>
              <c:strCache>
                <c:ptCount val="6"/>
                <c:pt idx="0">
                  <c:v>POS</c:v>
                </c:pt>
                <c:pt idx="1">
                  <c:v>Affective Commit</c:v>
                </c:pt>
                <c:pt idx="2">
                  <c:v>Normative Commit</c:v>
                </c:pt>
                <c:pt idx="3">
                  <c:v>Exhaustion</c:v>
                </c:pt>
                <c:pt idx="4">
                  <c:v>Interpersonal Upper Admin</c:v>
                </c:pt>
                <c:pt idx="5">
                  <c:v>Inform Upper Admin</c:v>
                </c:pt>
              </c:strCache>
            </c:strRef>
          </c:cat>
          <c:val>
            <c:numRef>
              <c:f>Summary!$O$25:$T$25</c:f>
              <c:numCache>
                <c:formatCode>General</c:formatCode>
                <c:ptCount val="6"/>
                <c:pt idx="0">
                  <c:v>3.61</c:v>
                </c:pt>
                <c:pt idx="1">
                  <c:v>4.21</c:v>
                </c:pt>
                <c:pt idx="2">
                  <c:v>3.88</c:v>
                </c:pt>
                <c:pt idx="3">
                  <c:v>3.41</c:v>
                </c:pt>
                <c:pt idx="4">
                  <c:v>3.1</c:v>
                </c:pt>
                <c:pt idx="5">
                  <c:v>2.2999999999999998</c:v>
                </c:pt>
              </c:numCache>
            </c:numRef>
          </c:val>
          <c:extLst>
            <c:ext xmlns:c16="http://schemas.microsoft.com/office/drawing/2014/chart" uri="{C3380CC4-5D6E-409C-BE32-E72D297353CC}">
              <c16:uniqueId val="{00000001-AB7A-4736-9F1F-0FCF25F34B82}"/>
            </c:ext>
          </c:extLst>
        </c:ser>
        <c:dLbls>
          <c:showLegendKey val="0"/>
          <c:showVal val="0"/>
          <c:showCatName val="0"/>
          <c:showSerName val="0"/>
          <c:showPercent val="0"/>
          <c:showBubbleSize val="0"/>
        </c:dLbls>
        <c:gapWidth val="219"/>
        <c:overlap val="-27"/>
        <c:axId val="692797184"/>
        <c:axId val="692797600"/>
      </c:barChart>
      <c:catAx>
        <c:axId val="6927971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2797600"/>
        <c:crosses val="autoZero"/>
        <c:auto val="1"/>
        <c:lblAlgn val="ctr"/>
        <c:lblOffset val="100"/>
        <c:noMultiLvlLbl val="0"/>
      </c:catAx>
      <c:valAx>
        <c:axId val="692797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27971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0176771166892152"/>
          <c:y val="0.87185221904102406"/>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560349610192423"/>
          <c:y val="6.9289670756351132E-2"/>
          <c:w val="0.81506399462737122"/>
          <c:h val="0.70806059756662509"/>
        </c:manualLayout>
      </c:layout>
      <c:barChart>
        <c:barDir val="col"/>
        <c:grouping val="clustered"/>
        <c:varyColors val="0"/>
        <c:ser>
          <c:idx val="0"/>
          <c:order val="0"/>
          <c:tx>
            <c:strRef>
              <c:f>Summary!$O$27</c:f>
              <c:strCache>
                <c:ptCount val="1"/>
                <c:pt idx="0">
                  <c:v>Constraints</c:v>
                </c:pt>
              </c:strCache>
            </c:strRef>
          </c:tx>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2DE5-4F70-B802-58DF7A52D517}"/>
              </c:ext>
            </c:extLst>
          </c:dPt>
          <c:cat>
            <c:strRef>
              <c:f>Summary!$N$28:$N$29</c:f>
              <c:strCache>
                <c:ptCount val="2"/>
                <c:pt idx="0">
                  <c:v>Faculty</c:v>
                </c:pt>
                <c:pt idx="1">
                  <c:v>Staff</c:v>
                </c:pt>
              </c:strCache>
            </c:strRef>
          </c:cat>
          <c:val>
            <c:numRef>
              <c:f>Summary!$O$28:$O$29</c:f>
              <c:numCache>
                <c:formatCode>General</c:formatCode>
                <c:ptCount val="2"/>
                <c:pt idx="0">
                  <c:v>27.51</c:v>
                </c:pt>
                <c:pt idx="1">
                  <c:v>23.8</c:v>
                </c:pt>
              </c:numCache>
            </c:numRef>
          </c:val>
          <c:extLst>
            <c:ext xmlns:c16="http://schemas.microsoft.com/office/drawing/2014/chart" uri="{C3380CC4-5D6E-409C-BE32-E72D297353CC}">
              <c16:uniqueId val="{00000000-2DE5-4F70-B802-58DF7A52D517}"/>
            </c:ext>
          </c:extLst>
        </c:ser>
        <c:dLbls>
          <c:showLegendKey val="0"/>
          <c:showVal val="0"/>
          <c:showCatName val="0"/>
          <c:showSerName val="0"/>
          <c:showPercent val="0"/>
          <c:showBubbleSize val="0"/>
        </c:dLbls>
        <c:gapWidth val="219"/>
        <c:overlap val="-27"/>
        <c:axId val="776386272"/>
        <c:axId val="776391264"/>
      </c:barChart>
      <c:catAx>
        <c:axId val="776386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6391264"/>
        <c:crosses val="autoZero"/>
        <c:auto val="1"/>
        <c:lblAlgn val="ctr"/>
        <c:lblOffset val="100"/>
        <c:noMultiLvlLbl val="0"/>
      </c:catAx>
      <c:valAx>
        <c:axId val="776391264"/>
        <c:scaling>
          <c:orientation val="minMax"/>
          <c:max val="33"/>
          <c:min val="11"/>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6386272"/>
        <c:crosses val="autoZero"/>
        <c:crossBetween val="between"/>
        <c:majorUnit val="3"/>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Sheet1!$A$30</c:f>
              <c:strCache>
                <c:ptCount val="1"/>
                <c:pt idx="0">
                  <c:v>2022</c:v>
                </c:pt>
              </c:strCache>
            </c:strRef>
          </c:tx>
          <c:spPr>
            <a:solidFill>
              <a:schemeClr val="accent1"/>
            </a:solidFill>
            <a:ln>
              <a:noFill/>
            </a:ln>
            <a:effectLst/>
          </c:spPr>
          <c:invertIfNegative val="0"/>
          <c:cat>
            <c:strRef>
              <c:f>Sheet1!$B$29:$E$29</c:f>
              <c:strCache>
                <c:ptCount val="4"/>
                <c:pt idx="0">
                  <c:v>POS </c:v>
                </c:pt>
                <c:pt idx="1">
                  <c:v>Procedural Justicve</c:v>
                </c:pt>
                <c:pt idx="2">
                  <c:v>Distributive Justice</c:v>
                </c:pt>
                <c:pt idx="3">
                  <c:v>Inform Upper Admin</c:v>
                </c:pt>
              </c:strCache>
            </c:strRef>
          </c:cat>
          <c:val>
            <c:numRef>
              <c:f>Sheet1!$B$30:$E$30</c:f>
              <c:numCache>
                <c:formatCode>#,##0.00</c:formatCode>
                <c:ptCount val="4"/>
                <c:pt idx="0">
                  <c:v>3.234265010351967</c:v>
                </c:pt>
                <c:pt idx="1">
                  <c:v>2.0294985250737474</c:v>
                </c:pt>
                <c:pt idx="2">
                  <c:v>1.1782608695652175</c:v>
                </c:pt>
                <c:pt idx="3">
                  <c:v>2.0745614035087718</c:v>
                </c:pt>
              </c:numCache>
            </c:numRef>
          </c:val>
          <c:extLst>
            <c:ext xmlns:c16="http://schemas.microsoft.com/office/drawing/2014/chart" uri="{C3380CC4-5D6E-409C-BE32-E72D297353CC}">
              <c16:uniqueId val="{00000000-EE1A-4B6E-8D47-448EB8BD8197}"/>
            </c:ext>
          </c:extLst>
        </c:ser>
        <c:ser>
          <c:idx val="1"/>
          <c:order val="1"/>
          <c:tx>
            <c:strRef>
              <c:f>Sheet1!$A$31</c:f>
              <c:strCache>
                <c:ptCount val="1"/>
                <c:pt idx="0">
                  <c:v>2023</c:v>
                </c:pt>
              </c:strCache>
            </c:strRef>
          </c:tx>
          <c:spPr>
            <a:solidFill>
              <a:schemeClr val="accent2"/>
            </a:solidFill>
            <a:ln>
              <a:noFill/>
            </a:ln>
            <a:effectLst/>
          </c:spPr>
          <c:invertIfNegative val="0"/>
          <c:cat>
            <c:strRef>
              <c:f>Sheet1!$B$29:$E$29</c:f>
              <c:strCache>
                <c:ptCount val="4"/>
                <c:pt idx="0">
                  <c:v>POS </c:v>
                </c:pt>
                <c:pt idx="1">
                  <c:v>Procedural Justicve</c:v>
                </c:pt>
                <c:pt idx="2">
                  <c:v>Distributive Justice</c:v>
                </c:pt>
                <c:pt idx="3">
                  <c:v>Inform Upper Admin</c:v>
                </c:pt>
              </c:strCache>
            </c:strRef>
          </c:cat>
          <c:val>
            <c:numRef>
              <c:f>Sheet1!$B$31:$E$31</c:f>
              <c:numCache>
                <c:formatCode>#,##0.00</c:formatCode>
                <c:ptCount val="4"/>
                <c:pt idx="0">
                  <c:v>3.6084437086092715</c:v>
                </c:pt>
                <c:pt idx="1">
                  <c:v>2.417770419426049</c:v>
                </c:pt>
                <c:pt idx="2">
                  <c:v>1.8410596026490067</c:v>
                </c:pt>
                <c:pt idx="3">
                  <c:v>2.379139072847682</c:v>
                </c:pt>
              </c:numCache>
            </c:numRef>
          </c:val>
          <c:extLst>
            <c:ext xmlns:c16="http://schemas.microsoft.com/office/drawing/2014/chart" uri="{C3380CC4-5D6E-409C-BE32-E72D297353CC}">
              <c16:uniqueId val="{00000001-EE1A-4B6E-8D47-448EB8BD8197}"/>
            </c:ext>
          </c:extLst>
        </c:ser>
        <c:dLbls>
          <c:showLegendKey val="0"/>
          <c:showVal val="0"/>
          <c:showCatName val="0"/>
          <c:showSerName val="0"/>
          <c:showPercent val="0"/>
          <c:showBubbleSize val="0"/>
        </c:dLbls>
        <c:gapWidth val="219"/>
        <c:overlap val="-27"/>
        <c:axId val="886354848"/>
        <c:axId val="886353184"/>
      </c:barChart>
      <c:catAx>
        <c:axId val="88635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6353184"/>
        <c:crosses val="autoZero"/>
        <c:auto val="1"/>
        <c:lblAlgn val="ctr"/>
        <c:lblOffset val="100"/>
        <c:noMultiLvlLbl val="0"/>
      </c:catAx>
      <c:valAx>
        <c:axId val="886353184"/>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6354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Sheet1!$A$36</c:f>
              <c:strCache>
                <c:ptCount val="1"/>
                <c:pt idx="0">
                  <c:v>Admin/Professional</c:v>
                </c:pt>
              </c:strCache>
            </c:strRef>
          </c:tx>
          <c:spPr>
            <a:solidFill>
              <a:schemeClr val="accent1"/>
            </a:solidFill>
            <a:ln>
              <a:noFill/>
            </a:ln>
            <a:effectLst/>
          </c:spPr>
          <c:invertIfNegative val="0"/>
          <c:cat>
            <c:strRef>
              <c:f>Sheet1!$B$35:$D$35</c:f>
              <c:strCache>
                <c:ptCount val="3"/>
                <c:pt idx="0">
                  <c:v>Continuance Commit</c:v>
                </c:pt>
                <c:pt idx="1">
                  <c:v>Normative Commit</c:v>
                </c:pt>
                <c:pt idx="2">
                  <c:v>Exhaustion</c:v>
                </c:pt>
              </c:strCache>
            </c:strRef>
          </c:cat>
          <c:val>
            <c:numRef>
              <c:f>Sheet1!$B$36:$D$36</c:f>
              <c:numCache>
                <c:formatCode>#,##0.00</c:formatCode>
                <c:ptCount val="3"/>
                <c:pt idx="0">
                  <c:v>4.1308724832214754</c:v>
                </c:pt>
                <c:pt idx="1">
                  <c:v>3.7002237136465332</c:v>
                </c:pt>
                <c:pt idx="2">
                  <c:v>3.4832214765100664</c:v>
                </c:pt>
              </c:numCache>
            </c:numRef>
          </c:val>
          <c:extLst>
            <c:ext xmlns:c16="http://schemas.microsoft.com/office/drawing/2014/chart" uri="{C3380CC4-5D6E-409C-BE32-E72D297353CC}">
              <c16:uniqueId val="{00000000-39B7-480B-93D6-50E22E596CD4}"/>
            </c:ext>
          </c:extLst>
        </c:ser>
        <c:ser>
          <c:idx val="1"/>
          <c:order val="1"/>
          <c:tx>
            <c:strRef>
              <c:f>Sheet1!$A$37</c:f>
              <c:strCache>
                <c:ptCount val="1"/>
                <c:pt idx="0">
                  <c:v>Crafts/Services</c:v>
                </c:pt>
              </c:strCache>
            </c:strRef>
          </c:tx>
          <c:spPr>
            <a:solidFill>
              <a:schemeClr val="accent2"/>
            </a:solidFill>
            <a:ln>
              <a:noFill/>
            </a:ln>
            <a:effectLst/>
          </c:spPr>
          <c:invertIfNegative val="0"/>
          <c:cat>
            <c:strRef>
              <c:f>Sheet1!$B$35:$D$35</c:f>
              <c:strCache>
                <c:ptCount val="3"/>
                <c:pt idx="0">
                  <c:v>Continuance Commit</c:v>
                </c:pt>
                <c:pt idx="1">
                  <c:v>Normative Commit</c:v>
                </c:pt>
                <c:pt idx="2">
                  <c:v>Exhaustion</c:v>
                </c:pt>
              </c:strCache>
            </c:strRef>
          </c:cat>
          <c:val>
            <c:numRef>
              <c:f>Sheet1!$B$37:$D$37</c:f>
              <c:numCache>
                <c:formatCode>#,##0.00</c:formatCode>
                <c:ptCount val="3"/>
                <c:pt idx="0">
                  <c:v>3.833333333333333</c:v>
                </c:pt>
                <c:pt idx="1">
                  <c:v>4.051282051282052</c:v>
                </c:pt>
                <c:pt idx="2">
                  <c:v>2.7307692307692308</c:v>
                </c:pt>
              </c:numCache>
            </c:numRef>
          </c:val>
          <c:extLst>
            <c:ext xmlns:c16="http://schemas.microsoft.com/office/drawing/2014/chart" uri="{C3380CC4-5D6E-409C-BE32-E72D297353CC}">
              <c16:uniqueId val="{00000001-39B7-480B-93D6-50E22E596CD4}"/>
            </c:ext>
          </c:extLst>
        </c:ser>
        <c:ser>
          <c:idx val="2"/>
          <c:order val="2"/>
          <c:tx>
            <c:strRef>
              <c:f>Sheet1!$A$38</c:f>
              <c:strCache>
                <c:ptCount val="1"/>
                <c:pt idx="0">
                  <c:v>Secretarial/Clerical</c:v>
                </c:pt>
              </c:strCache>
            </c:strRef>
          </c:tx>
          <c:spPr>
            <a:solidFill>
              <a:schemeClr val="accent3"/>
            </a:solidFill>
            <a:ln>
              <a:noFill/>
            </a:ln>
            <a:effectLst/>
          </c:spPr>
          <c:invertIfNegative val="0"/>
          <c:cat>
            <c:strRef>
              <c:f>Sheet1!$B$35:$D$35</c:f>
              <c:strCache>
                <c:ptCount val="3"/>
                <c:pt idx="0">
                  <c:v>Continuance Commit</c:v>
                </c:pt>
                <c:pt idx="1">
                  <c:v>Normative Commit</c:v>
                </c:pt>
                <c:pt idx="2">
                  <c:v>Exhaustion</c:v>
                </c:pt>
              </c:strCache>
            </c:strRef>
          </c:cat>
          <c:val>
            <c:numRef>
              <c:f>Sheet1!$B$38:$D$38</c:f>
              <c:numCache>
                <c:formatCode>#,##0.00</c:formatCode>
                <c:ptCount val="3"/>
                <c:pt idx="0">
                  <c:v>4.989247311827957</c:v>
                </c:pt>
                <c:pt idx="1">
                  <c:v>4.3010752688172049</c:v>
                </c:pt>
                <c:pt idx="2">
                  <c:v>4.258064516129032</c:v>
                </c:pt>
              </c:numCache>
            </c:numRef>
          </c:val>
          <c:extLst>
            <c:ext xmlns:c16="http://schemas.microsoft.com/office/drawing/2014/chart" uri="{C3380CC4-5D6E-409C-BE32-E72D297353CC}">
              <c16:uniqueId val="{00000002-39B7-480B-93D6-50E22E596CD4}"/>
            </c:ext>
          </c:extLst>
        </c:ser>
        <c:ser>
          <c:idx val="3"/>
          <c:order val="3"/>
          <c:tx>
            <c:strRef>
              <c:f>Sheet1!$A$39</c:f>
              <c:strCache>
                <c:ptCount val="1"/>
                <c:pt idx="0">
                  <c:v>Technical/Paraprofessional</c:v>
                </c:pt>
              </c:strCache>
            </c:strRef>
          </c:tx>
          <c:spPr>
            <a:solidFill>
              <a:schemeClr val="accent4"/>
            </a:solidFill>
            <a:ln>
              <a:noFill/>
            </a:ln>
            <a:effectLst/>
          </c:spPr>
          <c:invertIfNegative val="0"/>
          <c:cat>
            <c:strRef>
              <c:f>Sheet1!$B$35:$D$35</c:f>
              <c:strCache>
                <c:ptCount val="3"/>
                <c:pt idx="0">
                  <c:v>Continuance Commit</c:v>
                </c:pt>
                <c:pt idx="1">
                  <c:v>Normative Commit</c:v>
                </c:pt>
                <c:pt idx="2">
                  <c:v>Exhaustion</c:v>
                </c:pt>
              </c:strCache>
            </c:strRef>
          </c:cat>
          <c:val>
            <c:numRef>
              <c:f>Sheet1!$B$39:$D$39</c:f>
              <c:numCache>
                <c:formatCode>#,##0.00</c:formatCode>
                <c:ptCount val="3"/>
                <c:pt idx="0">
                  <c:v>4.3712121212121211</c:v>
                </c:pt>
                <c:pt idx="1">
                  <c:v>3.8030303030303032</c:v>
                </c:pt>
                <c:pt idx="2">
                  <c:v>3.3257575757575752</c:v>
                </c:pt>
              </c:numCache>
            </c:numRef>
          </c:val>
          <c:extLst>
            <c:ext xmlns:c16="http://schemas.microsoft.com/office/drawing/2014/chart" uri="{C3380CC4-5D6E-409C-BE32-E72D297353CC}">
              <c16:uniqueId val="{00000003-39B7-480B-93D6-50E22E596CD4}"/>
            </c:ext>
          </c:extLst>
        </c:ser>
        <c:ser>
          <c:idx val="4"/>
          <c:order val="4"/>
          <c:tx>
            <c:strRef>
              <c:f>Sheet1!$A$40</c:f>
              <c:strCache>
                <c:ptCount val="1"/>
                <c:pt idx="0">
                  <c:v>PNR</c:v>
                </c:pt>
              </c:strCache>
            </c:strRef>
          </c:tx>
          <c:spPr>
            <a:solidFill>
              <a:schemeClr val="accent5"/>
            </a:solidFill>
            <a:ln>
              <a:noFill/>
            </a:ln>
            <a:effectLst/>
          </c:spPr>
          <c:invertIfNegative val="0"/>
          <c:cat>
            <c:strRef>
              <c:f>Sheet1!$B$35:$D$35</c:f>
              <c:strCache>
                <c:ptCount val="3"/>
                <c:pt idx="0">
                  <c:v>Continuance Commit</c:v>
                </c:pt>
                <c:pt idx="1">
                  <c:v>Normative Commit</c:v>
                </c:pt>
                <c:pt idx="2">
                  <c:v>Exhaustion</c:v>
                </c:pt>
              </c:strCache>
            </c:strRef>
          </c:cat>
          <c:val>
            <c:numRef>
              <c:f>Sheet1!$B$40:$D$40</c:f>
              <c:numCache>
                <c:formatCode>#,##0.00</c:formatCode>
                <c:ptCount val="3"/>
                <c:pt idx="0">
                  <c:v>4.3750000000000009</c:v>
                </c:pt>
                <c:pt idx="1">
                  <c:v>4.0833333333333339</c:v>
                </c:pt>
                <c:pt idx="2">
                  <c:v>3.1875000000000004</c:v>
                </c:pt>
              </c:numCache>
            </c:numRef>
          </c:val>
          <c:extLst>
            <c:ext xmlns:c16="http://schemas.microsoft.com/office/drawing/2014/chart" uri="{C3380CC4-5D6E-409C-BE32-E72D297353CC}">
              <c16:uniqueId val="{00000004-39B7-480B-93D6-50E22E596CD4}"/>
            </c:ext>
          </c:extLst>
        </c:ser>
        <c:dLbls>
          <c:showLegendKey val="0"/>
          <c:showVal val="0"/>
          <c:showCatName val="0"/>
          <c:showSerName val="0"/>
          <c:showPercent val="0"/>
          <c:showBubbleSize val="0"/>
        </c:dLbls>
        <c:gapWidth val="219"/>
        <c:overlap val="-27"/>
        <c:axId val="775371024"/>
        <c:axId val="775370192"/>
      </c:barChart>
      <c:catAx>
        <c:axId val="775371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5370192"/>
        <c:crosses val="autoZero"/>
        <c:auto val="1"/>
        <c:lblAlgn val="ctr"/>
        <c:lblOffset val="100"/>
        <c:noMultiLvlLbl val="0"/>
      </c:catAx>
      <c:valAx>
        <c:axId val="775370192"/>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75371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0.04587</cdr:x>
      <cdr:y>0.40627</cdr:y>
    </cdr:from>
    <cdr:to>
      <cdr:x>0.34866</cdr:x>
      <cdr:y>0.40627</cdr:y>
    </cdr:to>
    <cdr:cxnSp macro="">
      <cdr:nvCxnSpPr>
        <cdr:cNvPr id="3" name="Straight Connector 2">
          <a:extLst xmlns:a="http://schemas.openxmlformats.org/drawingml/2006/main">
            <a:ext uri="{FF2B5EF4-FFF2-40B4-BE49-F238E27FC236}">
              <a16:creationId xmlns:a16="http://schemas.microsoft.com/office/drawing/2014/main" id="{04773DF6-D166-D1AB-8C6E-71F1553F6C7C}"/>
            </a:ext>
          </a:extLst>
        </cdr:cNvPr>
        <cdr:cNvCxnSpPr/>
      </cdr:nvCxnSpPr>
      <cdr:spPr>
        <a:xfrm xmlns:a="http://schemas.openxmlformats.org/drawingml/2006/main">
          <a:off x="252907" y="1255712"/>
          <a:ext cx="1669409" cy="0"/>
        </a:xfrm>
        <a:prstGeom xmlns:a="http://schemas.openxmlformats.org/drawingml/2006/main" prst="line">
          <a:avLst/>
        </a:prstGeom>
        <a:ln xmlns:a="http://schemas.openxmlformats.org/drawingml/2006/main" w="19050"/>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relSizeAnchor>
  <cdr:relSizeAnchor xmlns:cdr="http://schemas.openxmlformats.org/drawingml/2006/chartDrawing">
    <cdr:from>
      <cdr:x>0.39431</cdr:x>
      <cdr:y>0.28428</cdr:y>
    </cdr:from>
    <cdr:to>
      <cdr:x>0.97403</cdr:x>
      <cdr:y>0.28428</cdr:y>
    </cdr:to>
    <cdr:cxnSp macro="">
      <cdr:nvCxnSpPr>
        <cdr:cNvPr id="4" name="Straight Connector 3">
          <a:extLst xmlns:a="http://schemas.openxmlformats.org/drawingml/2006/main">
            <a:ext uri="{FF2B5EF4-FFF2-40B4-BE49-F238E27FC236}">
              <a16:creationId xmlns:a16="http://schemas.microsoft.com/office/drawing/2014/main" id="{B8E41EA0-2A1A-3FF7-C932-F28F2B23CD95}"/>
            </a:ext>
          </a:extLst>
        </cdr:cNvPr>
        <cdr:cNvCxnSpPr/>
      </cdr:nvCxnSpPr>
      <cdr:spPr>
        <a:xfrm xmlns:a="http://schemas.openxmlformats.org/drawingml/2006/main">
          <a:off x="2173986" y="878674"/>
          <a:ext cx="3196206" cy="0"/>
        </a:xfrm>
        <a:prstGeom xmlns:a="http://schemas.openxmlformats.org/drawingml/2006/main" prst="line">
          <a:avLst/>
        </a:prstGeom>
        <a:ln xmlns:a="http://schemas.openxmlformats.org/drawingml/2006/main" w="19050"/>
      </cdr:spPr>
      <cdr:style>
        <a:lnRef xmlns:a="http://schemas.openxmlformats.org/drawingml/2006/main" idx="1">
          <a:schemeClr val="accent4"/>
        </a:lnRef>
        <a:fillRef xmlns:a="http://schemas.openxmlformats.org/drawingml/2006/main" idx="0">
          <a:schemeClr val="accent4"/>
        </a:fillRef>
        <a:effectRef xmlns:a="http://schemas.openxmlformats.org/drawingml/2006/main" idx="0">
          <a:schemeClr val="accent4"/>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04" name="Google Shape;204;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1" name="Google Shape;301;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07" name="Google Shape;307;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3" name="Google Shape;313;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3" name="Google Shape;313;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24137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3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313" name="Google Shape;313;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30353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53365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7465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08471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165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1045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9" name="Google Shape;209;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0" name="Google Shape;210;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5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06" name="Google Shape;506;p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5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06" name="Google Shape;506;p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844790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Response down about 20% from last year. Moreso for faculty (down 30%) than staff (down 13%). Survey fatigue??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smtClean="0">
                <a:solidFill>
                  <a:schemeClr val="dk1"/>
                </a:solidFill>
                <a:latin typeface="Calibri"/>
                <a:ea typeface="Calibri"/>
                <a:cs typeface="Calibri"/>
                <a:sym typeface="Calibri"/>
              </a:rPr>
              <a:t>39</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90693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all the key measures included in the quantitative data being presented today. We will only show those measures with meaningful differences for the various groups.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smtClean="0">
                <a:solidFill>
                  <a:schemeClr val="dk1"/>
                </a:solidFill>
                <a:latin typeface="Calibri"/>
                <a:ea typeface="Calibri"/>
                <a:cs typeface="Calibri"/>
                <a:sym typeface="Calibri"/>
              </a:rPr>
              <a:t>40</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17960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would like to see the median score significantly above the average. Looking for trends in this direction from year to year.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smtClean="0">
                <a:solidFill>
                  <a:schemeClr val="dk1"/>
                </a:solidFill>
                <a:latin typeface="Calibri"/>
                <a:ea typeface="Calibri"/>
                <a:cs typeface="Calibri"/>
                <a:sym typeface="Calibri"/>
              </a:rPr>
              <a:t>41</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32969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each graph, the orange line represents the “neutral” position. For most measures we would like to see scores above the neutral line. For numbers below the line we are looking for trends over the years getting closer to the neutral position and eventually rising above. Each of these measures is trending in the desirable direction.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smtClean="0">
                <a:solidFill>
                  <a:schemeClr val="dk1"/>
                </a:solidFill>
                <a:latin typeface="Calibri"/>
                <a:ea typeface="Calibri"/>
                <a:cs typeface="Calibri"/>
                <a:sym typeface="Calibri"/>
              </a:rPr>
              <a:t>42</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77691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CEC and PNR trending toward positive perception of each justice category although PNR is significantly lower. CASE trending lower for informational and interpersonal justice. Still very close to CEC values.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smtClean="0">
                <a:solidFill>
                  <a:schemeClr val="dk1"/>
                </a:solidFill>
                <a:latin typeface="Calibri"/>
                <a:ea typeface="Calibri"/>
                <a:cs typeface="Calibri"/>
                <a:sym typeface="Calibri"/>
              </a:rPr>
              <a:t>43</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64291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Exhaustion and Continuance Commitment are two categories that we would like to see below the neutral value.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smtClean="0">
                <a:solidFill>
                  <a:schemeClr val="dk1"/>
                </a:solidFill>
                <a:latin typeface="Calibri"/>
                <a:ea typeface="Calibri"/>
                <a:cs typeface="Calibri"/>
                <a:sym typeface="Calibri"/>
              </a:rPr>
              <a:t>44</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198503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PNR only category trending lower for all 4 measures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smtClean="0">
                <a:solidFill>
                  <a:schemeClr val="dk1"/>
                </a:solidFill>
                <a:latin typeface="Calibri"/>
                <a:ea typeface="Calibri"/>
                <a:cs typeface="Calibri"/>
                <a:sym typeface="Calibri"/>
              </a:rPr>
              <a:t>45</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4706618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Again, PNR score worse in all measures. NTT score generally better with neutral and above for all but 3 categories and the least above for exhaustion.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smtClean="0">
                <a:solidFill>
                  <a:schemeClr val="dk1"/>
                </a:solidFill>
                <a:latin typeface="Calibri"/>
                <a:ea typeface="Calibri"/>
                <a:cs typeface="Calibri"/>
                <a:sym typeface="Calibri"/>
              </a:rPr>
              <a:t>46</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80435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6" name="Google Shape;216;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17" name="Google Shape;217;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Faculty score worse in every category.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smtClean="0">
                <a:solidFill>
                  <a:schemeClr val="dk1"/>
                </a:solidFill>
                <a:latin typeface="Calibri"/>
                <a:ea typeface="Calibri"/>
                <a:cs typeface="Calibri"/>
                <a:sym typeface="Calibri"/>
              </a:rPr>
              <a:t>47</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30086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Trending in the right direction but still insufficient data points to know for sure. However, may reflect measures taken in the past year to address concerns about pay, recognition, and staff success center. Qualitative data will help with interpretation but still need more data points.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smtClean="0">
                <a:solidFill>
                  <a:schemeClr val="dk1"/>
                </a:solidFill>
                <a:latin typeface="Calibri"/>
                <a:ea typeface="Calibri"/>
                <a:cs typeface="Calibri"/>
                <a:sym typeface="Calibri"/>
              </a:rPr>
              <a:t>49</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353136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Staff groups based on categories from Staff Council used for staff recognition awards.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smtClean="0">
                <a:solidFill>
                  <a:schemeClr val="dk1"/>
                </a:solidFill>
                <a:latin typeface="Calibri"/>
                <a:ea typeface="Calibri"/>
                <a:cs typeface="Calibri"/>
                <a:sym typeface="Calibri"/>
              </a:rPr>
              <a:t>50</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745004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Qualitative analysis needs more time. Detailed analysis will be presented in October. </a:t>
            </a:r>
          </a:p>
          <a:p>
            <a:r>
              <a:rPr lang="en-US" dirty="0"/>
              <a:t>In general, positive comments are higher this year and negative comments are lower..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smtClean="0">
                <a:solidFill>
                  <a:schemeClr val="dk1"/>
                </a:solidFill>
                <a:latin typeface="Calibri"/>
                <a:ea typeface="Calibri"/>
                <a:cs typeface="Calibri"/>
                <a:sym typeface="Calibri"/>
              </a:rPr>
              <a:t>51</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655510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negative comments from faculty compared to staff.</a:t>
            </a:r>
          </a:p>
          <a:p>
            <a:r>
              <a:rPr lang="en-US" dirty="0"/>
              <a:t>Tenure Status. PNR significantly lower positive comments and significantly higher negative comments.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smtClean="0">
                <a:solidFill>
                  <a:schemeClr val="dk1"/>
                </a:solidFill>
                <a:latin typeface="Calibri"/>
                <a:ea typeface="Calibri"/>
                <a:cs typeface="Calibri"/>
                <a:sym typeface="Calibri"/>
              </a:rPr>
              <a:t>52</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68392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positive comments from CASE but also more negative.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smtClean="0">
                <a:solidFill>
                  <a:schemeClr val="dk1"/>
                </a:solidFill>
                <a:latin typeface="Calibri"/>
                <a:ea typeface="Calibri"/>
                <a:cs typeface="Calibri"/>
                <a:sym typeface="Calibri"/>
              </a:rPr>
              <a:t>53</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356794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October we will have more to say about the trends and the impact of various measures taken by administration in the past year.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smtClean="0">
                <a:solidFill>
                  <a:schemeClr val="dk1"/>
                </a:solidFill>
                <a:latin typeface="Calibri"/>
                <a:ea typeface="Calibri"/>
                <a:cs typeface="Calibri"/>
                <a:sym typeface="Calibri"/>
              </a:rPr>
              <a:t>54</a:t>
            </a:fld>
            <a:endParaRPr lang="en"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632699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5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06" name="Google Shape;506;p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8583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chair was decided on Sept. 8.</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3401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4434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24" name="Google Shape;224;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Tentative review schedule.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99768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536047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270310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58422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90193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90898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8189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8891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004596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7016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0" name="Google Shape;230;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2A66E6F-1E71-40F1-A2D2-2FDF91F15AF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345596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5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06" name="Google Shape;506;p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776530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5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506" name="Google Shape;506;p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957229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0"/>
        <p:cNvGrpSpPr/>
        <p:nvPr/>
      </p:nvGrpSpPr>
      <p:grpSpPr>
        <a:xfrm>
          <a:off x="0" y="0"/>
          <a:ext cx="0" cy="0"/>
          <a:chOff x="0" y="0"/>
          <a:chExt cx="0" cy="0"/>
        </a:xfrm>
      </p:grpSpPr>
      <p:sp>
        <p:nvSpPr>
          <p:cNvPr id="561" name="Google Shape;561;p27:notes"/>
          <p:cNvSpPr>
            <a:spLocks noGrp="1" noRot="1" noChangeAspect="1"/>
          </p:cNvSpPr>
          <p:nvPr>
            <p:ph type="sldImg" idx="2"/>
          </p:nvPr>
        </p:nvSpPr>
        <p:spPr>
          <a:xfrm>
            <a:off x="406400" y="698500"/>
            <a:ext cx="6197600"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2" name="Google Shape;562;p2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563" name="Google Shape;563;p2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76</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p4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4" name="Google Shape;824;p4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825" name="Google Shape;825;p4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lnSpc>
                <a:spcPct val="100000"/>
              </a:lnSpc>
              <a:spcBef>
                <a:spcPts val="0"/>
              </a:spcBef>
              <a:spcAft>
                <a:spcPts val="0"/>
              </a:spcAft>
              <a:buSzPts val="1400"/>
              <a:buNone/>
            </a:pPr>
            <a:fld id="{00000000-1234-1234-1234-123412341234}" type="slidenum">
              <a:rPr lang="en"/>
              <a:t>86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36" name="Google Shape;236;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Senate Bill 473: ending special status</a:t>
            </a:r>
          </a:p>
          <a:p>
            <a:r>
              <a:rPr lang="en-US" dirty="0"/>
              <a:t>Senate Bill 410: “Do no harm”</a:t>
            </a:r>
          </a:p>
          <a:p>
            <a:r>
              <a:rPr lang="en-US" dirty="0"/>
              <a:t>Critical Race Theory bill: right now for K-12</a:t>
            </a: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14A9DE-CDC6-4C70-93D7-A4C3E204FC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86545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Next year: move away from reports and instead </a:t>
            </a:r>
            <a:r>
              <a:rPr lang="en-US"/>
              <a:t>do short reports about issues.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14A9DE-CDC6-4C70-93D7-A4C3E204FC3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7484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00000"/>
              </a:lnSpc>
              <a:spcBef>
                <a:spcPts val="0"/>
              </a:spcBef>
              <a:spcAft>
                <a:spcPts val="0"/>
              </a:spcAft>
              <a:buSzPts val="1400"/>
              <a:buNone/>
            </a:pPr>
            <a:endParaRPr/>
          </a:p>
        </p:txBody>
      </p:sp>
      <p:sp>
        <p:nvSpPr>
          <p:cNvPr id="295" name="Google Shape;295;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emf"/><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2"/>
        <p:cNvGrpSpPr/>
        <p:nvPr/>
      </p:nvGrpSpPr>
      <p:grpSpPr>
        <a:xfrm>
          <a:off x="0" y="0"/>
          <a:ext cx="0" cy="0"/>
          <a:chOff x="0" y="0"/>
          <a:chExt cx="0" cy="0"/>
        </a:xfrm>
      </p:grpSpPr>
      <p:sp>
        <p:nvSpPr>
          <p:cNvPr id="13" name="Google Shape;13;p80"/>
          <p:cNvSpPr txBox="1">
            <a:spLocks noGrp="1"/>
          </p:cNvSpPr>
          <p:nvPr>
            <p:ph type="body" idx="1"/>
          </p:nvPr>
        </p:nvSpPr>
        <p:spPr>
          <a:xfrm>
            <a:off x="895676" y="1894009"/>
            <a:ext cx="9296400" cy="264175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rgbClr val="003B49"/>
              </a:buClr>
              <a:buSzPts val="5000"/>
              <a:buFont typeface="Arial"/>
              <a:buNone/>
              <a:defRPr sz="5000" b="0" i="0" u="none" strike="noStrike" cap="none">
                <a:solidFill>
                  <a:srgbClr val="003B49"/>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14" name="Google Shape;14;p80"/>
          <p:cNvPicPr preferRelativeResize="0"/>
          <p:nvPr/>
        </p:nvPicPr>
        <p:blipFill rotWithShape="1">
          <a:blip r:embed="rId2">
            <a:alphaModFix/>
          </a:blip>
          <a:srcRect/>
          <a:stretch/>
        </p:blipFill>
        <p:spPr>
          <a:xfrm>
            <a:off x="10192076" y="5522384"/>
            <a:ext cx="1799288" cy="1091480"/>
          </a:xfrm>
          <a:prstGeom prst="rect">
            <a:avLst/>
          </a:prstGeom>
          <a:noFill/>
          <a:ln>
            <a:noFill/>
          </a:ln>
        </p:spPr>
      </p:pic>
      <p:pic>
        <p:nvPicPr>
          <p:cNvPr id="15" name="Google Shape;15;p80"/>
          <p:cNvPicPr preferRelativeResize="0"/>
          <p:nvPr/>
        </p:nvPicPr>
        <p:blipFill rotWithShape="1">
          <a:blip r:embed="rId3">
            <a:alphaModFix/>
          </a:blip>
          <a:srcRect/>
          <a:stretch/>
        </p:blipFill>
        <p:spPr>
          <a:xfrm>
            <a:off x="-95403" y="-202684"/>
            <a:ext cx="12456737" cy="467127"/>
          </a:xfrm>
          <a:prstGeom prst="rect">
            <a:avLst/>
          </a:prstGeom>
          <a:noFill/>
          <a:ln>
            <a:noFill/>
          </a:ln>
        </p:spPr>
      </p:pic>
      <p:sp>
        <p:nvSpPr>
          <p:cNvPr id="16" name="Google Shape;16;p80"/>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895676" y="2046061"/>
            <a:ext cx="92964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006166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81054" y="3586334"/>
            <a:ext cx="10929485"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81053" y="2996761"/>
            <a:ext cx="10912883"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681053" y="1790003"/>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493393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681054" y="3042959"/>
            <a:ext cx="10929485"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681053" y="1790003"/>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932725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681054" y="3042960"/>
            <a:ext cx="10695516"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681053" y="1790003"/>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542069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895676" y="1894009"/>
            <a:ext cx="92964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10192076" y="5522384"/>
            <a:ext cx="1799288"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403" y="-202684"/>
            <a:ext cx="12456737" cy="467127"/>
          </a:xfrm>
          <a:prstGeom prst="rect">
            <a:avLst/>
          </a:prstGeom>
        </p:spPr>
      </p:pic>
    </p:spTree>
    <p:extLst>
      <p:ext uri="{BB962C8B-B14F-4D97-AF65-F5344CB8AC3E}">
        <p14:creationId xmlns:p14="http://schemas.microsoft.com/office/powerpoint/2010/main" val="18081401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895676" y="371511"/>
            <a:ext cx="10912883"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879074" y="2320240"/>
            <a:ext cx="10929485" cy="3810087"/>
          </a:xfrm>
          <a:prstGeom prst="rect">
            <a:avLst/>
          </a:prstGeom>
        </p:spPr>
        <p:txBody>
          <a:bodyPr/>
          <a:lstStyle>
            <a:lvl1pPr marL="342900" indent="-342900">
              <a:buFont typeface="Lucida Grande"/>
              <a:buChar char="&gt;"/>
              <a:defRPr sz="2400" b="0" i="0" baseline="0">
                <a:solidFill>
                  <a:srgbClr val="003B49"/>
                </a:solidFill>
                <a:latin typeface="Orgon Slab ExtraLight"/>
                <a:cs typeface="Orgon Slab ExtraLight"/>
              </a:defRPr>
            </a:lvl1pPr>
            <a:lvl2pPr>
              <a:defRPr sz="2000" b="0" i="0" baseline="0">
                <a:solidFill>
                  <a:srgbClr val="003B49"/>
                </a:solidFill>
                <a:latin typeface="Orgon Slab ExtraLight"/>
                <a:cs typeface="Orgon Slab ExtraLight"/>
              </a:defRPr>
            </a:lvl2pPr>
            <a:lvl3pPr marL="1143000" indent="-228600">
              <a:buSzPct val="100000"/>
              <a:buFont typeface="Lucida Grande"/>
              <a:buChar char="&gt;"/>
              <a:defRPr sz="1800" b="0" i="0" baseline="0">
                <a:solidFill>
                  <a:srgbClr val="003B49"/>
                </a:solidFill>
                <a:latin typeface="Orgon Slab ExtraLight"/>
                <a:cs typeface="Orgon Slab ExtraLight"/>
              </a:defRPr>
            </a:lvl3pPr>
            <a:lvl4pPr>
              <a:defRPr sz="1600" b="0" i="0" baseline="0">
                <a:solidFill>
                  <a:srgbClr val="003B49"/>
                </a:solidFill>
                <a:latin typeface="Orgon Slab ExtraLight"/>
                <a:cs typeface="Orgon Slab ExtraLight"/>
              </a:defRPr>
            </a:lvl4pPr>
            <a:lvl5pPr marL="2057400" indent="-228600">
              <a:buFont typeface="Lucida Grande"/>
              <a:buChar char="&gt;"/>
              <a:defRPr sz="1400" b="0" i="0" baseline="0">
                <a:solidFill>
                  <a:srgbClr val="003B49"/>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895676" y="1730669"/>
            <a:ext cx="10912883" cy="411171"/>
          </a:xfrm>
          <a:prstGeom prst="rect">
            <a:avLst/>
          </a:prstGeom>
        </p:spPr>
        <p:txBody>
          <a:bodyPr>
            <a:noAutofit/>
          </a:bodyPr>
          <a:lstStyle>
            <a:lvl1pPr marL="0" indent="0">
              <a:lnSpc>
                <a:spcPct val="90000"/>
              </a:lnSpc>
              <a:buNone/>
              <a:defRPr sz="2400" b="0" i="0" baseline="0">
                <a:solidFill>
                  <a:srgbClr val="003B49"/>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03" y="-202684"/>
            <a:ext cx="12456737" cy="467127"/>
          </a:xfrm>
          <a:prstGeom prst="rect">
            <a:avLst/>
          </a:prstGeom>
        </p:spPr>
      </p:pic>
      <p:pic>
        <p:nvPicPr>
          <p:cNvPr id="12" name="Picture 11"/>
          <p:cNvPicPr>
            <a:picLocks noChangeAspect="1"/>
          </p:cNvPicPr>
          <p:nvPr userDrawn="1"/>
        </p:nvPicPr>
        <p:blipFill>
          <a:blip r:embed="rId3"/>
          <a:stretch>
            <a:fillRect/>
          </a:stretch>
        </p:blipFill>
        <p:spPr>
          <a:xfrm>
            <a:off x="10192076" y="5522384"/>
            <a:ext cx="1799288" cy="1091480"/>
          </a:xfrm>
          <a:prstGeom prst="rect">
            <a:avLst/>
          </a:prstGeom>
        </p:spPr>
      </p:pic>
    </p:spTree>
    <p:extLst>
      <p:ext uri="{BB962C8B-B14F-4D97-AF65-F5344CB8AC3E}">
        <p14:creationId xmlns:p14="http://schemas.microsoft.com/office/powerpoint/2010/main" val="2163645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895676" y="371511"/>
            <a:ext cx="10912883"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879073" y="1736726"/>
            <a:ext cx="10928280" cy="4015497"/>
          </a:xfrm>
          <a:prstGeom prst="rect">
            <a:avLst/>
          </a:prstGeom>
        </p:spPr>
        <p:txBody>
          <a:bodyPr/>
          <a:lstStyle>
            <a:lvl1pPr marL="342900" indent="-342900">
              <a:buFont typeface="Lucida Grande"/>
              <a:buChar char="&gt;"/>
              <a:defRPr sz="2400" b="0" i="0" baseline="0">
                <a:solidFill>
                  <a:srgbClr val="003B49"/>
                </a:solidFill>
                <a:latin typeface="Orgon Slab Light"/>
                <a:cs typeface="Orgon Slab Light"/>
              </a:defRPr>
            </a:lvl1pPr>
            <a:lvl2pPr>
              <a:defRPr sz="2000" b="0" i="0" baseline="0">
                <a:solidFill>
                  <a:srgbClr val="003B49"/>
                </a:solidFill>
                <a:latin typeface="Orgon Slab Light"/>
                <a:cs typeface="Orgon Slab Light"/>
              </a:defRPr>
            </a:lvl2pPr>
            <a:lvl3pPr marL="1143000" indent="-228600">
              <a:buSzPct val="100000"/>
              <a:buFont typeface="Lucida Grande"/>
              <a:buChar char="&gt;"/>
              <a:defRPr sz="1800" b="0" i="0" baseline="0">
                <a:solidFill>
                  <a:srgbClr val="003B49"/>
                </a:solidFill>
                <a:latin typeface="Orgon Slab Light"/>
                <a:cs typeface="Orgon Slab Light"/>
              </a:defRPr>
            </a:lvl3pPr>
            <a:lvl4pPr>
              <a:defRPr sz="1600" b="0" i="0" baseline="0">
                <a:solidFill>
                  <a:srgbClr val="003B49"/>
                </a:solidFill>
                <a:latin typeface="Orgon Slab Light"/>
                <a:cs typeface="Orgon Slab Light"/>
              </a:defRPr>
            </a:lvl4pPr>
            <a:lvl5pPr marL="2057400" indent="-228600">
              <a:buFont typeface="Lucida Grande"/>
              <a:buChar char="&gt;"/>
              <a:defRPr sz="1400"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03" y="-202684"/>
            <a:ext cx="12456737" cy="467127"/>
          </a:xfrm>
          <a:prstGeom prst="rect">
            <a:avLst/>
          </a:prstGeom>
        </p:spPr>
      </p:pic>
      <p:pic>
        <p:nvPicPr>
          <p:cNvPr id="12" name="Picture 11"/>
          <p:cNvPicPr>
            <a:picLocks noChangeAspect="1"/>
          </p:cNvPicPr>
          <p:nvPr userDrawn="1"/>
        </p:nvPicPr>
        <p:blipFill>
          <a:blip r:embed="rId3"/>
          <a:stretch>
            <a:fillRect/>
          </a:stretch>
        </p:blipFill>
        <p:spPr>
          <a:xfrm>
            <a:off x="10192076" y="5522384"/>
            <a:ext cx="1799288" cy="1091480"/>
          </a:xfrm>
          <a:prstGeom prst="rect">
            <a:avLst/>
          </a:prstGeom>
        </p:spPr>
      </p:pic>
    </p:spTree>
    <p:extLst>
      <p:ext uri="{BB962C8B-B14F-4D97-AF65-F5344CB8AC3E}">
        <p14:creationId xmlns:p14="http://schemas.microsoft.com/office/powerpoint/2010/main" val="2705772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1022354" y="1736726"/>
            <a:ext cx="10695516" cy="4432300"/>
          </a:xfrm>
          <a:prstGeom prst="rect">
            <a:avLst/>
          </a:prstGeom>
        </p:spPr>
        <p:txBody>
          <a:bodyPr>
            <a:normAutofit/>
          </a:bodyPr>
          <a:lstStyle>
            <a:lvl1pPr marL="0" indent="0">
              <a:buNone/>
              <a:defRPr sz="2400" b="0" i="0" baseline="0">
                <a:solidFill>
                  <a:srgbClr val="003B49"/>
                </a:solidFill>
                <a:latin typeface="Orgon Slab Light"/>
                <a:cs typeface="Orgon Slab Light"/>
              </a:defRPr>
            </a:lvl1pPr>
          </a:lstStyle>
          <a:p>
            <a:r>
              <a:rPr lang="en-US" dirty="0"/>
              <a:t>Graphic Here</a:t>
            </a:r>
          </a:p>
        </p:txBody>
      </p:sp>
      <p:sp>
        <p:nvSpPr>
          <p:cNvPr id="13" name="Text Placeholder 5"/>
          <p:cNvSpPr>
            <a:spLocks noGrp="1"/>
          </p:cNvSpPr>
          <p:nvPr>
            <p:ph type="body" sz="quarter" idx="10" hasCustomPrompt="1"/>
          </p:nvPr>
        </p:nvSpPr>
        <p:spPr>
          <a:xfrm>
            <a:off x="895676" y="371511"/>
            <a:ext cx="10912883" cy="991999"/>
          </a:xfrm>
          <a:prstGeom prst="rect">
            <a:avLst/>
          </a:prstGeom>
        </p:spPr>
        <p:txBody>
          <a:bodyPr>
            <a:normAutofit/>
          </a:bodyPr>
          <a:lstStyle>
            <a:lvl1pPr marL="0" indent="0">
              <a:lnSpc>
                <a:spcPct val="90000"/>
              </a:lnSpc>
              <a:buNone/>
              <a:defRPr sz="3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03" y="-202684"/>
            <a:ext cx="12456737" cy="467127"/>
          </a:xfrm>
          <a:prstGeom prst="rect">
            <a:avLst/>
          </a:prstGeom>
        </p:spPr>
      </p:pic>
      <p:pic>
        <p:nvPicPr>
          <p:cNvPr id="11" name="Picture 10"/>
          <p:cNvPicPr>
            <a:picLocks noChangeAspect="1"/>
          </p:cNvPicPr>
          <p:nvPr userDrawn="1"/>
        </p:nvPicPr>
        <p:blipFill>
          <a:blip r:embed="rId3"/>
          <a:stretch>
            <a:fillRect/>
          </a:stretch>
        </p:blipFill>
        <p:spPr>
          <a:xfrm>
            <a:off x="10192076" y="5522384"/>
            <a:ext cx="1799288" cy="1091480"/>
          </a:xfrm>
          <a:prstGeom prst="rect">
            <a:avLst/>
          </a:prstGeom>
        </p:spPr>
      </p:pic>
    </p:spTree>
    <p:extLst>
      <p:ext uri="{BB962C8B-B14F-4D97-AF65-F5344CB8AC3E}">
        <p14:creationId xmlns:p14="http://schemas.microsoft.com/office/powerpoint/2010/main" val="3124243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895676" y="1842046"/>
            <a:ext cx="9296400" cy="2641756"/>
          </a:xfrm>
          <a:prstGeom prst="rect">
            <a:avLst/>
          </a:prstGeom>
          <a:ln>
            <a:noFill/>
          </a:ln>
        </p:spPr>
        <p:txBody>
          <a:bodyPr>
            <a:normAutofit/>
          </a:bodyPr>
          <a:lstStyle>
            <a:lvl1pPr marL="0" indent="0">
              <a:lnSpc>
                <a:spcPct val="100000"/>
              </a:lnSpc>
              <a:buNone/>
              <a:defRPr sz="5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03" y="-202684"/>
            <a:ext cx="12456737" cy="467127"/>
          </a:xfrm>
          <a:prstGeom prst="rect">
            <a:avLst/>
          </a:prstGeom>
        </p:spPr>
      </p:pic>
      <p:pic>
        <p:nvPicPr>
          <p:cNvPr id="3" name="Picture 2"/>
          <p:cNvPicPr>
            <a:picLocks noChangeAspect="1"/>
          </p:cNvPicPr>
          <p:nvPr userDrawn="1"/>
        </p:nvPicPr>
        <p:blipFill>
          <a:blip r:embed="rId3"/>
          <a:stretch>
            <a:fillRect/>
          </a:stretch>
        </p:blipFill>
        <p:spPr>
          <a:xfrm>
            <a:off x="10192076" y="5522384"/>
            <a:ext cx="1799288" cy="1091480"/>
          </a:xfrm>
          <a:prstGeom prst="rect">
            <a:avLst/>
          </a:prstGeom>
        </p:spPr>
      </p:pic>
    </p:spTree>
    <p:extLst>
      <p:ext uri="{BB962C8B-B14F-4D97-AF65-F5344CB8AC3E}">
        <p14:creationId xmlns:p14="http://schemas.microsoft.com/office/powerpoint/2010/main" val="4955474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895676" y="371511"/>
            <a:ext cx="10912883"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879074" y="2320240"/>
            <a:ext cx="10929485" cy="3810087"/>
          </a:xfrm>
          <a:prstGeom prst="rect">
            <a:avLst/>
          </a:prstGeom>
        </p:spPr>
        <p:txBody>
          <a:bodyPr/>
          <a:lstStyle>
            <a:lvl1pPr marL="342900" indent="-342900">
              <a:buFont typeface="Lucida Grande"/>
              <a:buChar char="&gt;"/>
              <a:defRPr sz="2400" b="0" i="0" baseline="0">
                <a:solidFill>
                  <a:srgbClr val="FAF6EC"/>
                </a:solidFill>
                <a:latin typeface="Orgon Slab ExtraLight"/>
                <a:cs typeface="Orgon Slab ExtraLight"/>
              </a:defRPr>
            </a:lvl1pPr>
            <a:lvl2pPr>
              <a:defRPr sz="2000" b="0" i="0" baseline="0">
                <a:solidFill>
                  <a:srgbClr val="FAF6EC"/>
                </a:solidFill>
                <a:latin typeface="Orgon Slab ExtraLight"/>
                <a:cs typeface="Orgon Slab ExtraLight"/>
              </a:defRPr>
            </a:lvl2pPr>
            <a:lvl3pPr marL="1143000" indent="-228600">
              <a:buSzPct val="100000"/>
              <a:buFont typeface="Lucida Grande"/>
              <a:buChar char="&gt;"/>
              <a:defRPr sz="1800" b="0" i="0" baseline="0">
                <a:solidFill>
                  <a:srgbClr val="FAF6EC"/>
                </a:solidFill>
                <a:latin typeface="Orgon Slab ExtraLight"/>
                <a:cs typeface="Orgon Slab ExtraLight"/>
              </a:defRPr>
            </a:lvl3pPr>
            <a:lvl4pPr>
              <a:defRPr sz="1600" b="0" i="0" baseline="0">
                <a:solidFill>
                  <a:srgbClr val="FAF6EC"/>
                </a:solidFill>
                <a:latin typeface="Orgon Slab ExtraLight"/>
                <a:cs typeface="Orgon Slab ExtraLight"/>
              </a:defRPr>
            </a:lvl4pPr>
            <a:lvl5pPr marL="2057400" indent="-228600">
              <a:buFont typeface="Lucida Grande"/>
              <a:buChar char="&gt;"/>
              <a:defRPr sz="1400" b="0" i="0" baseline="0">
                <a:solidFill>
                  <a:srgbClr val="FAF6EC"/>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5" name="Text Placeholder 5"/>
          <p:cNvSpPr>
            <a:spLocks noGrp="1"/>
          </p:cNvSpPr>
          <p:nvPr>
            <p:ph type="body" sz="quarter" idx="12" hasCustomPrompt="1"/>
          </p:nvPr>
        </p:nvSpPr>
        <p:spPr>
          <a:xfrm>
            <a:off x="895676" y="1730669"/>
            <a:ext cx="10912883" cy="411171"/>
          </a:xfrm>
          <a:prstGeom prst="rect">
            <a:avLst/>
          </a:prstGeom>
        </p:spPr>
        <p:txBody>
          <a:bodyPr>
            <a:noAutofit/>
          </a:bodyPr>
          <a:lstStyle>
            <a:lvl1pPr marL="0" indent="0">
              <a:lnSpc>
                <a:spcPct val="90000"/>
              </a:lnSpc>
              <a:buNone/>
              <a:defRPr sz="2400" b="0" i="0" baseline="0">
                <a:solidFill>
                  <a:srgbClr val="FAF6EC"/>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8" name="Picture 7"/>
          <p:cNvPicPr>
            <a:picLocks noChangeAspect="1"/>
          </p:cNvPicPr>
          <p:nvPr userDrawn="1"/>
        </p:nvPicPr>
        <p:blipFill>
          <a:blip r:embed="rId2"/>
          <a:stretch>
            <a:fillRect/>
          </a:stretch>
        </p:blipFill>
        <p:spPr>
          <a:xfrm>
            <a:off x="10192076" y="5522384"/>
            <a:ext cx="1799288" cy="109148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403" y="-189984"/>
            <a:ext cx="12456737" cy="467127"/>
          </a:xfrm>
          <a:prstGeom prst="rect">
            <a:avLst/>
          </a:prstGeom>
        </p:spPr>
      </p:pic>
    </p:spTree>
    <p:extLst>
      <p:ext uri="{BB962C8B-B14F-4D97-AF65-F5344CB8AC3E}">
        <p14:creationId xmlns:p14="http://schemas.microsoft.com/office/powerpoint/2010/main" val="616109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 Content">
  <p:cSld name="Header + Content">
    <p:spTree>
      <p:nvGrpSpPr>
        <p:cNvPr id="1" name="Shape 17"/>
        <p:cNvGrpSpPr/>
        <p:nvPr/>
      </p:nvGrpSpPr>
      <p:grpSpPr>
        <a:xfrm>
          <a:off x="0" y="0"/>
          <a:ext cx="0" cy="0"/>
          <a:chOff x="0" y="0"/>
          <a:chExt cx="0" cy="0"/>
        </a:xfrm>
      </p:grpSpPr>
      <p:sp>
        <p:nvSpPr>
          <p:cNvPr id="18" name="Google Shape;18;p102"/>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509E2F"/>
              </a:buClr>
              <a:buSzPts val="2400"/>
              <a:buFont typeface="Merriweather Sans"/>
              <a:buChar char="&gt;"/>
              <a:defRPr sz="2400" b="0" i="0" u="none" strike="noStrike" cap="none">
                <a:solidFill>
                  <a:srgbClr val="509E2F"/>
                </a:solidFill>
                <a:latin typeface="Arial"/>
                <a:ea typeface="Arial"/>
                <a:cs typeface="Arial"/>
                <a:sym typeface="Arial"/>
              </a:defRPr>
            </a:lvl1pPr>
            <a:lvl2pPr marL="914400" marR="0" lvl="1" indent="-355600" algn="l" rtl="0">
              <a:lnSpc>
                <a:spcPct val="100000"/>
              </a:lnSpc>
              <a:spcBef>
                <a:spcPts val="400"/>
              </a:spcBef>
              <a:spcAft>
                <a:spcPts val="0"/>
              </a:spcAft>
              <a:buClr>
                <a:srgbClr val="509E2F"/>
              </a:buClr>
              <a:buSzPts val="2000"/>
              <a:buFont typeface="Arial"/>
              <a:buChar char="–"/>
              <a:defRPr sz="2000" b="0" i="0" u="none" strike="noStrike" cap="none">
                <a:solidFill>
                  <a:srgbClr val="509E2F"/>
                </a:solidFill>
                <a:latin typeface="Arial"/>
                <a:ea typeface="Arial"/>
                <a:cs typeface="Arial"/>
                <a:sym typeface="Arial"/>
              </a:defRPr>
            </a:lvl2pPr>
            <a:lvl3pPr marL="1371600" marR="0" lvl="2" indent="-342900" algn="l" rtl="0">
              <a:lnSpc>
                <a:spcPct val="100000"/>
              </a:lnSpc>
              <a:spcBef>
                <a:spcPts val="360"/>
              </a:spcBef>
              <a:spcAft>
                <a:spcPts val="0"/>
              </a:spcAft>
              <a:buClr>
                <a:srgbClr val="509E2F"/>
              </a:buClr>
              <a:buSzPts val="1800"/>
              <a:buFont typeface="Merriweather Sans"/>
              <a:buChar char="&gt;"/>
              <a:defRPr sz="1800" b="0" i="0" u="none" strike="noStrike" cap="none">
                <a:solidFill>
                  <a:srgbClr val="509E2F"/>
                </a:solidFill>
                <a:latin typeface="Arial"/>
                <a:ea typeface="Arial"/>
                <a:cs typeface="Arial"/>
                <a:sym typeface="Arial"/>
              </a:defRPr>
            </a:lvl3pPr>
            <a:lvl4pPr marL="1828800" marR="0" lvl="3" indent="-330200" algn="l" rtl="0">
              <a:lnSpc>
                <a:spcPct val="100000"/>
              </a:lnSpc>
              <a:spcBef>
                <a:spcPts val="320"/>
              </a:spcBef>
              <a:spcAft>
                <a:spcPts val="0"/>
              </a:spcAft>
              <a:buClr>
                <a:srgbClr val="509E2F"/>
              </a:buClr>
              <a:buSzPts val="1600"/>
              <a:buFont typeface="Arial"/>
              <a:buChar char="–"/>
              <a:defRPr sz="1600" b="0" i="0" u="none" strike="noStrike" cap="none">
                <a:solidFill>
                  <a:srgbClr val="509E2F"/>
                </a:solidFill>
                <a:latin typeface="Arial"/>
                <a:ea typeface="Arial"/>
                <a:cs typeface="Arial"/>
                <a:sym typeface="Arial"/>
              </a:defRPr>
            </a:lvl4pPr>
            <a:lvl5pPr marL="2286000" marR="0" lvl="4" indent="-317500" algn="l" rtl="0">
              <a:lnSpc>
                <a:spcPct val="100000"/>
              </a:lnSpc>
              <a:spcBef>
                <a:spcPts val="280"/>
              </a:spcBef>
              <a:spcAft>
                <a:spcPts val="0"/>
              </a:spcAft>
              <a:buClr>
                <a:srgbClr val="509E2F"/>
              </a:buClr>
              <a:buSzPts val="1400"/>
              <a:buFont typeface="Merriweather Sans"/>
              <a:buChar char="&gt;"/>
              <a:defRPr sz="1400" b="0" i="0" u="none" strike="noStrike" cap="none">
                <a:solidFill>
                  <a:srgbClr val="509E2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9" name="Google Shape;19;p102"/>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509E2F"/>
              </a:buClr>
              <a:buSzPts val="3000"/>
              <a:buFont typeface="Arial"/>
              <a:buNone/>
              <a:defRPr sz="3000" b="0" i="0" u="none" strike="noStrike" cap="none">
                <a:solidFill>
                  <a:srgbClr val="509E2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102"/>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895676" y="371511"/>
            <a:ext cx="10912883" cy="991999"/>
          </a:xfrm>
          <a:prstGeom prst="rect">
            <a:avLst/>
          </a:prstGeom>
        </p:spPr>
        <p:txBody>
          <a:bodyPr>
            <a:normAutofit/>
          </a:bodyPr>
          <a:lstStyle>
            <a:lvl1pPr marL="0" indent="0">
              <a:lnSpc>
                <a:spcPct val="90000"/>
              </a:lnSpc>
              <a:buNone/>
              <a:defRPr sz="3000" b="0" i="0" baseline="0">
                <a:solidFill>
                  <a:srgbClr val="FAF6EC"/>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879073" y="1736726"/>
            <a:ext cx="10769275" cy="4015497"/>
          </a:xfrm>
          <a:prstGeom prst="rect">
            <a:avLst/>
          </a:prstGeom>
        </p:spPr>
        <p:txBody>
          <a:bodyPr/>
          <a:lstStyle>
            <a:lvl1pPr marL="342900" indent="-342900">
              <a:buFont typeface="Lucida Grande"/>
              <a:buChar char="&gt;"/>
              <a:defRPr sz="2400" b="0" i="0" baseline="0">
                <a:solidFill>
                  <a:srgbClr val="FAF6EC"/>
                </a:solidFill>
                <a:latin typeface="Orgon Slab Light"/>
                <a:cs typeface="Orgon Slab Light"/>
              </a:defRPr>
            </a:lvl1pPr>
            <a:lvl2pPr>
              <a:defRPr sz="2000" b="0" i="0" baseline="0">
                <a:solidFill>
                  <a:srgbClr val="FAF6EC"/>
                </a:solidFill>
                <a:latin typeface="Orgon Slab Light"/>
                <a:cs typeface="Orgon Slab Light"/>
              </a:defRPr>
            </a:lvl2pPr>
            <a:lvl3pPr marL="1143000" indent="-228600">
              <a:buSzPct val="100000"/>
              <a:buFont typeface="Lucida Grande"/>
              <a:buChar char="&gt;"/>
              <a:defRPr sz="1800" b="0" i="0" baseline="0">
                <a:solidFill>
                  <a:srgbClr val="FAF6EC"/>
                </a:solidFill>
                <a:latin typeface="Orgon Slab Light"/>
                <a:cs typeface="Orgon Slab Light"/>
              </a:defRPr>
            </a:lvl3pPr>
            <a:lvl4pPr>
              <a:defRPr sz="1600" b="0" i="0" baseline="0">
                <a:solidFill>
                  <a:srgbClr val="FAF6EC"/>
                </a:solidFill>
                <a:latin typeface="Orgon Slab Light"/>
                <a:cs typeface="Orgon Slab Light"/>
              </a:defRPr>
            </a:lvl4pPr>
            <a:lvl5pPr marL="2057400" indent="-228600">
              <a:buFont typeface="Lucida Grande"/>
              <a:buChar char="&gt;"/>
              <a:defRPr sz="1400" b="0" i="0" baseline="0">
                <a:solidFill>
                  <a:srgbClr val="FAF6EC"/>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p:cNvPicPr>
            <a:picLocks noChangeAspect="1"/>
          </p:cNvPicPr>
          <p:nvPr userDrawn="1"/>
        </p:nvPicPr>
        <p:blipFill>
          <a:blip r:embed="rId2"/>
          <a:stretch>
            <a:fillRect/>
          </a:stretch>
        </p:blipFill>
        <p:spPr>
          <a:xfrm>
            <a:off x="10192076" y="5522384"/>
            <a:ext cx="1799288"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403" y="-189984"/>
            <a:ext cx="12456737" cy="467127"/>
          </a:xfrm>
          <a:prstGeom prst="rect">
            <a:avLst/>
          </a:prstGeom>
        </p:spPr>
      </p:pic>
    </p:spTree>
    <p:extLst>
      <p:ext uri="{BB962C8B-B14F-4D97-AF65-F5344CB8AC3E}">
        <p14:creationId xmlns:p14="http://schemas.microsoft.com/office/powerpoint/2010/main" val="255884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1022354" y="1736726"/>
            <a:ext cx="10695516" cy="4432300"/>
          </a:xfrm>
          <a:prstGeom prst="rect">
            <a:avLst/>
          </a:prstGeom>
        </p:spPr>
        <p:txBody>
          <a:bodyPr>
            <a:normAutofit/>
          </a:bodyPr>
          <a:lstStyle>
            <a:lvl1pPr marL="0" indent="0">
              <a:buNone/>
              <a:defRPr sz="2400" b="0" i="0" baseline="0">
                <a:solidFill>
                  <a:srgbClr val="FAF6EC"/>
                </a:solidFill>
                <a:latin typeface="Orgon Slab"/>
                <a:cs typeface="Orgon Slab"/>
              </a:defRPr>
            </a:lvl1pPr>
          </a:lstStyle>
          <a:p>
            <a:r>
              <a:rPr lang="en-US" dirty="0"/>
              <a:t>Graphic Here</a:t>
            </a:r>
          </a:p>
        </p:txBody>
      </p:sp>
      <p:sp>
        <p:nvSpPr>
          <p:cNvPr id="13" name="Text Placeholder 5"/>
          <p:cNvSpPr>
            <a:spLocks noGrp="1"/>
          </p:cNvSpPr>
          <p:nvPr>
            <p:ph type="body" sz="quarter" idx="10" hasCustomPrompt="1"/>
          </p:nvPr>
        </p:nvSpPr>
        <p:spPr>
          <a:xfrm>
            <a:off x="895676" y="371511"/>
            <a:ext cx="10912883" cy="991999"/>
          </a:xfrm>
          <a:prstGeom prst="rect">
            <a:avLst/>
          </a:prstGeom>
        </p:spPr>
        <p:txBody>
          <a:bodyPr>
            <a:normAutofit/>
          </a:bodyPr>
          <a:lstStyle>
            <a:lvl1pPr marL="0" indent="0">
              <a:lnSpc>
                <a:spcPct val="90000"/>
              </a:lnSpc>
              <a:buNone/>
              <a:defRPr sz="3000" b="0" i="0" baseline="0">
                <a:solidFill>
                  <a:schemeClr val="bg1">
                    <a:lumMod val="20000"/>
                    <a:lumOff val="80000"/>
                  </a:schemeClr>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8" name="Picture 7"/>
          <p:cNvPicPr>
            <a:picLocks noChangeAspect="1"/>
          </p:cNvPicPr>
          <p:nvPr userDrawn="1"/>
        </p:nvPicPr>
        <p:blipFill>
          <a:blip r:embed="rId2"/>
          <a:stretch>
            <a:fillRect/>
          </a:stretch>
        </p:blipFill>
        <p:spPr>
          <a:xfrm>
            <a:off x="10192076" y="5522384"/>
            <a:ext cx="1799288" cy="109148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403" y="-189984"/>
            <a:ext cx="12456737" cy="467127"/>
          </a:xfrm>
          <a:prstGeom prst="rect">
            <a:avLst/>
          </a:prstGeom>
        </p:spPr>
      </p:pic>
    </p:spTree>
    <p:extLst>
      <p:ext uri="{BB962C8B-B14F-4D97-AF65-F5344CB8AC3E}">
        <p14:creationId xmlns:p14="http://schemas.microsoft.com/office/powerpoint/2010/main" val="2885876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895676" y="2046061"/>
            <a:ext cx="92964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10192512" y="5522977"/>
            <a:ext cx="1796288"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12192000" cy="457200"/>
          </a:xfrm>
          <a:prstGeom prst="rect">
            <a:avLst/>
          </a:prstGeom>
        </p:spPr>
      </p:pic>
    </p:spTree>
    <p:extLst>
      <p:ext uri="{BB962C8B-B14F-4D97-AF65-F5344CB8AC3E}">
        <p14:creationId xmlns:p14="http://schemas.microsoft.com/office/powerpoint/2010/main" val="3651845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877824" y="2320242"/>
            <a:ext cx="10929485" cy="3117863"/>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895676" y="1730669"/>
            <a:ext cx="10912883"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8" name="Picture 7"/>
          <p:cNvPicPr>
            <a:picLocks noChangeAspect="1"/>
          </p:cNvPicPr>
          <p:nvPr userDrawn="1"/>
        </p:nvPicPr>
        <p:blipFill>
          <a:blip r:embed="rId2"/>
          <a:stretch>
            <a:fillRect/>
          </a:stretch>
        </p:blipFill>
        <p:spPr>
          <a:xfrm>
            <a:off x="10192512" y="5522977"/>
            <a:ext cx="1796288" cy="1089660"/>
          </a:xfrm>
          <a:prstGeom prst="rect">
            <a:avLst/>
          </a:prstGeom>
        </p:spPr>
      </p:pic>
      <p:pic>
        <p:nvPicPr>
          <p:cNvPr id="10" name="Picture 9"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12192000" cy="457200"/>
          </a:xfrm>
          <a:prstGeom prst="rect">
            <a:avLst/>
          </a:prstGeom>
        </p:spPr>
      </p:pic>
      <p:sp>
        <p:nvSpPr>
          <p:cNvPr id="7" name="Text Placeholder 5"/>
          <p:cNvSpPr>
            <a:spLocks noGrp="1"/>
          </p:cNvSpPr>
          <p:nvPr>
            <p:ph type="body" sz="quarter" idx="13" hasCustomPrompt="1"/>
          </p:nvPr>
        </p:nvSpPr>
        <p:spPr>
          <a:xfrm>
            <a:off x="1098876" y="523911"/>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09947714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879073" y="1736727"/>
            <a:ext cx="10928280" cy="3701376"/>
          </a:xfrm>
          <a:prstGeom prst="rect">
            <a:avLst/>
          </a:prstGeom>
        </p:spPr>
        <p:txBody>
          <a:bodyPr/>
          <a:lstStyle>
            <a:lvl1pPr marL="342900" indent="-342900">
              <a:buFont typeface="Lucida Grande"/>
              <a:buChar char="&gt;"/>
              <a:defRPr sz="2400" b="0" i="0" baseline="0">
                <a:solidFill>
                  <a:srgbClr val="509E2F"/>
                </a:solidFill>
                <a:latin typeface="Orgon Slab Light"/>
                <a:cs typeface="Orgon Slab Light"/>
              </a:defRPr>
            </a:lvl1pPr>
            <a:lvl2pPr>
              <a:defRPr sz="2000" b="0" i="0" baseline="0">
                <a:solidFill>
                  <a:srgbClr val="509E2F"/>
                </a:solidFill>
                <a:latin typeface="Orgon Slab Light"/>
                <a:cs typeface="Orgon Slab Light"/>
              </a:defRPr>
            </a:lvl2pPr>
            <a:lvl3pPr marL="1143000" indent="-228600">
              <a:buSzPct val="100000"/>
              <a:buFont typeface="Lucida Grande"/>
              <a:buChar char="&gt;"/>
              <a:defRPr sz="1800" b="0" i="0" baseline="0">
                <a:solidFill>
                  <a:srgbClr val="509E2F"/>
                </a:solidFill>
                <a:latin typeface="Orgon Slab Light"/>
                <a:cs typeface="Orgon Slab Light"/>
              </a:defRPr>
            </a:lvl3pPr>
            <a:lvl4pPr>
              <a:defRPr sz="1600" b="0" i="0" baseline="0">
                <a:solidFill>
                  <a:srgbClr val="509E2F"/>
                </a:solidFill>
                <a:latin typeface="Orgon Slab Light"/>
                <a:cs typeface="Orgon Slab Light"/>
              </a:defRPr>
            </a:lvl4pPr>
            <a:lvl5pPr marL="2057400" indent="-228600">
              <a:buFont typeface="Lucida Grande"/>
              <a:buChar char="&gt;"/>
              <a:defRPr sz="1400"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12192000" cy="457200"/>
          </a:xfrm>
          <a:prstGeom prst="rect">
            <a:avLst/>
          </a:prstGeom>
        </p:spPr>
      </p:pic>
      <p:pic>
        <p:nvPicPr>
          <p:cNvPr id="11" name="Picture 10"/>
          <p:cNvPicPr>
            <a:picLocks noChangeAspect="1"/>
          </p:cNvPicPr>
          <p:nvPr userDrawn="1"/>
        </p:nvPicPr>
        <p:blipFill>
          <a:blip r:embed="rId3"/>
          <a:stretch>
            <a:fillRect/>
          </a:stretch>
        </p:blipFill>
        <p:spPr>
          <a:xfrm>
            <a:off x="10192512" y="5522977"/>
            <a:ext cx="1796288" cy="1089660"/>
          </a:xfrm>
          <a:prstGeom prst="rect">
            <a:avLst/>
          </a:prstGeom>
        </p:spPr>
      </p:pic>
      <p:sp>
        <p:nvSpPr>
          <p:cNvPr id="7" name="Text Placeholder 5"/>
          <p:cNvSpPr>
            <a:spLocks noGrp="1"/>
          </p:cNvSpPr>
          <p:nvPr>
            <p:ph type="body" sz="quarter" idx="12" hasCustomPrompt="1"/>
          </p:nvPr>
        </p:nvSpPr>
        <p:spPr>
          <a:xfrm>
            <a:off x="1098876" y="523911"/>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22481735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1022354" y="1736726"/>
            <a:ext cx="10695516" cy="3656655"/>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12192000" cy="457200"/>
          </a:xfrm>
          <a:prstGeom prst="rect">
            <a:avLst/>
          </a:prstGeom>
        </p:spPr>
      </p:pic>
      <p:pic>
        <p:nvPicPr>
          <p:cNvPr id="9" name="Picture 8"/>
          <p:cNvPicPr>
            <a:picLocks noChangeAspect="1"/>
          </p:cNvPicPr>
          <p:nvPr userDrawn="1"/>
        </p:nvPicPr>
        <p:blipFill>
          <a:blip r:embed="rId3"/>
          <a:stretch>
            <a:fillRect/>
          </a:stretch>
        </p:blipFill>
        <p:spPr>
          <a:xfrm>
            <a:off x="10192512" y="5522977"/>
            <a:ext cx="1796288" cy="1089660"/>
          </a:xfrm>
          <a:prstGeom prst="rect">
            <a:avLst/>
          </a:prstGeom>
        </p:spPr>
      </p:pic>
      <p:sp>
        <p:nvSpPr>
          <p:cNvPr id="6" name="Text Placeholder 5"/>
          <p:cNvSpPr>
            <a:spLocks noGrp="1"/>
          </p:cNvSpPr>
          <p:nvPr>
            <p:ph type="body" sz="quarter" idx="13" hasCustomPrompt="1"/>
          </p:nvPr>
        </p:nvSpPr>
        <p:spPr>
          <a:xfrm>
            <a:off x="1098876" y="523911"/>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2114961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601152" y="6500505"/>
            <a:ext cx="2743200" cy="157472"/>
          </a:xfrm>
        </p:spPr>
        <p:txBody>
          <a:bodyPr lIns="0" tIns="0" rIns="0" bIns="0" anchor="t" anchorCtr="0"/>
          <a:lstStyle>
            <a:lvl1pPr>
              <a:defRPr>
                <a:solidFill>
                  <a:schemeClr val="tx2"/>
                </a:solidFill>
                <a:latin typeface="Tisa Offc Serif Pro" panose="02010504030101020102" pitchFamily="2" charset="0"/>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noChangeAspect="1"/>
          </p:cNvSpPr>
          <p:nvPr>
            <p:ph type="ftr" sz="quarter" idx="3"/>
          </p:nvPr>
        </p:nvSpPr>
        <p:spPr>
          <a:xfrm>
            <a:off x="520349" y="1617585"/>
            <a:ext cx="10826496" cy="486833"/>
          </a:xfrm>
          <a:prstGeom prst="rect">
            <a:avLst/>
          </a:prstGeom>
        </p:spPr>
        <p:txBody>
          <a:bodyPr vert="horz" lIns="0" tIns="0" rIns="0" bIns="0" rtlCol="0" anchor="b" anchorCtr="0"/>
          <a:lstStyle>
            <a:lvl1pPr algn="l">
              <a:defRPr sz="1867" b="0">
                <a:solidFill>
                  <a:schemeClr val="tx2"/>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10363626" y="1"/>
            <a:ext cx="980727" cy="980727"/>
          </a:xfrm>
          <a:prstGeom prst="rect">
            <a:avLst/>
          </a:prstGeom>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520351" y="5775731"/>
            <a:ext cx="10824004" cy="373973"/>
          </a:xfrm>
        </p:spPr>
        <p:txBody>
          <a:bodyPr lIns="0" tIns="0" rIns="0" bIns="0">
            <a:noAutofit/>
          </a:bodyPr>
          <a:lstStyle>
            <a:lvl1pPr marL="0" indent="0">
              <a:buNone/>
              <a:defRPr sz="3200">
                <a:solidFill>
                  <a:schemeClr val="tx2"/>
                </a:solidFill>
                <a:latin typeface="Tisa Offc Serif Pro" panose="02010504030101020102" pitchFamily="2" charset="0"/>
                <a:ea typeface="Roboto" panose="02000000000000000000" pitchFamily="2" charset="0"/>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Month XX, 2022</a:t>
            </a:r>
          </a:p>
        </p:txBody>
      </p:sp>
      <p:sp>
        <p:nvSpPr>
          <p:cNvPr id="13" name="Title 12">
            <a:extLst>
              <a:ext uri="{FF2B5EF4-FFF2-40B4-BE49-F238E27FC236}">
                <a16:creationId xmlns:a16="http://schemas.microsoft.com/office/drawing/2014/main" id="{78DDFF87-9228-00B3-E3EB-6FBD11046702}"/>
              </a:ext>
            </a:extLst>
          </p:cNvPr>
          <p:cNvSpPr>
            <a:spLocks noGrp="1"/>
          </p:cNvSpPr>
          <p:nvPr>
            <p:ph type="title"/>
          </p:nvPr>
        </p:nvSpPr>
        <p:spPr>
          <a:xfrm>
            <a:off x="520349" y="2618579"/>
            <a:ext cx="10824004" cy="1747319"/>
          </a:xfrm>
          <a:prstGeom prst="rect">
            <a:avLst/>
          </a:prstGeom>
        </p:spPr>
        <p:txBody>
          <a:bodyPr lIns="0" tIns="0" rIns="0" bIns="0" anchor="t" anchorCtr="0">
            <a:noAutofit/>
          </a:bodyPr>
          <a:lstStyle>
            <a:lvl1pPr>
              <a:defRPr>
                <a:solidFill>
                  <a:schemeClr val="accent6"/>
                </a:solidFill>
              </a:defRPr>
            </a:lvl1pPr>
          </a:lstStyle>
          <a:p>
            <a:r>
              <a:rPr lang="en-US">
                <a:solidFill>
                  <a:schemeClr val="accent6"/>
                </a:solidFill>
              </a:rPr>
              <a:t>Click to edit Master title style</a:t>
            </a:r>
            <a:endParaRPr lang="en-US" dirty="0">
              <a:solidFill>
                <a:schemeClr val="accent6"/>
              </a:solidFill>
            </a:endParaRPr>
          </a:p>
        </p:txBody>
      </p:sp>
      <p:grpSp>
        <p:nvGrpSpPr>
          <p:cNvPr id="2" name="Group 1">
            <a:extLst>
              <a:ext uri="{FF2B5EF4-FFF2-40B4-BE49-F238E27FC236}">
                <a16:creationId xmlns:a16="http://schemas.microsoft.com/office/drawing/2014/main" id="{CD41668A-81C7-9BF2-9EC1-6D7C31672DFA}"/>
              </a:ext>
            </a:extLst>
          </p:cNvPr>
          <p:cNvGrpSpPr/>
          <p:nvPr userDrawn="1"/>
        </p:nvGrpSpPr>
        <p:grpSpPr>
          <a:xfrm rot="16200000">
            <a:off x="675289" y="792637"/>
            <a:ext cx="447040" cy="756920"/>
            <a:chOff x="697976" y="480133"/>
            <a:chExt cx="335280" cy="567690"/>
          </a:xfrm>
        </p:grpSpPr>
        <p:sp>
          <p:nvSpPr>
            <p:cNvPr id="3" name="Freeform 2">
              <a:extLst>
                <a:ext uri="{FF2B5EF4-FFF2-40B4-BE49-F238E27FC236}">
                  <a16:creationId xmlns:a16="http://schemas.microsoft.com/office/drawing/2014/main" id="{1A703ECD-8141-7279-5536-24C191D7CC9B}"/>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sz="1867"/>
            </a:p>
          </p:txBody>
        </p:sp>
        <p:sp>
          <p:nvSpPr>
            <p:cNvPr id="4" name="Freeform 3">
              <a:extLst>
                <a:ext uri="{FF2B5EF4-FFF2-40B4-BE49-F238E27FC236}">
                  <a16:creationId xmlns:a16="http://schemas.microsoft.com/office/drawing/2014/main" id="{18D9AECC-E13D-07AC-EA52-38C26808E88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sz="1867"/>
            </a:p>
          </p:txBody>
        </p:sp>
      </p:grpSp>
      <p:sp>
        <p:nvSpPr>
          <p:cNvPr id="7" name="Subtitle 2">
            <a:extLst>
              <a:ext uri="{FF2B5EF4-FFF2-40B4-BE49-F238E27FC236}">
                <a16:creationId xmlns:a16="http://schemas.microsoft.com/office/drawing/2014/main" id="{5A14752E-5A00-221F-756F-F421ABA6178E}"/>
              </a:ext>
            </a:extLst>
          </p:cNvPr>
          <p:cNvSpPr>
            <a:spLocks noGrp="1"/>
          </p:cNvSpPr>
          <p:nvPr>
            <p:ph type="subTitle" idx="1"/>
          </p:nvPr>
        </p:nvSpPr>
        <p:spPr>
          <a:xfrm>
            <a:off x="524256" y="4910210"/>
            <a:ext cx="10826496" cy="660412"/>
          </a:xfrm>
        </p:spPr>
        <p:txBody>
          <a:bodyPr lIns="0" tIns="0" rIns="0" bIns="0">
            <a:noAutofit/>
          </a:bodyPr>
          <a:lstStyle>
            <a:lvl1pPr marL="0" indent="0" algn="l">
              <a:spcBef>
                <a:spcPts val="400"/>
              </a:spcBef>
              <a:spcAft>
                <a:spcPts val="400"/>
              </a:spcAft>
              <a:buNone/>
              <a:defRPr sz="3200">
                <a:solidFill>
                  <a:schemeClr val="accent6"/>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032116051"/>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95360" y="6498336"/>
            <a:ext cx="2743200" cy="158496"/>
          </a:xfrm>
        </p:spPr>
        <p:txBody>
          <a:bodyPr lIns="0" tIns="0" rIns="0" bIns="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520351" y="1621536"/>
            <a:ext cx="10826496" cy="487680"/>
          </a:xfrm>
          <a:prstGeom prst="rect">
            <a:avLst/>
          </a:prstGeom>
        </p:spPr>
        <p:txBody>
          <a:bodyPr vert="horz" lIns="0" tIns="0" rIns="0" bIns="0" rtlCol="0" anchor="b" anchorCtr="0"/>
          <a:lstStyle>
            <a:lvl1pPr algn="l">
              <a:defRPr sz="1867" b="0" i="0">
                <a:solidFill>
                  <a:schemeClr val="tx1"/>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10357832" y="0"/>
            <a:ext cx="980728" cy="980728"/>
          </a:xfrm>
          <a:prstGeom prst="rect">
            <a:avLst/>
          </a:prstGeom>
          <a:solidFill>
            <a:schemeClr val="tx1"/>
          </a:solidFill>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520351" y="5779008"/>
            <a:ext cx="10824004" cy="377952"/>
          </a:xfrm>
        </p:spPr>
        <p:txBody>
          <a:bodyPr lIns="0" tIns="0" rIns="0" bIns="0">
            <a:noAutofit/>
          </a:bodyPr>
          <a:lstStyle>
            <a:lvl1pPr marL="0" indent="0">
              <a:buNone/>
              <a:defRPr sz="3200" b="0" i="0">
                <a:solidFill>
                  <a:schemeClr val="tx1"/>
                </a:solidFill>
                <a:latin typeface="Tisa Offc Serif Pro" panose="02010504030101020102" pitchFamily="2" charset="0"/>
                <a:ea typeface="Roboto" panose="02000000000000000000" pitchFamily="2" charset="0"/>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Month XX, 2022</a:t>
            </a:r>
          </a:p>
        </p:txBody>
      </p:sp>
      <p:sp>
        <p:nvSpPr>
          <p:cNvPr id="4" name="Text Placeholder 3">
            <a:extLst>
              <a:ext uri="{FF2B5EF4-FFF2-40B4-BE49-F238E27FC236}">
                <a16:creationId xmlns:a16="http://schemas.microsoft.com/office/drawing/2014/main" id="{69595F9F-8834-E834-C7F4-D9C65F3FE4F3}"/>
              </a:ext>
            </a:extLst>
          </p:cNvPr>
          <p:cNvSpPr>
            <a:spLocks noGrp="1"/>
          </p:cNvSpPr>
          <p:nvPr>
            <p:ph type="body" sz="quarter" idx="14"/>
          </p:nvPr>
        </p:nvSpPr>
        <p:spPr>
          <a:xfrm>
            <a:off x="520700" y="2621280"/>
            <a:ext cx="10826496" cy="1743456"/>
          </a:xfrm>
        </p:spPr>
        <p:txBody>
          <a:bodyPr lIns="0" tIns="0" rIns="0" bIns="0">
            <a:noAutofit/>
          </a:bodyPr>
          <a:lstStyle>
            <a:lvl1pPr>
              <a:defRPr sz="5867">
                <a:latin typeface="Franklin Gothic Medium" panose="020B0603020102020204" pitchFamily="34" charset="0"/>
              </a:defRPr>
            </a:lvl1pPr>
            <a:lvl2pPr>
              <a:defRPr sz="5867">
                <a:latin typeface="Franklin Gothic Medium" panose="020B0603020102020204" pitchFamily="34" charset="0"/>
              </a:defRPr>
            </a:lvl2pPr>
            <a:lvl3pPr>
              <a:defRPr sz="5867">
                <a:latin typeface="Franklin Gothic Medium" panose="020B0603020102020204" pitchFamily="34" charset="0"/>
              </a:defRPr>
            </a:lvl3pPr>
            <a:lvl4pPr>
              <a:defRPr sz="5867">
                <a:latin typeface="Franklin Gothic Medium" panose="020B0603020102020204" pitchFamily="34" charset="0"/>
              </a:defRPr>
            </a:lvl4pPr>
            <a:lvl5pPr>
              <a:defRPr sz="5867">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4A04F2F2-E235-B8C6-4F0A-4077889BCDED}"/>
              </a:ext>
            </a:extLst>
          </p:cNvPr>
          <p:cNvGrpSpPr/>
          <p:nvPr userDrawn="1"/>
        </p:nvGrpSpPr>
        <p:grpSpPr>
          <a:xfrm rot="16200000">
            <a:off x="675289" y="792637"/>
            <a:ext cx="447040" cy="756920"/>
            <a:chOff x="697976" y="480133"/>
            <a:chExt cx="335280" cy="567690"/>
          </a:xfrm>
        </p:grpSpPr>
        <p:sp>
          <p:nvSpPr>
            <p:cNvPr id="3" name="Freeform 2">
              <a:extLst>
                <a:ext uri="{FF2B5EF4-FFF2-40B4-BE49-F238E27FC236}">
                  <a16:creationId xmlns:a16="http://schemas.microsoft.com/office/drawing/2014/main" id="{9B13C075-79B0-3E2F-B580-3E187946AF8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sz="1867"/>
            </a:p>
          </p:txBody>
        </p:sp>
        <p:sp>
          <p:nvSpPr>
            <p:cNvPr id="7" name="Freeform 6">
              <a:extLst>
                <a:ext uri="{FF2B5EF4-FFF2-40B4-BE49-F238E27FC236}">
                  <a16:creationId xmlns:a16="http://schemas.microsoft.com/office/drawing/2014/main" id="{074E4BB0-2476-B6FA-D491-A697317C7F70}"/>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sz="1867"/>
            </a:p>
          </p:txBody>
        </p:sp>
      </p:grpSp>
      <p:sp>
        <p:nvSpPr>
          <p:cNvPr id="10" name="Subtitle 2">
            <a:extLst>
              <a:ext uri="{FF2B5EF4-FFF2-40B4-BE49-F238E27FC236}">
                <a16:creationId xmlns:a16="http://schemas.microsoft.com/office/drawing/2014/main" id="{D0FBBBB1-F146-7857-B5B7-D4DBA4728953}"/>
              </a:ext>
            </a:extLst>
          </p:cNvPr>
          <p:cNvSpPr>
            <a:spLocks noGrp="1"/>
          </p:cNvSpPr>
          <p:nvPr>
            <p:ph type="subTitle" idx="1"/>
          </p:nvPr>
        </p:nvSpPr>
        <p:spPr>
          <a:xfrm>
            <a:off x="524257" y="4913377"/>
            <a:ext cx="10822940" cy="660412"/>
          </a:xfrm>
        </p:spPr>
        <p:txBody>
          <a:bodyPr lIns="0" tIns="0" rIns="0" bIns="0">
            <a:noAutofit/>
          </a:bodyPr>
          <a:lstStyle>
            <a:lvl1pPr marL="0" indent="0" algn="l">
              <a:spcBef>
                <a:spcPts val="400"/>
              </a:spcBef>
              <a:spcAft>
                <a:spcPts val="400"/>
              </a:spcAft>
              <a:buNone/>
              <a:defRPr sz="320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47937831"/>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Title Slide">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95360" y="6498336"/>
            <a:ext cx="2743200" cy="158496"/>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520351" y="1621537"/>
            <a:ext cx="10826496" cy="486833"/>
          </a:xfrm>
          <a:prstGeom prst="rect">
            <a:avLst/>
          </a:prstGeom>
        </p:spPr>
        <p:txBody>
          <a:bodyPr vert="horz" lIns="0" tIns="0" rIns="0" bIns="0" rtlCol="0" anchor="b" anchorCtr="0"/>
          <a:lstStyle>
            <a:lvl1pPr algn="l">
              <a:defRPr sz="1867" b="0" i="0">
                <a:solidFill>
                  <a:schemeClr val="tx1"/>
                </a:solidFill>
                <a:latin typeface="Tisa Offc Serif Pro" panose="02010504030101020102" pitchFamily="2" charset="0"/>
              </a:defRPr>
            </a:lvl1pPr>
          </a:lstStyle>
          <a:p>
            <a:r>
              <a:rPr lang="en-US"/>
              <a:t>Missouri University of Science and Technology</a:t>
            </a:r>
            <a:endParaRPr lang="en-US" dirty="0"/>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10366468" y="0"/>
            <a:ext cx="980728" cy="980728"/>
          </a:xfrm>
          <a:prstGeom prst="rect">
            <a:avLst/>
          </a:prstGeom>
          <a:solidFill>
            <a:schemeClr val="tx1"/>
          </a:solidFill>
        </p:spPr>
      </p:pic>
      <p:sp>
        <p:nvSpPr>
          <p:cNvPr id="12" name="Text Placeholder 15">
            <a:extLst>
              <a:ext uri="{FF2B5EF4-FFF2-40B4-BE49-F238E27FC236}">
                <a16:creationId xmlns:a16="http://schemas.microsoft.com/office/drawing/2014/main" id="{35ACDA79-C666-8065-B24A-DE973641706D}"/>
              </a:ext>
            </a:extLst>
          </p:cNvPr>
          <p:cNvSpPr>
            <a:spLocks noGrp="1"/>
          </p:cNvSpPr>
          <p:nvPr>
            <p:ph type="body" sz="quarter" idx="10" hasCustomPrompt="1"/>
          </p:nvPr>
        </p:nvSpPr>
        <p:spPr>
          <a:xfrm>
            <a:off x="520349" y="5775731"/>
            <a:ext cx="10826496" cy="377952"/>
          </a:xfrm>
        </p:spPr>
        <p:txBody>
          <a:bodyPr lIns="0" tIns="0" rIns="0" bIns="0">
            <a:noAutofit/>
          </a:bodyPr>
          <a:lstStyle>
            <a:lvl1pPr marL="0" indent="0">
              <a:buNone/>
              <a:defRPr sz="3200" b="0" i="0">
                <a:solidFill>
                  <a:schemeClr val="tx1"/>
                </a:solidFill>
                <a:latin typeface="Tisa Offc Serif Pro" panose="02010504030101020102" pitchFamily="2" charset="0"/>
                <a:ea typeface="Roboto" panose="02000000000000000000" pitchFamily="2" charset="0"/>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Month XX, 2022</a:t>
            </a:r>
          </a:p>
        </p:txBody>
      </p:sp>
      <p:sp>
        <p:nvSpPr>
          <p:cNvPr id="3" name="Text Placeholder 3">
            <a:extLst>
              <a:ext uri="{FF2B5EF4-FFF2-40B4-BE49-F238E27FC236}">
                <a16:creationId xmlns:a16="http://schemas.microsoft.com/office/drawing/2014/main" id="{CDFCCC2A-05EE-B0E7-42A2-17319DE6AC79}"/>
              </a:ext>
            </a:extLst>
          </p:cNvPr>
          <p:cNvSpPr>
            <a:spLocks noGrp="1"/>
          </p:cNvSpPr>
          <p:nvPr>
            <p:ph type="body" sz="quarter" idx="14"/>
          </p:nvPr>
        </p:nvSpPr>
        <p:spPr>
          <a:xfrm>
            <a:off x="520700" y="2621280"/>
            <a:ext cx="10826496" cy="1743456"/>
          </a:xfrm>
        </p:spPr>
        <p:txBody>
          <a:bodyPr lIns="0" tIns="0" rIns="0" bIns="0">
            <a:noAutofit/>
          </a:bodyPr>
          <a:lstStyle>
            <a:lvl1pPr>
              <a:defRPr sz="5867">
                <a:latin typeface="Franklin Gothic Medium" panose="020B0603020102020204" pitchFamily="34" charset="0"/>
              </a:defRPr>
            </a:lvl1pPr>
            <a:lvl2pPr>
              <a:defRPr sz="5867">
                <a:latin typeface="Franklin Gothic Medium" panose="020B0603020102020204" pitchFamily="34" charset="0"/>
              </a:defRPr>
            </a:lvl2pPr>
            <a:lvl3pPr>
              <a:defRPr sz="5867">
                <a:latin typeface="Franklin Gothic Medium" panose="020B0603020102020204" pitchFamily="34" charset="0"/>
              </a:defRPr>
            </a:lvl3pPr>
            <a:lvl4pPr>
              <a:defRPr sz="5867">
                <a:latin typeface="Franklin Gothic Medium" panose="020B0603020102020204" pitchFamily="34" charset="0"/>
              </a:defRPr>
            </a:lvl4pPr>
            <a:lvl5pPr>
              <a:defRPr sz="5867">
                <a:latin typeface="Franklin Gothic Medium" panose="020B0603020102020204" pitchFamily="34" charset="0"/>
              </a:defRPr>
            </a:lvl5pPr>
          </a:lstStyle>
          <a:p>
            <a:pPr lvl="0"/>
            <a:r>
              <a:rPr lang="en-US"/>
              <a:t>Click to edit Master text styles</a:t>
            </a:r>
          </a:p>
        </p:txBody>
      </p:sp>
      <p:grpSp>
        <p:nvGrpSpPr>
          <p:cNvPr id="2" name="Group 1">
            <a:extLst>
              <a:ext uri="{FF2B5EF4-FFF2-40B4-BE49-F238E27FC236}">
                <a16:creationId xmlns:a16="http://schemas.microsoft.com/office/drawing/2014/main" id="{3F1D875A-59ED-E336-9EA5-BD5C575BBCEF}"/>
              </a:ext>
            </a:extLst>
          </p:cNvPr>
          <p:cNvGrpSpPr/>
          <p:nvPr userDrawn="1"/>
        </p:nvGrpSpPr>
        <p:grpSpPr>
          <a:xfrm rot="16200000">
            <a:off x="675289" y="792637"/>
            <a:ext cx="447040" cy="756920"/>
            <a:chOff x="697976" y="480133"/>
            <a:chExt cx="335280" cy="567690"/>
          </a:xfrm>
        </p:grpSpPr>
        <p:sp>
          <p:nvSpPr>
            <p:cNvPr id="7" name="Freeform 6">
              <a:extLst>
                <a:ext uri="{FF2B5EF4-FFF2-40B4-BE49-F238E27FC236}">
                  <a16:creationId xmlns:a16="http://schemas.microsoft.com/office/drawing/2014/main" id="{5D2161B1-4962-A90D-C8FD-1E2D7649713E}"/>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sz="1867"/>
            </a:p>
          </p:txBody>
        </p:sp>
        <p:sp>
          <p:nvSpPr>
            <p:cNvPr id="9" name="Freeform 8">
              <a:extLst>
                <a:ext uri="{FF2B5EF4-FFF2-40B4-BE49-F238E27FC236}">
                  <a16:creationId xmlns:a16="http://schemas.microsoft.com/office/drawing/2014/main" id="{CA36F94A-3482-352F-E6F2-54AA3F7E6B31}"/>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sz="1867"/>
            </a:p>
          </p:txBody>
        </p:sp>
      </p:grpSp>
      <p:sp>
        <p:nvSpPr>
          <p:cNvPr id="10" name="Subtitle 2">
            <a:extLst>
              <a:ext uri="{FF2B5EF4-FFF2-40B4-BE49-F238E27FC236}">
                <a16:creationId xmlns:a16="http://schemas.microsoft.com/office/drawing/2014/main" id="{2CA5C67E-0E57-4882-3892-D09EDD5B889F}"/>
              </a:ext>
            </a:extLst>
          </p:cNvPr>
          <p:cNvSpPr>
            <a:spLocks noGrp="1"/>
          </p:cNvSpPr>
          <p:nvPr>
            <p:ph type="subTitle" idx="1"/>
          </p:nvPr>
        </p:nvSpPr>
        <p:spPr>
          <a:xfrm>
            <a:off x="520348" y="4913376"/>
            <a:ext cx="10826496" cy="658368"/>
          </a:xfrm>
        </p:spPr>
        <p:txBody>
          <a:bodyPr lIns="0" tIns="0" rIns="0" bIns="0">
            <a:noAutofit/>
          </a:bodyPr>
          <a:lstStyle>
            <a:lvl1pPr marL="0" indent="0" algn="l">
              <a:spcBef>
                <a:spcPts val="400"/>
              </a:spcBef>
              <a:spcAft>
                <a:spcPts val="400"/>
              </a:spcAft>
              <a:buNone/>
              <a:defRPr sz="320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118659032"/>
      </p:ext>
    </p:extLst>
  </p:cSld>
  <p:clrMapOvr>
    <a:overrideClrMapping bg1="lt1" tx1="dk1" bg2="lt2" tx2="dk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8059751" y="0"/>
            <a:ext cx="4132251" cy="68580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499872" y="1743456"/>
            <a:ext cx="7238883" cy="2387600"/>
          </a:xfrm>
          <a:prstGeom prst="rect">
            <a:avLst/>
          </a:prstGeom>
        </p:spPr>
        <p:txBody>
          <a:bodyPr lIns="0" tIns="0" rIns="0" bIns="0" anchor="b">
            <a:noAutofit/>
          </a:bodyPr>
          <a:lstStyle>
            <a:lvl1pPr algn="l">
              <a:defRPr sz="5867">
                <a:solidFill>
                  <a:schemeClr val="accent6"/>
                </a:solidFill>
              </a:defRPr>
            </a:lvl1pPr>
          </a:lstStyle>
          <a:p>
            <a:r>
              <a:rPr lang="en-US"/>
              <a:t>Click to edit Master title style</a:t>
            </a:r>
            <a:endParaRPr lang="en-US" dirty="0"/>
          </a:p>
        </p:txBody>
      </p:sp>
      <p:sp>
        <p:nvSpPr>
          <p:cNvPr id="3" name="Subtitle 2"/>
          <p:cNvSpPr>
            <a:spLocks noGrp="1"/>
          </p:cNvSpPr>
          <p:nvPr>
            <p:ph type="subTitle" idx="1"/>
          </p:nvPr>
        </p:nvSpPr>
        <p:spPr>
          <a:xfrm>
            <a:off x="504434" y="4277829"/>
            <a:ext cx="7238884" cy="660412"/>
          </a:xfrm>
        </p:spPr>
        <p:txBody>
          <a:bodyPr lIns="0" tIns="0" rIns="0" bIns="0">
            <a:noAutofit/>
          </a:bodyPr>
          <a:lstStyle>
            <a:lvl1pPr marL="0" indent="0" algn="l">
              <a:spcBef>
                <a:spcPts val="400"/>
              </a:spcBef>
              <a:spcAft>
                <a:spcPts val="400"/>
              </a:spcAft>
              <a:buNone/>
              <a:defRPr sz="3200">
                <a:solidFill>
                  <a:schemeClr val="accent6"/>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5000117" y="6334928"/>
            <a:ext cx="2743200" cy="158496"/>
          </a:xfrm>
        </p:spPr>
        <p:txBody>
          <a:bodyPr lIns="0" tIns="0" rIns="0" bIns="0" anchor="t" anchorCtr="0"/>
          <a:lstStyle>
            <a:lvl1pPr>
              <a:defRPr>
                <a:solidFill>
                  <a:srgbClr val="B2B4B2"/>
                </a:solidFill>
              </a:defRPr>
            </a:lvl1pPr>
          </a:lstStyle>
          <a:p>
            <a:fld id="{1CF77CCB-A837-3E49-BD58-C1431ED74FC9}" type="slidenum">
              <a:rPr lang="en-US" smtClean="0"/>
              <a:pPr/>
              <a:t>‹#›</a:t>
            </a:fld>
            <a:endParaRPr lang="en-US"/>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871210" y="243948"/>
            <a:ext cx="3607204" cy="486833"/>
          </a:xfrm>
          <a:prstGeom prst="rect">
            <a:avLst/>
          </a:prstGeom>
        </p:spPr>
        <p:txBody>
          <a:bodyPr vert="horz" lIns="0" tIns="0" rIns="0" bIns="0" rtlCol="0" anchor="ctr"/>
          <a:lstStyle>
            <a:lvl1pPr algn="l">
              <a:defRPr sz="1867" b="0">
                <a:solidFill>
                  <a:schemeClr val="tx2"/>
                </a:solidFill>
                <a:latin typeface="Tisa Offc Serif Pro" panose="02010504030101020102" pitchFamily="2" charset="0"/>
              </a:defRPr>
            </a:lvl1pPr>
          </a:lstStyle>
          <a:p>
            <a:r>
              <a:rPr lang="en-US" dirty="0"/>
              <a:t>Missouri University of Science and Technology</a:t>
            </a:r>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524256" y="0"/>
            <a:ext cx="1050341" cy="1050341"/>
          </a:xfrm>
          <a:prstGeom prst="rect">
            <a:avLst/>
          </a:prstGeom>
          <a:solidFill>
            <a:schemeClr val="tx1"/>
          </a:solidFill>
        </p:spPr>
      </p:pic>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504432" y="5497956"/>
            <a:ext cx="7242048" cy="377952"/>
          </a:xfrm>
        </p:spPr>
        <p:txBody>
          <a:bodyPr lIns="0" tIns="0" rIns="0" bIns="0">
            <a:noAutofit/>
          </a:bodyPr>
          <a:lstStyle>
            <a:lvl1pPr marL="0" indent="0">
              <a:buNone/>
              <a:defRPr sz="3200">
                <a:solidFill>
                  <a:schemeClr val="tx2"/>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Month XX, 2022</a:t>
            </a:r>
          </a:p>
        </p:txBody>
      </p:sp>
    </p:spTree>
    <p:extLst>
      <p:ext uri="{BB962C8B-B14F-4D97-AF65-F5344CB8AC3E}">
        <p14:creationId xmlns:p14="http://schemas.microsoft.com/office/powerpoint/2010/main" val="36181752"/>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eader + Subheader + Content">
  <p:cSld name="Header + Subheader + Content">
    <p:spTree>
      <p:nvGrpSpPr>
        <p:cNvPr id="1" name="Shape 46"/>
        <p:cNvGrpSpPr/>
        <p:nvPr/>
      </p:nvGrpSpPr>
      <p:grpSpPr>
        <a:xfrm>
          <a:off x="0" y="0"/>
          <a:ext cx="0" cy="0"/>
          <a:chOff x="0" y="0"/>
          <a:chExt cx="0" cy="0"/>
        </a:xfrm>
      </p:grpSpPr>
      <p:sp>
        <p:nvSpPr>
          <p:cNvPr id="47" name="Google Shape;47;p91"/>
          <p:cNvSpPr txBox="1">
            <a:spLocks noGrp="1"/>
          </p:cNvSpPr>
          <p:nvPr>
            <p:ph type="body" idx="1"/>
          </p:nvPr>
        </p:nvSpPr>
        <p:spPr>
          <a:xfrm>
            <a:off x="681054" y="3586334"/>
            <a:ext cx="10929485" cy="267379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rgbClr val="509E2F"/>
              </a:buClr>
              <a:buSzPts val="2400"/>
              <a:buFont typeface="Merriweather Sans"/>
              <a:buChar char="&gt;"/>
              <a:defRPr sz="2400" b="0" i="0" u="none" strike="noStrike" cap="none">
                <a:solidFill>
                  <a:srgbClr val="509E2F"/>
                </a:solidFill>
                <a:latin typeface="Arial"/>
                <a:ea typeface="Arial"/>
                <a:cs typeface="Arial"/>
                <a:sym typeface="Arial"/>
              </a:defRPr>
            </a:lvl1pPr>
            <a:lvl2pPr marL="914400" marR="0" lvl="1" indent="-355600" algn="l" rtl="0">
              <a:lnSpc>
                <a:spcPct val="100000"/>
              </a:lnSpc>
              <a:spcBef>
                <a:spcPts val="400"/>
              </a:spcBef>
              <a:spcAft>
                <a:spcPts val="0"/>
              </a:spcAft>
              <a:buClr>
                <a:srgbClr val="509E2F"/>
              </a:buClr>
              <a:buSzPts val="2000"/>
              <a:buFont typeface="Arial"/>
              <a:buChar char="–"/>
              <a:defRPr sz="2000" b="0" i="0" u="none" strike="noStrike" cap="none">
                <a:solidFill>
                  <a:srgbClr val="509E2F"/>
                </a:solidFill>
                <a:latin typeface="Arial"/>
                <a:ea typeface="Arial"/>
                <a:cs typeface="Arial"/>
                <a:sym typeface="Arial"/>
              </a:defRPr>
            </a:lvl2pPr>
            <a:lvl3pPr marL="1371600" marR="0" lvl="2" indent="-342900" algn="l" rtl="0">
              <a:lnSpc>
                <a:spcPct val="100000"/>
              </a:lnSpc>
              <a:spcBef>
                <a:spcPts val="360"/>
              </a:spcBef>
              <a:spcAft>
                <a:spcPts val="0"/>
              </a:spcAft>
              <a:buClr>
                <a:srgbClr val="509E2F"/>
              </a:buClr>
              <a:buSzPts val="1800"/>
              <a:buFont typeface="Merriweather Sans"/>
              <a:buChar char="&gt;"/>
              <a:defRPr sz="1800" b="0" i="0" u="none" strike="noStrike" cap="none">
                <a:solidFill>
                  <a:srgbClr val="509E2F"/>
                </a:solidFill>
                <a:latin typeface="Arial"/>
                <a:ea typeface="Arial"/>
                <a:cs typeface="Arial"/>
                <a:sym typeface="Arial"/>
              </a:defRPr>
            </a:lvl3pPr>
            <a:lvl4pPr marL="1828800" marR="0" lvl="3" indent="-330200" algn="l" rtl="0">
              <a:lnSpc>
                <a:spcPct val="100000"/>
              </a:lnSpc>
              <a:spcBef>
                <a:spcPts val="320"/>
              </a:spcBef>
              <a:spcAft>
                <a:spcPts val="0"/>
              </a:spcAft>
              <a:buClr>
                <a:srgbClr val="509E2F"/>
              </a:buClr>
              <a:buSzPts val="1600"/>
              <a:buFont typeface="Arial"/>
              <a:buChar char="–"/>
              <a:defRPr sz="1600" b="0" i="0" u="none" strike="noStrike" cap="none">
                <a:solidFill>
                  <a:srgbClr val="509E2F"/>
                </a:solidFill>
                <a:latin typeface="Arial"/>
                <a:ea typeface="Arial"/>
                <a:cs typeface="Arial"/>
                <a:sym typeface="Arial"/>
              </a:defRPr>
            </a:lvl4pPr>
            <a:lvl5pPr marL="2286000" marR="0" lvl="4" indent="-317500" algn="l" rtl="0">
              <a:lnSpc>
                <a:spcPct val="100000"/>
              </a:lnSpc>
              <a:spcBef>
                <a:spcPts val="280"/>
              </a:spcBef>
              <a:spcAft>
                <a:spcPts val="0"/>
              </a:spcAft>
              <a:buClr>
                <a:srgbClr val="509E2F"/>
              </a:buClr>
              <a:buSzPts val="1400"/>
              <a:buFont typeface="Merriweather Sans"/>
              <a:buChar char="&gt;"/>
              <a:defRPr sz="1400" b="0" i="0" u="none" strike="noStrike" cap="none">
                <a:solidFill>
                  <a:srgbClr val="509E2F"/>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8" name="Google Shape;48;p91"/>
          <p:cNvSpPr txBox="1">
            <a:spLocks noGrp="1"/>
          </p:cNvSpPr>
          <p:nvPr>
            <p:ph type="body" idx="2"/>
          </p:nvPr>
        </p:nvSpPr>
        <p:spPr>
          <a:xfrm>
            <a:off x="681053" y="2996761"/>
            <a:ext cx="10912883" cy="41117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480"/>
              </a:spcBef>
              <a:spcAft>
                <a:spcPts val="0"/>
              </a:spcAft>
              <a:buClr>
                <a:srgbClr val="509E2F"/>
              </a:buClr>
              <a:buSzPts val="2400"/>
              <a:buFont typeface="Arial"/>
              <a:buNone/>
              <a:defRPr sz="2400" b="0" i="0" u="none" strike="noStrike" cap="none">
                <a:solidFill>
                  <a:srgbClr val="509E2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49" name="Google Shape;49;p91"/>
          <p:cNvSpPr txBox="1">
            <a:spLocks noGrp="1"/>
          </p:cNvSpPr>
          <p:nvPr>
            <p:ph type="body" idx="3"/>
          </p:nvPr>
        </p:nvSpPr>
        <p:spPr>
          <a:xfrm>
            <a:off x="681053" y="1790003"/>
            <a:ext cx="10912883" cy="991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509E2F"/>
              </a:buClr>
              <a:buSzPts val="3000"/>
              <a:buFont typeface="Arial"/>
              <a:buNone/>
              <a:defRPr sz="3000" b="0" i="0" u="none" strike="noStrike" cap="none">
                <a:solidFill>
                  <a:srgbClr val="509E2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0" name="Google Shape;50;p9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7_Title Slide">
    <p:bg>
      <p:bgRef idx="1001">
        <a:schemeClr val="bg1"/>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8059751" y="0"/>
            <a:ext cx="4132251" cy="68580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499872" y="1743456"/>
            <a:ext cx="7238883" cy="2387600"/>
          </a:xfrm>
          <a:prstGeom prst="rect">
            <a:avLst/>
          </a:prstGeom>
        </p:spPr>
        <p:txBody>
          <a:bodyPr lIns="0" tIns="0" rIns="0" bIns="0" anchor="b">
            <a:noAutofit/>
          </a:bodyPr>
          <a:lstStyle>
            <a:lvl1pPr algn="l">
              <a:defRPr sz="5867">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504434" y="4277829"/>
            <a:ext cx="7238884" cy="660412"/>
          </a:xfrm>
        </p:spPr>
        <p:txBody>
          <a:bodyPr lIns="0" tIns="0" rIns="0" bIns="0">
            <a:noAutofit/>
          </a:bodyPr>
          <a:lstStyle>
            <a:lvl1pPr marL="0" indent="0" algn="l">
              <a:spcBef>
                <a:spcPts val="400"/>
              </a:spcBef>
              <a:spcAft>
                <a:spcPts val="400"/>
              </a:spcAft>
              <a:buNone/>
              <a:defRPr sz="320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5000117" y="6334928"/>
            <a:ext cx="2743200" cy="158496"/>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865377" y="243841"/>
            <a:ext cx="3607204" cy="486833"/>
          </a:xfrm>
          <a:prstGeom prst="rect">
            <a:avLst/>
          </a:prstGeom>
        </p:spPr>
        <p:txBody>
          <a:bodyPr vert="horz" lIns="0" tIns="0" rIns="0" bIns="0" rtlCol="0" anchor="ctr"/>
          <a:lstStyle>
            <a:lvl1pPr algn="l">
              <a:defRPr sz="1867" b="0">
                <a:solidFill>
                  <a:schemeClr val="tx1"/>
                </a:solidFill>
                <a:latin typeface="Tisa Offc Serif Pro" panose="02010504030101020102" pitchFamily="2" charset="0"/>
              </a:defRPr>
            </a:lvl1pPr>
          </a:lstStyle>
          <a:p>
            <a:r>
              <a:rPr lang="en-US" dirty="0"/>
              <a:t>Missouri University of Science and Technology</a:t>
            </a:r>
          </a:p>
        </p:txBody>
      </p:sp>
      <p:pic>
        <p:nvPicPr>
          <p:cNvPr id="8" name="Picture 15">
            <a:extLst>
              <a:ext uri="{FF2B5EF4-FFF2-40B4-BE49-F238E27FC236}">
                <a16:creationId xmlns:a16="http://schemas.microsoft.com/office/drawing/2014/main" id="{386CE58C-66A4-B1EB-FDC5-54F3E5441E7E}"/>
              </a:ext>
            </a:extLst>
          </p:cNvPr>
          <p:cNvPicPr>
            <a:picLocks noChangeAspect="1"/>
          </p:cNvPicPr>
          <p:nvPr userDrawn="1"/>
        </p:nvPicPr>
        <p:blipFill>
          <a:blip r:embed="rId2"/>
          <a:srcRect/>
          <a:stretch/>
        </p:blipFill>
        <p:spPr>
          <a:xfrm>
            <a:off x="504433" y="1"/>
            <a:ext cx="1050340" cy="1050340"/>
          </a:xfrm>
          <a:prstGeom prst="rect">
            <a:avLst/>
          </a:prstGeom>
          <a:solidFill>
            <a:schemeClr val="tx1"/>
          </a:solidFill>
        </p:spPr>
      </p:pic>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504432" y="5497956"/>
            <a:ext cx="7242048" cy="377952"/>
          </a:xfrm>
        </p:spPr>
        <p:txBody>
          <a:bodyPr lIns="0" tIns="0" rIns="0" bIns="0">
            <a:noAutofit/>
          </a:bodyPr>
          <a:lstStyle>
            <a:lvl1pPr marL="0" indent="0">
              <a:buNone/>
              <a:defRPr sz="3200">
                <a:solidFill>
                  <a:schemeClr val="bg2"/>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Month XX, 2022</a:t>
            </a:r>
          </a:p>
        </p:txBody>
      </p:sp>
    </p:spTree>
    <p:extLst>
      <p:ext uri="{BB962C8B-B14F-4D97-AF65-F5344CB8AC3E}">
        <p14:creationId xmlns:p14="http://schemas.microsoft.com/office/powerpoint/2010/main" val="2488767071"/>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9_Title Slide">
    <p:bg>
      <p:bgRef idx="1001">
        <a:schemeClr val="bg2"/>
      </p:bgRef>
    </p:bg>
    <p:spTree>
      <p:nvGrpSpPr>
        <p:cNvPr id="1" name=""/>
        <p:cNvGrpSpPr/>
        <p:nvPr/>
      </p:nvGrpSpPr>
      <p:grpSpPr>
        <a:xfrm>
          <a:off x="0" y="0"/>
          <a:ext cx="0" cy="0"/>
          <a:chOff x="0" y="0"/>
          <a:chExt cx="0" cy="0"/>
        </a:xfrm>
      </p:grpSpPr>
      <p:sp>
        <p:nvSpPr>
          <p:cNvPr id="17" name="Picture Placeholder 4">
            <a:extLst>
              <a:ext uri="{FF2B5EF4-FFF2-40B4-BE49-F238E27FC236}">
                <a16:creationId xmlns:a16="http://schemas.microsoft.com/office/drawing/2014/main" id="{AF8F79FB-D443-8BDB-010E-9FDE90EFAFE1}"/>
              </a:ext>
            </a:extLst>
          </p:cNvPr>
          <p:cNvSpPr>
            <a:spLocks noGrp="1"/>
          </p:cNvSpPr>
          <p:nvPr>
            <p:ph type="pic" sz="quarter" idx="11"/>
          </p:nvPr>
        </p:nvSpPr>
        <p:spPr>
          <a:xfrm>
            <a:off x="8059751" y="0"/>
            <a:ext cx="4132251" cy="6858000"/>
          </a:xfrm>
          <a:prstGeom prst="rect">
            <a:avLst/>
          </a:prstGeom>
        </p:spPr>
        <p:txBody>
          <a:bodyPr anchor="ctr" anchorCtr="0"/>
          <a:lstStyle>
            <a:lvl1pPr marL="0" indent="0" algn="ctr">
              <a:buNone/>
              <a:defRPr b="0" i="0">
                <a:solidFill>
                  <a:schemeClr val="tx1"/>
                </a:solidFill>
                <a:latin typeface="Arial" panose="020B0604020202020204" pitchFamily="34" charset="0"/>
              </a:defRPr>
            </a:lvl1pPr>
          </a:lstStyle>
          <a:p>
            <a:r>
              <a:rPr lang="en-US"/>
              <a:t>Click icon to add picture</a:t>
            </a:r>
            <a:endParaRPr lang="en-US" dirty="0"/>
          </a:p>
        </p:txBody>
      </p:sp>
      <p:sp>
        <p:nvSpPr>
          <p:cNvPr id="2" name="Title 1"/>
          <p:cNvSpPr>
            <a:spLocks noGrp="1"/>
          </p:cNvSpPr>
          <p:nvPr>
            <p:ph type="ctrTitle"/>
          </p:nvPr>
        </p:nvSpPr>
        <p:spPr>
          <a:xfrm>
            <a:off x="499872" y="1743456"/>
            <a:ext cx="7238883" cy="2387600"/>
          </a:xfrm>
          <a:prstGeom prst="rect">
            <a:avLst/>
          </a:prstGeom>
        </p:spPr>
        <p:txBody>
          <a:bodyPr lIns="0" tIns="0" rIns="0" bIns="0" anchor="b">
            <a:noAutofit/>
          </a:bodyPr>
          <a:lstStyle>
            <a:lvl1pPr algn="l">
              <a:defRPr sz="5867">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504434" y="4277829"/>
            <a:ext cx="7238884" cy="660412"/>
          </a:xfrm>
        </p:spPr>
        <p:txBody>
          <a:bodyPr lIns="0" tIns="0" rIns="0" bIns="0">
            <a:noAutofit/>
          </a:bodyPr>
          <a:lstStyle>
            <a:lvl1pPr marL="0" indent="0" algn="l">
              <a:spcBef>
                <a:spcPts val="400"/>
              </a:spcBef>
              <a:spcAft>
                <a:spcPts val="400"/>
              </a:spcAft>
              <a:buNone/>
              <a:defRPr sz="320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6" name="Slide Number Placeholder 5"/>
          <p:cNvSpPr>
            <a:spLocks noGrp="1"/>
          </p:cNvSpPr>
          <p:nvPr>
            <p:ph type="sldNum" sz="quarter" idx="12"/>
          </p:nvPr>
        </p:nvSpPr>
        <p:spPr>
          <a:xfrm>
            <a:off x="5000117" y="6334928"/>
            <a:ext cx="2743200" cy="158496"/>
          </a:xfrm>
        </p:spPr>
        <p:txBody>
          <a:bodyPr lIns="0" tIns="0" rIns="0" bIns="0" anchor="t" anchorCtr="0"/>
          <a:lstStyle>
            <a:lvl1pPr>
              <a:defRPr>
                <a:solidFill>
                  <a:srgbClr val="63666A"/>
                </a:solidFill>
              </a:defRPr>
            </a:lvl1pPr>
          </a:lstStyle>
          <a:p>
            <a:fld id="{1CF77CCB-A837-3E49-BD58-C1431ED74FC9}" type="slidenum">
              <a:rPr lang="en-US" smtClean="0"/>
              <a:pPr/>
              <a:t>‹#›</a:t>
            </a:fld>
            <a:endParaRPr lang="en-US" dirty="0"/>
          </a:p>
        </p:txBody>
      </p:sp>
      <p:sp>
        <p:nvSpPr>
          <p:cNvPr id="5" name="Footer Placeholder 4">
            <a:extLst>
              <a:ext uri="{FF2B5EF4-FFF2-40B4-BE49-F238E27FC236}">
                <a16:creationId xmlns:a16="http://schemas.microsoft.com/office/drawing/2014/main" id="{6EDF3D18-678E-A693-7563-851F943B3A04}"/>
              </a:ext>
            </a:extLst>
          </p:cNvPr>
          <p:cNvSpPr>
            <a:spLocks noGrp="1"/>
          </p:cNvSpPr>
          <p:nvPr>
            <p:ph type="ftr" sz="quarter" idx="3"/>
          </p:nvPr>
        </p:nvSpPr>
        <p:spPr>
          <a:xfrm>
            <a:off x="1868043" y="243948"/>
            <a:ext cx="3607204" cy="486833"/>
          </a:xfrm>
          <a:prstGeom prst="rect">
            <a:avLst/>
          </a:prstGeom>
        </p:spPr>
        <p:txBody>
          <a:bodyPr vert="horz" lIns="0" tIns="0" rIns="0" bIns="0" rtlCol="0" anchor="ctr"/>
          <a:lstStyle>
            <a:lvl1pPr algn="l">
              <a:defRPr sz="1867" b="0">
                <a:solidFill>
                  <a:schemeClr val="tx1"/>
                </a:solidFill>
                <a:latin typeface="Tisa Offc Serif Pro" panose="02010504030101020102" pitchFamily="2" charset="0"/>
              </a:defRPr>
            </a:lvl1pPr>
          </a:lstStyle>
          <a:p>
            <a:r>
              <a:rPr lang="en-US" dirty="0"/>
              <a:t>Missouri University of Science and Technology</a:t>
            </a:r>
          </a:p>
        </p:txBody>
      </p:sp>
      <p:sp>
        <p:nvSpPr>
          <p:cNvPr id="14" name="Text Placeholder 15">
            <a:extLst>
              <a:ext uri="{FF2B5EF4-FFF2-40B4-BE49-F238E27FC236}">
                <a16:creationId xmlns:a16="http://schemas.microsoft.com/office/drawing/2014/main" id="{D81B344C-8281-842C-3E19-AF755F2D04E4}"/>
              </a:ext>
            </a:extLst>
          </p:cNvPr>
          <p:cNvSpPr>
            <a:spLocks noGrp="1"/>
          </p:cNvSpPr>
          <p:nvPr>
            <p:ph type="body" sz="quarter" idx="10" hasCustomPrompt="1"/>
          </p:nvPr>
        </p:nvSpPr>
        <p:spPr>
          <a:xfrm>
            <a:off x="504432" y="5497956"/>
            <a:ext cx="7242048" cy="377952"/>
          </a:xfrm>
        </p:spPr>
        <p:txBody>
          <a:bodyPr lIns="0" tIns="0" rIns="0" bIns="0">
            <a:noAutofit/>
          </a:bodyPr>
          <a:lstStyle>
            <a:lvl1pPr marL="0" indent="0">
              <a:buNone/>
              <a:defRPr sz="3200">
                <a:solidFill>
                  <a:srgbClr val="63666A"/>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dirty="0"/>
              <a:t>Month XX, 2022</a:t>
            </a:r>
          </a:p>
        </p:txBody>
      </p:sp>
      <p:pic>
        <p:nvPicPr>
          <p:cNvPr id="4" name="Picture 15">
            <a:extLst>
              <a:ext uri="{FF2B5EF4-FFF2-40B4-BE49-F238E27FC236}">
                <a16:creationId xmlns:a16="http://schemas.microsoft.com/office/drawing/2014/main" id="{C0564E31-79BE-F8D5-F952-138D460D69BF}"/>
              </a:ext>
            </a:extLst>
          </p:cNvPr>
          <p:cNvPicPr>
            <a:picLocks noChangeAspect="1"/>
          </p:cNvPicPr>
          <p:nvPr userDrawn="1"/>
        </p:nvPicPr>
        <p:blipFill>
          <a:blip r:embed="rId2"/>
          <a:srcRect/>
          <a:stretch/>
        </p:blipFill>
        <p:spPr>
          <a:xfrm>
            <a:off x="504433" y="1"/>
            <a:ext cx="1050340" cy="1050340"/>
          </a:xfrm>
          <a:prstGeom prst="rect">
            <a:avLst/>
          </a:prstGeom>
          <a:solidFill>
            <a:schemeClr val="tx1"/>
          </a:solidFill>
        </p:spPr>
      </p:pic>
    </p:spTree>
    <p:extLst>
      <p:ext uri="{BB962C8B-B14F-4D97-AF65-F5344CB8AC3E}">
        <p14:creationId xmlns:p14="http://schemas.microsoft.com/office/powerpoint/2010/main" val="4120702221"/>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013929" y="6352956"/>
            <a:ext cx="2743200" cy="365125"/>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930635" y="4413505"/>
            <a:ext cx="10826496" cy="660412"/>
          </a:xfrm>
        </p:spPr>
        <p:txBody>
          <a:bodyPr lIns="0" tIns="0" rIns="0" bIns="0">
            <a:noAutofit/>
          </a:bodyPr>
          <a:lstStyle>
            <a:lvl1pPr marL="0" indent="0" algn="l">
              <a:spcBef>
                <a:spcPts val="400"/>
              </a:spcBef>
              <a:spcAft>
                <a:spcPts val="400"/>
              </a:spcAft>
              <a:buNone/>
              <a:defRPr sz="3200">
                <a:solidFill>
                  <a:schemeClr val="accent6"/>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B1F13C1A-EFDC-5DE4-766A-1EB8F4D127F7}"/>
              </a:ext>
            </a:extLst>
          </p:cNvPr>
          <p:cNvSpPr>
            <a:spLocks noGrp="1"/>
          </p:cNvSpPr>
          <p:nvPr>
            <p:ph type="body" sz="quarter" idx="13" hasCustomPrompt="1"/>
          </p:nvPr>
        </p:nvSpPr>
        <p:spPr>
          <a:xfrm>
            <a:off x="931334" y="3302425"/>
            <a:ext cx="10826751" cy="1013460"/>
          </a:xfrm>
        </p:spPr>
        <p:txBody>
          <a:bodyPr lIns="0" tIns="0" rIns="0" bIns="0" anchor="b" anchorCtr="0">
            <a:noAutofit/>
          </a:bodyPr>
          <a:lstStyle>
            <a:lvl1pPr>
              <a:defRPr sz="5867">
                <a:solidFill>
                  <a:schemeClr val="tx2"/>
                </a:solidFill>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540D06DC-3462-32FB-E8EB-3C31A8A4EEAC}"/>
              </a:ext>
            </a:extLst>
          </p:cNvPr>
          <p:cNvGrpSpPr/>
          <p:nvPr userDrawn="1"/>
        </p:nvGrpSpPr>
        <p:grpSpPr>
          <a:xfrm rot="16200000">
            <a:off x="1085575" y="2584873"/>
            <a:ext cx="447040" cy="756920"/>
            <a:chOff x="697976" y="480133"/>
            <a:chExt cx="335280" cy="567690"/>
          </a:xfrm>
        </p:grpSpPr>
        <p:sp>
          <p:nvSpPr>
            <p:cNvPr id="5" name="Freeform 4">
              <a:extLst>
                <a:ext uri="{FF2B5EF4-FFF2-40B4-BE49-F238E27FC236}">
                  <a16:creationId xmlns:a16="http://schemas.microsoft.com/office/drawing/2014/main" id="{2FD24378-DC58-14CE-34D5-45A7BC6A810F}"/>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sz="1867"/>
            </a:p>
          </p:txBody>
        </p:sp>
        <p:sp>
          <p:nvSpPr>
            <p:cNvPr id="7" name="Freeform 6">
              <a:extLst>
                <a:ext uri="{FF2B5EF4-FFF2-40B4-BE49-F238E27FC236}">
                  <a16:creationId xmlns:a16="http://schemas.microsoft.com/office/drawing/2014/main" id="{FE4143A1-546B-FE93-8446-F0D1950D8E3B}"/>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sz="1867"/>
            </a:p>
          </p:txBody>
        </p:sp>
      </p:grpSp>
    </p:spTree>
    <p:extLst>
      <p:ext uri="{BB962C8B-B14F-4D97-AF65-F5344CB8AC3E}">
        <p14:creationId xmlns:p14="http://schemas.microsoft.com/office/powerpoint/2010/main" val="190692592"/>
      </p:ext>
    </p:extLst>
  </p:cSld>
  <p:clrMapOvr>
    <a:overrideClrMapping bg1="dk1" tx1="lt1" bg2="dk2" tx2="lt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0_Title Slide">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013929" y="6352956"/>
            <a:ext cx="2743200" cy="365125"/>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930635" y="4413505"/>
            <a:ext cx="10826496" cy="660412"/>
          </a:xfrm>
        </p:spPr>
        <p:txBody>
          <a:bodyPr lIns="0" tIns="0" rIns="0" bIns="0">
            <a:noAutofit/>
          </a:bodyPr>
          <a:lstStyle>
            <a:lvl1pPr marL="0" indent="0" algn="l">
              <a:spcBef>
                <a:spcPts val="400"/>
              </a:spcBef>
              <a:spcAft>
                <a:spcPts val="400"/>
              </a:spcAft>
              <a:buNone/>
              <a:defRPr sz="320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5" name="Text Placeholder 3">
            <a:extLst>
              <a:ext uri="{FF2B5EF4-FFF2-40B4-BE49-F238E27FC236}">
                <a16:creationId xmlns:a16="http://schemas.microsoft.com/office/drawing/2014/main" id="{3968EFEE-9652-8BBA-4F99-C22BBD44A165}"/>
              </a:ext>
            </a:extLst>
          </p:cNvPr>
          <p:cNvSpPr>
            <a:spLocks noGrp="1"/>
          </p:cNvSpPr>
          <p:nvPr>
            <p:ph type="body" sz="quarter" idx="13" hasCustomPrompt="1"/>
          </p:nvPr>
        </p:nvSpPr>
        <p:spPr>
          <a:xfrm>
            <a:off x="926592" y="3304032"/>
            <a:ext cx="10826496" cy="1011936"/>
          </a:xfrm>
        </p:spPr>
        <p:txBody>
          <a:bodyPr lIns="0" tIns="0" rIns="0" bIns="0" anchor="b" anchorCtr="0">
            <a:noAutofit/>
          </a:bodyPr>
          <a:lstStyle>
            <a:lvl1pPr>
              <a:defRPr sz="5867">
                <a:latin typeface="Franklin Gothic Medium" panose="020B0603020102020204" pitchFamily="34" charset="0"/>
              </a:defRPr>
            </a:lvl1pPr>
          </a:lstStyle>
          <a:p>
            <a:pPr lvl="0"/>
            <a:r>
              <a:rPr lang="en-US" dirty="0"/>
              <a:t>Section Header</a:t>
            </a:r>
          </a:p>
        </p:txBody>
      </p:sp>
      <p:grpSp>
        <p:nvGrpSpPr>
          <p:cNvPr id="10" name="Group 9">
            <a:extLst>
              <a:ext uri="{FF2B5EF4-FFF2-40B4-BE49-F238E27FC236}">
                <a16:creationId xmlns:a16="http://schemas.microsoft.com/office/drawing/2014/main" id="{D12790C1-8F52-3376-1B98-1136C5195A21}"/>
              </a:ext>
            </a:extLst>
          </p:cNvPr>
          <p:cNvGrpSpPr/>
          <p:nvPr userDrawn="1"/>
        </p:nvGrpSpPr>
        <p:grpSpPr>
          <a:xfrm rot="16200000">
            <a:off x="1085575" y="2584873"/>
            <a:ext cx="447040" cy="756920"/>
            <a:chOff x="697976" y="480133"/>
            <a:chExt cx="335280" cy="567690"/>
          </a:xfrm>
        </p:grpSpPr>
        <p:sp>
          <p:nvSpPr>
            <p:cNvPr id="8" name="Freeform 7">
              <a:extLst>
                <a:ext uri="{FF2B5EF4-FFF2-40B4-BE49-F238E27FC236}">
                  <a16:creationId xmlns:a16="http://schemas.microsoft.com/office/drawing/2014/main" id="{1A906BF7-53E4-9EE5-25C4-5769B9838F8D}"/>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rgbClr val="FFFFFF"/>
              </a:solidFill>
              <a:prstDash val="solid"/>
              <a:miter/>
            </a:ln>
          </p:spPr>
          <p:txBody>
            <a:bodyPr rtlCol="0" anchor="ctr"/>
            <a:lstStyle/>
            <a:p>
              <a:endParaRPr lang="en-US" sz="1867"/>
            </a:p>
          </p:txBody>
        </p:sp>
        <p:sp>
          <p:nvSpPr>
            <p:cNvPr id="9" name="Freeform 8">
              <a:extLst>
                <a:ext uri="{FF2B5EF4-FFF2-40B4-BE49-F238E27FC236}">
                  <a16:creationId xmlns:a16="http://schemas.microsoft.com/office/drawing/2014/main" id="{279C68AC-056F-AC29-8BE4-D4F047154226}"/>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rgbClr val="FFFFFF"/>
              </a:solidFill>
              <a:prstDash val="solid"/>
              <a:miter/>
            </a:ln>
          </p:spPr>
          <p:txBody>
            <a:bodyPr rtlCol="0" anchor="ctr"/>
            <a:lstStyle/>
            <a:p>
              <a:endParaRPr lang="en-US" sz="1867"/>
            </a:p>
          </p:txBody>
        </p:sp>
      </p:grpSp>
    </p:spTree>
    <p:extLst>
      <p:ext uri="{BB962C8B-B14F-4D97-AF65-F5344CB8AC3E}">
        <p14:creationId xmlns:p14="http://schemas.microsoft.com/office/powerpoint/2010/main" val="3399733436"/>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1_Title Slide">
    <p:bg>
      <p:bgRef idx="1001">
        <a:schemeClr val="bg2"/>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013929" y="6352956"/>
            <a:ext cx="2743200" cy="365125"/>
          </a:xfrm>
        </p:spPr>
        <p:txBody>
          <a:bodyPr lIns="0" tIns="0" rIns="0" bIns="0"/>
          <a:lstStyle>
            <a:lvl1pPr>
              <a:defRPr>
                <a:solidFill>
                  <a:srgbClr val="B2B4B2"/>
                </a:solidFill>
              </a:defRPr>
            </a:lvl1pPr>
          </a:lstStyle>
          <a:p>
            <a:fld id="{1CF77CCB-A837-3E49-BD58-C1431ED74FC9}" type="slidenum">
              <a:rPr lang="en-US" smtClean="0"/>
              <a:pPr/>
              <a:t>‹#›</a:t>
            </a:fld>
            <a:endParaRPr lang="en-US" dirty="0"/>
          </a:p>
        </p:txBody>
      </p:sp>
      <p:sp>
        <p:nvSpPr>
          <p:cNvPr id="2" name="Subtitle 2">
            <a:extLst>
              <a:ext uri="{FF2B5EF4-FFF2-40B4-BE49-F238E27FC236}">
                <a16:creationId xmlns:a16="http://schemas.microsoft.com/office/drawing/2014/main" id="{F50DDBE7-D45B-48A2-10C2-DC3752F99F42}"/>
              </a:ext>
            </a:extLst>
          </p:cNvPr>
          <p:cNvSpPr>
            <a:spLocks noGrp="1"/>
          </p:cNvSpPr>
          <p:nvPr>
            <p:ph type="subTitle" idx="1"/>
          </p:nvPr>
        </p:nvSpPr>
        <p:spPr>
          <a:xfrm>
            <a:off x="930635" y="4413505"/>
            <a:ext cx="10826496" cy="660412"/>
          </a:xfrm>
        </p:spPr>
        <p:txBody>
          <a:bodyPr lIns="0" tIns="0" rIns="0" bIns="0">
            <a:noAutofit/>
          </a:bodyPr>
          <a:lstStyle>
            <a:lvl1pPr marL="0" indent="0" algn="l">
              <a:spcBef>
                <a:spcPts val="400"/>
              </a:spcBef>
              <a:spcAft>
                <a:spcPts val="400"/>
              </a:spcAft>
              <a:buNone/>
              <a:defRPr sz="320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3" name="Text Placeholder 3">
            <a:extLst>
              <a:ext uri="{FF2B5EF4-FFF2-40B4-BE49-F238E27FC236}">
                <a16:creationId xmlns:a16="http://schemas.microsoft.com/office/drawing/2014/main" id="{52158A52-B916-1116-78D9-D51B7C7EEFE9}"/>
              </a:ext>
            </a:extLst>
          </p:cNvPr>
          <p:cNvSpPr>
            <a:spLocks noGrp="1"/>
          </p:cNvSpPr>
          <p:nvPr>
            <p:ph type="body" sz="quarter" idx="13" hasCustomPrompt="1"/>
          </p:nvPr>
        </p:nvSpPr>
        <p:spPr>
          <a:xfrm>
            <a:off x="926592" y="3304032"/>
            <a:ext cx="10826496" cy="1011936"/>
          </a:xfrm>
        </p:spPr>
        <p:txBody>
          <a:bodyPr lIns="0" tIns="0" rIns="0" bIns="0" anchor="b" anchorCtr="0">
            <a:noAutofit/>
          </a:bodyPr>
          <a:lstStyle>
            <a:lvl1pPr>
              <a:defRPr sz="5867">
                <a:latin typeface="Franklin Gothic Medium" panose="020B0603020102020204" pitchFamily="34" charset="0"/>
              </a:defRPr>
            </a:lvl1pPr>
          </a:lstStyle>
          <a:p>
            <a:pPr lvl="0"/>
            <a:r>
              <a:rPr lang="en-US" dirty="0"/>
              <a:t>Section Header</a:t>
            </a:r>
          </a:p>
        </p:txBody>
      </p:sp>
      <p:grpSp>
        <p:nvGrpSpPr>
          <p:cNvPr id="4" name="Group 3">
            <a:extLst>
              <a:ext uri="{FF2B5EF4-FFF2-40B4-BE49-F238E27FC236}">
                <a16:creationId xmlns:a16="http://schemas.microsoft.com/office/drawing/2014/main" id="{0387608C-9E2A-1202-5B01-4606E9885150}"/>
              </a:ext>
            </a:extLst>
          </p:cNvPr>
          <p:cNvGrpSpPr/>
          <p:nvPr userDrawn="1"/>
        </p:nvGrpSpPr>
        <p:grpSpPr>
          <a:xfrm rot="16200000">
            <a:off x="1085575" y="2584873"/>
            <a:ext cx="447040" cy="756920"/>
            <a:chOff x="697976" y="480133"/>
            <a:chExt cx="335280" cy="567690"/>
          </a:xfrm>
        </p:grpSpPr>
        <p:sp>
          <p:nvSpPr>
            <p:cNvPr id="5" name="Freeform 4">
              <a:extLst>
                <a:ext uri="{FF2B5EF4-FFF2-40B4-BE49-F238E27FC236}">
                  <a16:creationId xmlns:a16="http://schemas.microsoft.com/office/drawing/2014/main" id="{F7278F8C-7D31-F667-CD68-8ECE7CA5DCA1}"/>
                </a:ext>
              </a:extLst>
            </p:cNvPr>
            <p:cNvSpPr/>
            <p:nvPr/>
          </p:nvSpPr>
          <p:spPr>
            <a:xfrm>
              <a:off x="784653" y="566811"/>
              <a:ext cx="161925" cy="161925"/>
            </a:xfrm>
            <a:custGeom>
              <a:avLst/>
              <a:gdLst>
                <a:gd name="connsiteX0" fmla="*/ 0 w 161925"/>
                <a:gd name="connsiteY0" fmla="*/ 0 h 161925"/>
                <a:gd name="connsiteX1" fmla="*/ 161925 w 161925"/>
                <a:gd name="connsiteY1" fmla="*/ 0 h 161925"/>
                <a:gd name="connsiteX2" fmla="*/ 161925 w 161925"/>
                <a:gd name="connsiteY2" fmla="*/ 161925 h 161925"/>
                <a:gd name="connsiteX3" fmla="*/ 0 w 161925"/>
                <a:gd name="connsiteY3" fmla="*/ 161925 h 161925"/>
              </a:gdLst>
              <a:ahLst/>
              <a:cxnLst>
                <a:cxn ang="0">
                  <a:pos x="connsiteX0" y="connsiteY0"/>
                </a:cxn>
                <a:cxn ang="0">
                  <a:pos x="connsiteX1" y="connsiteY1"/>
                </a:cxn>
                <a:cxn ang="0">
                  <a:pos x="connsiteX2" y="connsiteY2"/>
                </a:cxn>
                <a:cxn ang="0">
                  <a:pos x="connsiteX3" y="connsiteY3"/>
                </a:cxn>
              </a:cxnLst>
              <a:rect l="l" t="t" r="r" b="b"/>
              <a:pathLst>
                <a:path w="161925" h="161925">
                  <a:moveTo>
                    <a:pt x="0" y="0"/>
                  </a:moveTo>
                  <a:lnTo>
                    <a:pt x="161925" y="0"/>
                  </a:lnTo>
                  <a:lnTo>
                    <a:pt x="161925" y="161925"/>
                  </a:lnTo>
                  <a:lnTo>
                    <a:pt x="0" y="161925"/>
                  </a:lnTo>
                  <a:close/>
                </a:path>
              </a:pathLst>
            </a:custGeom>
            <a:noFill/>
            <a:ln w="15604" cap="flat">
              <a:solidFill>
                <a:schemeClr val="tx1"/>
              </a:solidFill>
              <a:prstDash val="solid"/>
              <a:miter/>
            </a:ln>
          </p:spPr>
          <p:txBody>
            <a:bodyPr rtlCol="0" anchor="ctr"/>
            <a:lstStyle/>
            <a:p>
              <a:endParaRPr lang="en-US" sz="1867"/>
            </a:p>
          </p:txBody>
        </p:sp>
        <p:sp>
          <p:nvSpPr>
            <p:cNvPr id="7" name="Freeform 6">
              <a:extLst>
                <a:ext uri="{FF2B5EF4-FFF2-40B4-BE49-F238E27FC236}">
                  <a16:creationId xmlns:a16="http://schemas.microsoft.com/office/drawing/2014/main" id="{86069D5E-D1AF-5427-7AB8-226457D14AE7}"/>
                </a:ext>
              </a:extLst>
            </p:cNvPr>
            <p:cNvSpPr/>
            <p:nvPr/>
          </p:nvSpPr>
          <p:spPr>
            <a:xfrm>
              <a:off x="697976" y="480133"/>
              <a:ext cx="335280" cy="567690"/>
            </a:xfrm>
            <a:custGeom>
              <a:avLst/>
              <a:gdLst>
                <a:gd name="connsiteX0" fmla="*/ 335280 w 335280"/>
                <a:gd name="connsiteY0" fmla="*/ 338138 h 567690"/>
                <a:gd name="connsiteX1" fmla="*/ 335280 w 335280"/>
                <a:gd name="connsiteY1" fmla="*/ 0 h 567690"/>
                <a:gd name="connsiteX2" fmla="*/ 0 w 335280"/>
                <a:gd name="connsiteY2" fmla="*/ 0 h 567690"/>
                <a:gd name="connsiteX3" fmla="*/ 0 w 335280"/>
                <a:gd name="connsiteY3" fmla="*/ 338138 h 567690"/>
                <a:gd name="connsiteX4" fmla="*/ 167640 w 335280"/>
                <a:gd name="connsiteY4" fmla="*/ 567690 h 5676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 h="567690">
                  <a:moveTo>
                    <a:pt x="335280" y="338138"/>
                  </a:moveTo>
                  <a:lnTo>
                    <a:pt x="335280" y="0"/>
                  </a:lnTo>
                  <a:lnTo>
                    <a:pt x="0" y="0"/>
                  </a:lnTo>
                  <a:lnTo>
                    <a:pt x="0" y="338138"/>
                  </a:lnTo>
                  <a:lnTo>
                    <a:pt x="167640" y="567690"/>
                  </a:lnTo>
                  <a:close/>
                </a:path>
              </a:pathLst>
            </a:custGeom>
            <a:noFill/>
            <a:ln w="15604" cap="flat">
              <a:solidFill>
                <a:schemeClr val="tx1"/>
              </a:solidFill>
              <a:prstDash val="solid"/>
              <a:miter/>
            </a:ln>
          </p:spPr>
          <p:txBody>
            <a:bodyPr rtlCol="0" anchor="ctr"/>
            <a:lstStyle/>
            <a:p>
              <a:endParaRPr lang="en-US" sz="1867"/>
            </a:p>
          </p:txBody>
        </p:sp>
      </p:grpSp>
    </p:spTree>
    <p:extLst>
      <p:ext uri="{BB962C8B-B14F-4D97-AF65-F5344CB8AC3E}">
        <p14:creationId xmlns:p14="http://schemas.microsoft.com/office/powerpoint/2010/main" val="2919039308"/>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595360" y="6498336"/>
            <a:ext cx="2743200" cy="158496"/>
          </a:xfrm>
        </p:spPr>
        <p:txBody>
          <a:bodyPr lIns="0" tIns="0" rIns="0" bIns="0" anchor="t" anchorCtr="0"/>
          <a:lstStyle>
            <a:lvl1pPr>
              <a:defRPr>
                <a:solidFill>
                  <a:schemeClr val="bg2"/>
                </a:solidFill>
              </a:defRPr>
            </a:lvl1pPr>
          </a:lstStyle>
          <a:p>
            <a:fld id="{1CF77CCB-A837-3E49-BD58-C1431ED74FC9}" type="slidenum">
              <a:rPr lang="en-US" smtClean="0"/>
              <a:pPr/>
              <a:t>‹#›</a:t>
            </a:fld>
            <a:endParaRPr lang="en-US" dirty="0"/>
          </a:p>
        </p:txBody>
      </p:sp>
      <p:sp>
        <p:nvSpPr>
          <p:cNvPr id="2" name="Picture Placeholder 4">
            <a:extLst>
              <a:ext uri="{FF2B5EF4-FFF2-40B4-BE49-F238E27FC236}">
                <a16:creationId xmlns:a16="http://schemas.microsoft.com/office/drawing/2014/main" id="{DEF82C8C-AB50-D14E-775F-62A22EE9D31D}"/>
              </a:ext>
            </a:extLst>
          </p:cNvPr>
          <p:cNvSpPr>
            <a:spLocks noGrp="1"/>
          </p:cNvSpPr>
          <p:nvPr>
            <p:ph type="pic" sz="quarter" idx="11"/>
          </p:nvPr>
        </p:nvSpPr>
        <p:spPr>
          <a:xfrm>
            <a:off x="0" y="0"/>
            <a:ext cx="12192000" cy="6864096"/>
          </a:xfrm>
        </p:spPr>
        <p:txBody>
          <a:bodyPr lIns="0" tIns="0" rIns="0" bIns="0" anchor="ctr" anchorCtr="0"/>
          <a:lstStyle>
            <a:lvl1pPr marL="0" indent="0" algn="ctr">
              <a:buNone/>
              <a:defRPr>
                <a:solidFill>
                  <a:srgbClr val="63666A"/>
                </a:solidFill>
              </a:defRPr>
            </a:lvl1pPr>
          </a:lstStyle>
          <a:p>
            <a:r>
              <a:rPr lang="en-US"/>
              <a:t>Click icon to add picture</a:t>
            </a:r>
            <a:endParaRPr lang="en-US" dirty="0"/>
          </a:p>
        </p:txBody>
      </p:sp>
      <p:sp>
        <p:nvSpPr>
          <p:cNvPr id="5" name="Text Placeholder 4">
            <a:extLst>
              <a:ext uri="{FF2B5EF4-FFF2-40B4-BE49-F238E27FC236}">
                <a16:creationId xmlns:a16="http://schemas.microsoft.com/office/drawing/2014/main" id="{62734B4D-0A8D-A35E-614B-5B3AAB3360FF}"/>
              </a:ext>
            </a:extLst>
          </p:cNvPr>
          <p:cNvSpPr>
            <a:spLocks noGrp="1"/>
          </p:cNvSpPr>
          <p:nvPr>
            <p:ph type="body" sz="quarter" idx="13" hasCustomPrompt="1"/>
          </p:nvPr>
        </p:nvSpPr>
        <p:spPr>
          <a:xfrm>
            <a:off x="524256" y="1547157"/>
            <a:ext cx="5827776" cy="1087542"/>
          </a:xfrm>
          <a:solidFill>
            <a:schemeClr val="accent6"/>
          </a:solidFill>
        </p:spPr>
        <p:txBody>
          <a:bodyPr tIns="91440" rIns="91440" bIns="91440" anchor="ctr" anchorCtr="0">
            <a:spAutoFit/>
          </a:bodyPr>
          <a:lstStyle>
            <a:lvl1pPr>
              <a:defRPr sz="5867">
                <a:latin typeface="Franklin Gothic Medium" panose="020B0603020102020204" pitchFamily="34" charset="0"/>
              </a:defRPr>
            </a:lvl1pPr>
          </a:lstStyle>
          <a:p>
            <a:pPr lvl="0"/>
            <a:r>
              <a:rPr lang="en-US" dirty="0"/>
              <a:t>Header Section</a:t>
            </a:r>
          </a:p>
        </p:txBody>
      </p:sp>
    </p:spTree>
    <p:extLst>
      <p:ext uri="{BB962C8B-B14F-4D97-AF65-F5344CB8AC3E}">
        <p14:creationId xmlns:p14="http://schemas.microsoft.com/office/powerpoint/2010/main" val="11736521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2" name="Title 1"/>
          <p:cNvSpPr>
            <a:spLocks noGrp="1"/>
          </p:cNvSpPr>
          <p:nvPr>
            <p:ph type="title"/>
          </p:nvPr>
        </p:nvSpPr>
        <p:spPr>
          <a:xfrm>
            <a:off x="524256" y="365761"/>
            <a:ext cx="11143488" cy="532183"/>
          </a:xfrm>
          <a:prstGeom prst="rect">
            <a:avLst/>
          </a:prstGeom>
        </p:spPr>
        <p:txBody>
          <a:bodyPr lIns="0" tIns="0" rIns="0" bIns="0" anchor="t" anchorCtr="0">
            <a:noAutofit/>
          </a:bodyPr>
          <a:lstStyle>
            <a:lvl1pPr>
              <a:defRPr sz="4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24256" y="1752111"/>
            <a:ext cx="11143488" cy="3999535"/>
          </a:xfrm>
        </p:spPr>
        <p:txBody>
          <a:bodyPr lIns="0" tIns="0" rIns="0" bIns="0"/>
          <a:lstStyle>
            <a:lvl1pPr>
              <a:lnSpc>
                <a:spcPct val="100000"/>
              </a:lnSpc>
              <a:defRPr/>
            </a:lvl1pPr>
            <a:lvl2pPr marL="457189" indent="-446606">
              <a:lnSpc>
                <a:spcPct val="100000"/>
              </a:lnSpc>
              <a:tabLst/>
              <a:defRPr/>
            </a:lvl2pPr>
            <a:lvl3pPr marL="766214" indent="-340775">
              <a:lnSpc>
                <a:spcPct val="100000"/>
              </a:lnSpc>
              <a:spcAft>
                <a:spcPts val="500"/>
              </a:spcAft>
              <a:tabLst/>
              <a:defRPr/>
            </a:lvl3pPr>
            <a:lvl4pPr marL="999042" indent="-237061">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524256" y="5885089"/>
            <a:ext cx="983307" cy="983307"/>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524256" y="987552"/>
            <a:ext cx="11143488" cy="414528"/>
          </a:xfrm>
        </p:spPr>
        <p:txBody>
          <a:bodyPr lIns="0" tIns="0" rIns="0" bIns="0">
            <a:noAutofit/>
          </a:bodyPr>
          <a:lstStyle>
            <a:lvl1pPr marL="0" indent="0" algn="l">
              <a:spcBef>
                <a:spcPts val="400"/>
              </a:spcBef>
              <a:spcAft>
                <a:spcPts val="400"/>
              </a:spcAft>
              <a:buNone/>
              <a:defRPr sz="3200" b="0" i="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0863661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Title, Subtitle,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2" name="Title 1"/>
          <p:cNvSpPr>
            <a:spLocks noGrp="1"/>
          </p:cNvSpPr>
          <p:nvPr>
            <p:ph type="title"/>
          </p:nvPr>
        </p:nvSpPr>
        <p:spPr>
          <a:xfrm>
            <a:off x="524256" y="365126"/>
            <a:ext cx="11143488" cy="532183"/>
          </a:xfrm>
          <a:prstGeom prst="rect">
            <a:avLst/>
          </a:prstGeom>
        </p:spPr>
        <p:txBody>
          <a:bodyPr lIns="0" tIns="0" rIns="0" bIns="0" anchor="t" anchorCtr="0">
            <a:noAutofit/>
          </a:bodyPr>
          <a:lstStyle>
            <a:lvl1pPr>
              <a:defRPr sz="4000" b="1" i="0">
                <a:latin typeface="Franklin Gothic Demi"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24256" y="1752111"/>
            <a:ext cx="5571744" cy="3999535"/>
          </a:xfrm>
        </p:spPr>
        <p:txBody>
          <a:bodyPr lIns="0" tIns="0" rIns="0" bIns="0"/>
          <a:lstStyle>
            <a:lvl1pPr>
              <a:lnSpc>
                <a:spcPct val="100000"/>
              </a:lnSpc>
              <a:defRPr/>
            </a:lvl1pPr>
            <a:lvl2pPr marL="457189" indent="-446606">
              <a:lnSpc>
                <a:spcPct val="100000"/>
              </a:lnSpc>
              <a:tabLst/>
              <a:defRPr/>
            </a:lvl2pPr>
            <a:lvl3pPr marL="766214" indent="-340775">
              <a:lnSpc>
                <a:spcPct val="100000"/>
              </a:lnSpc>
              <a:spcAft>
                <a:spcPts val="500"/>
              </a:spcAft>
              <a:tabLst/>
              <a:defRPr/>
            </a:lvl3pPr>
            <a:lvl4pPr marL="999042" indent="-237061">
              <a:lnSpc>
                <a:spcPct val="100000"/>
              </a:lnSpc>
              <a:tabLst/>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524256" y="5885089"/>
            <a:ext cx="983307" cy="983307"/>
          </a:xfrm>
          <a:prstGeom prst="rect">
            <a:avLst/>
          </a:prstGeom>
        </p:spPr>
      </p:pic>
      <p:sp>
        <p:nvSpPr>
          <p:cNvPr id="5" name="Subtitle 2">
            <a:extLst>
              <a:ext uri="{FF2B5EF4-FFF2-40B4-BE49-F238E27FC236}">
                <a16:creationId xmlns:a16="http://schemas.microsoft.com/office/drawing/2014/main" id="{F2D7EB81-28F3-2786-8DB1-5946AC46B785}"/>
              </a:ext>
            </a:extLst>
          </p:cNvPr>
          <p:cNvSpPr>
            <a:spLocks noGrp="1"/>
          </p:cNvSpPr>
          <p:nvPr>
            <p:ph type="subTitle" idx="13"/>
          </p:nvPr>
        </p:nvSpPr>
        <p:spPr>
          <a:xfrm>
            <a:off x="524256" y="982509"/>
            <a:ext cx="11143488" cy="408923"/>
          </a:xfrm>
        </p:spPr>
        <p:txBody>
          <a:bodyPr lIns="0" tIns="0" rIns="0" bIns="0">
            <a:noAutofit/>
          </a:bodyPr>
          <a:lstStyle>
            <a:lvl1pPr marL="0" indent="0" algn="l">
              <a:spcBef>
                <a:spcPts val="400"/>
              </a:spcBef>
              <a:spcAft>
                <a:spcPts val="400"/>
              </a:spcAft>
              <a:buNone/>
              <a:defRPr sz="3200" b="0" i="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0" name="Picture Placeholder 9">
            <a:extLst>
              <a:ext uri="{FF2B5EF4-FFF2-40B4-BE49-F238E27FC236}">
                <a16:creationId xmlns:a16="http://schemas.microsoft.com/office/drawing/2014/main" id="{F6836264-0AFC-9163-64D1-501C23698699}"/>
              </a:ext>
            </a:extLst>
          </p:cNvPr>
          <p:cNvSpPr>
            <a:spLocks noGrp="1"/>
          </p:cNvSpPr>
          <p:nvPr>
            <p:ph type="pic" sz="quarter" idx="14"/>
          </p:nvPr>
        </p:nvSpPr>
        <p:spPr>
          <a:xfrm>
            <a:off x="6218767" y="1755649"/>
            <a:ext cx="2101851" cy="2101849"/>
          </a:xfrm>
        </p:spPr>
        <p:txBody>
          <a:bodyPr/>
          <a:lstStyle/>
          <a:p>
            <a:r>
              <a:rPr lang="en-US"/>
              <a:t>Click icon to add picture</a:t>
            </a:r>
          </a:p>
        </p:txBody>
      </p:sp>
      <p:sp>
        <p:nvSpPr>
          <p:cNvPr id="11" name="Picture Placeholder 9">
            <a:extLst>
              <a:ext uri="{FF2B5EF4-FFF2-40B4-BE49-F238E27FC236}">
                <a16:creationId xmlns:a16="http://schemas.microsoft.com/office/drawing/2014/main" id="{8FD248FC-2313-775C-11CB-8C3A9FBA884C}"/>
              </a:ext>
            </a:extLst>
          </p:cNvPr>
          <p:cNvSpPr>
            <a:spLocks noGrp="1"/>
          </p:cNvSpPr>
          <p:nvPr>
            <p:ph type="pic" sz="quarter" idx="15"/>
          </p:nvPr>
        </p:nvSpPr>
        <p:spPr>
          <a:xfrm>
            <a:off x="8377286" y="1755649"/>
            <a:ext cx="3290457" cy="2101849"/>
          </a:xfrm>
        </p:spPr>
        <p:txBody>
          <a:bodyPr/>
          <a:lstStyle/>
          <a:p>
            <a:r>
              <a:rPr lang="en-US"/>
              <a:t>Click icon to add picture</a:t>
            </a:r>
          </a:p>
        </p:txBody>
      </p:sp>
      <p:sp>
        <p:nvSpPr>
          <p:cNvPr id="12" name="Picture Placeholder 9">
            <a:extLst>
              <a:ext uri="{FF2B5EF4-FFF2-40B4-BE49-F238E27FC236}">
                <a16:creationId xmlns:a16="http://schemas.microsoft.com/office/drawing/2014/main" id="{895AEFD1-E4B7-7E1C-4714-DD3BD9D8B709}"/>
              </a:ext>
            </a:extLst>
          </p:cNvPr>
          <p:cNvSpPr>
            <a:spLocks noGrp="1"/>
          </p:cNvSpPr>
          <p:nvPr>
            <p:ph type="pic" sz="quarter" idx="16"/>
          </p:nvPr>
        </p:nvSpPr>
        <p:spPr>
          <a:xfrm>
            <a:off x="9565892" y="3912193"/>
            <a:ext cx="2101851" cy="1839451"/>
          </a:xfrm>
        </p:spPr>
        <p:txBody>
          <a:bodyPr/>
          <a:lstStyle/>
          <a:p>
            <a:r>
              <a:rPr lang="en-US"/>
              <a:t>Click icon to add picture</a:t>
            </a:r>
            <a:endParaRPr lang="en-US" dirty="0"/>
          </a:p>
        </p:txBody>
      </p:sp>
      <p:sp>
        <p:nvSpPr>
          <p:cNvPr id="13" name="Picture Placeholder 9">
            <a:extLst>
              <a:ext uri="{FF2B5EF4-FFF2-40B4-BE49-F238E27FC236}">
                <a16:creationId xmlns:a16="http://schemas.microsoft.com/office/drawing/2014/main" id="{DAD862C7-EC5F-7F91-3681-18A704F6C8B5}"/>
              </a:ext>
            </a:extLst>
          </p:cNvPr>
          <p:cNvSpPr>
            <a:spLocks noGrp="1"/>
          </p:cNvSpPr>
          <p:nvPr>
            <p:ph type="pic" sz="quarter" idx="17"/>
          </p:nvPr>
        </p:nvSpPr>
        <p:spPr>
          <a:xfrm>
            <a:off x="6218768" y="3912193"/>
            <a:ext cx="3290457" cy="1839451"/>
          </a:xfrm>
        </p:spPr>
        <p:txBody>
          <a:bodyPr/>
          <a:lstStyle/>
          <a:p>
            <a:r>
              <a:rPr lang="en-US"/>
              <a:t>Click icon to add picture</a:t>
            </a:r>
          </a:p>
        </p:txBody>
      </p:sp>
    </p:spTree>
    <p:extLst>
      <p:ext uri="{BB962C8B-B14F-4D97-AF65-F5344CB8AC3E}">
        <p14:creationId xmlns:p14="http://schemas.microsoft.com/office/powerpoint/2010/main" val="27100836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6" name="Slide Number Placeholder 5"/>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524255" y="5874693"/>
            <a:ext cx="983307" cy="983307"/>
          </a:xfrm>
          <a:prstGeom prst="rect">
            <a:avLst/>
          </a:prstGeom>
        </p:spPr>
      </p:pic>
      <p:sp>
        <p:nvSpPr>
          <p:cNvPr id="5" name="Title 1">
            <a:extLst>
              <a:ext uri="{FF2B5EF4-FFF2-40B4-BE49-F238E27FC236}">
                <a16:creationId xmlns:a16="http://schemas.microsoft.com/office/drawing/2014/main" id="{1C62428C-45A8-AB42-D19D-D7A97FF0FD59}"/>
              </a:ext>
            </a:extLst>
          </p:cNvPr>
          <p:cNvSpPr>
            <a:spLocks noGrp="1"/>
          </p:cNvSpPr>
          <p:nvPr>
            <p:ph type="title"/>
          </p:nvPr>
        </p:nvSpPr>
        <p:spPr>
          <a:xfrm>
            <a:off x="524256" y="1709740"/>
            <a:ext cx="10823195" cy="2852737"/>
          </a:xfrm>
          <a:prstGeom prst="rect">
            <a:avLst/>
          </a:prstGeom>
        </p:spPr>
        <p:txBody>
          <a:bodyPr lIns="0" tIns="0" rIns="0" bIns="0" anchor="b">
            <a:noAutofit/>
          </a:bodyPr>
          <a:lstStyle>
            <a:lvl1pPr>
              <a:defRPr sz="5867"/>
            </a:lvl1pPr>
          </a:lstStyle>
          <a:p>
            <a:r>
              <a:rPr lang="en-US"/>
              <a:t>Click to edit Master title style</a:t>
            </a:r>
            <a:endParaRPr lang="en-US" dirty="0"/>
          </a:p>
        </p:txBody>
      </p:sp>
      <p:sp>
        <p:nvSpPr>
          <p:cNvPr id="9" name="Text Placeholder 2">
            <a:extLst>
              <a:ext uri="{FF2B5EF4-FFF2-40B4-BE49-F238E27FC236}">
                <a16:creationId xmlns:a16="http://schemas.microsoft.com/office/drawing/2014/main" id="{6C6E66BB-D052-637C-817D-EB3A880750FC}"/>
              </a:ext>
            </a:extLst>
          </p:cNvPr>
          <p:cNvSpPr>
            <a:spLocks noGrp="1"/>
          </p:cNvSpPr>
          <p:nvPr>
            <p:ph type="body" idx="1"/>
          </p:nvPr>
        </p:nvSpPr>
        <p:spPr>
          <a:xfrm>
            <a:off x="524256" y="4608667"/>
            <a:ext cx="10823193" cy="1079188"/>
          </a:xfrm>
        </p:spPr>
        <p:txBody>
          <a:bodyPr lIns="0" tIns="0" rIns="0" bIns="0">
            <a:noAutofit/>
          </a:bodyPr>
          <a:lstStyle>
            <a:lvl1pPr marL="0" indent="0">
              <a:buNone/>
              <a:defRPr sz="3200">
                <a:solidFill>
                  <a:schemeClr val="tx1">
                    <a:tint val="75000"/>
                  </a:schemeClr>
                </a:solidFill>
                <a:latin typeface="Franklin Gothic Medium" panose="020B0603020102020204" pitchFamily="34" charset="0"/>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5885778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3" name="Content Placeholder 2"/>
          <p:cNvSpPr>
            <a:spLocks noGrp="1"/>
          </p:cNvSpPr>
          <p:nvPr>
            <p:ph idx="1"/>
          </p:nvPr>
        </p:nvSpPr>
        <p:spPr>
          <a:xfrm>
            <a:off x="524256" y="1755648"/>
            <a:ext cx="5388864" cy="4120896"/>
          </a:xfrm>
        </p:spPr>
        <p:txBody>
          <a:bodyPr lIns="0" tIns="0" rIns="0" bIns="0"/>
          <a:lstStyle>
            <a:lvl2pPr marL="457189" indent="-446606">
              <a:tabLst/>
              <a:defRPr/>
            </a:lvl2pPr>
            <a:lvl3pPr marL="766214" indent="-340775">
              <a:spcAft>
                <a:spcPts val="500"/>
              </a:spcAft>
              <a:tabLst/>
              <a:defRPr/>
            </a:lvl3pPr>
            <a:lvl4pPr marL="999042" indent="-237061">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524255" y="5885089"/>
            <a:ext cx="983307" cy="983307"/>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6278883" y="1755648"/>
            <a:ext cx="5388864" cy="4120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9D5FD58B-BF58-5C86-5BFD-68B8043C00D4}"/>
              </a:ext>
            </a:extLst>
          </p:cNvPr>
          <p:cNvSpPr>
            <a:spLocks noGrp="1"/>
          </p:cNvSpPr>
          <p:nvPr>
            <p:ph type="title"/>
          </p:nvPr>
        </p:nvSpPr>
        <p:spPr>
          <a:xfrm>
            <a:off x="524256" y="365126"/>
            <a:ext cx="11143488" cy="532183"/>
          </a:xfrm>
          <a:prstGeom prst="rect">
            <a:avLst/>
          </a:prstGeom>
        </p:spPr>
        <p:txBody>
          <a:bodyPr lIns="0" tIns="0" rIns="0" bIns="0" anchor="t" anchorCtr="0">
            <a:noAutofit/>
          </a:bodyPr>
          <a:lstStyle>
            <a:lvl1pPr>
              <a:defRPr sz="4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24FFF3B1-9248-35A1-90A6-6659BD523596}"/>
              </a:ext>
            </a:extLst>
          </p:cNvPr>
          <p:cNvSpPr>
            <a:spLocks noGrp="1"/>
          </p:cNvSpPr>
          <p:nvPr>
            <p:ph type="subTitle" idx="14"/>
          </p:nvPr>
        </p:nvSpPr>
        <p:spPr>
          <a:xfrm>
            <a:off x="524256" y="982509"/>
            <a:ext cx="11143488" cy="408923"/>
          </a:xfrm>
        </p:spPr>
        <p:txBody>
          <a:bodyPr lIns="0" tIns="0" rIns="0" bIns="0">
            <a:noAutofit/>
          </a:bodyPr>
          <a:lstStyle>
            <a:lvl1pPr marL="0" indent="0" algn="l">
              <a:spcBef>
                <a:spcPts val="400"/>
              </a:spcBef>
              <a:spcAft>
                <a:spcPts val="400"/>
              </a:spcAft>
              <a:buNone/>
              <a:defRPr sz="3200" b="0" i="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62215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1"/>
        <p:cNvGrpSpPr/>
        <p:nvPr/>
      </p:nvGrpSpPr>
      <p:grpSpPr>
        <a:xfrm>
          <a:off x="0" y="0"/>
          <a:ext cx="0" cy="0"/>
          <a:chOff x="0" y="0"/>
          <a:chExt cx="0" cy="0"/>
        </a:xfrm>
      </p:grpSpPr>
      <p:sp>
        <p:nvSpPr>
          <p:cNvPr id="52" name="Google Shape;52;p125"/>
          <p:cNvSpPr txBox="1">
            <a:spLocks noGrp="1"/>
          </p:cNvSpPr>
          <p:nvPr>
            <p:ph type="body" idx="1"/>
          </p:nvPr>
        </p:nvSpPr>
        <p:spPr>
          <a:xfrm>
            <a:off x="895676" y="2046061"/>
            <a:ext cx="9296400" cy="2641756"/>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rgbClr val="509E2F"/>
              </a:buClr>
              <a:buSzPts val="5000"/>
              <a:buFont typeface="Arial"/>
              <a:buNone/>
              <a:defRPr sz="5000" b="0" i="0" u="none" strike="noStrike" cap="none">
                <a:solidFill>
                  <a:srgbClr val="509E2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3" name="Google Shape;53;p125"/>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3" name="Content Placeholder 2"/>
          <p:cNvSpPr>
            <a:spLocks noGrp="1"/>
          </p:cNvSpPr>
          <p:nvPr>
            <p:ph idx="1"/>
          </p:nvPr>
        </p:nvSpPr>
        <p:spPr>
          <a:xfrm>
            <a:off x="524256" y="1755648"/>
            <a:ext cx="3425952" cy="4120896"/>
          </a:xfrm>
        </p:spPr>
        <p:txBody>
          <a:bodyPr lIns="0" tIns="0" rIns="0" bIns="0"/>
          <a:lstStyle>
            <a:lvl2pPr marL="457189" indent="-446606">
              <a:tabLst/>
              <a:defRPr/>
            </a:lvl2pPr>
            <a:lvl3pPr marL="766214" indent="-340775">
              <a:spcAft>
                <a:spcPts val="500"/>
              </a:spcAft>
              <a:tabLst/>
              <a:defRPr/>
            </a:lvl3pPr>
            <a:lvl4pPr marL="999042" indent="-237061">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524255" y="5885089"/>
            <a:ext cx="983307" cy="983307"/>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4315968" y="1755648"/>
            <a:ext cx="7351777" cy="4120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A0BD691C-66D0-B173-F760-9451CF361D23}"/>
              </a:ext>
            </a:extLst>
          </p:cNvPr>
          <p:cNvSpPr>
            <a:spLocks noGrp="1"/>
          </p:cNvSpPr>
          <p:nvPr>
            <p:ph type="title"/>
          </p:nvPr>
        </p:nvSpPr>
        <p:spPr>
          <a:xfrm>
            <a:off x="524256" y="365126"/>
            <a:ext cx="11143488" cy="532183"/>
          </a:xfrm>
          <a:prstGeom prst="rect">
            <a:avLst/>
          </a:prstGeom>
        </p:spPr>
        <p:txBody>
          <a:bodyPr lIns="0" tIns="0" rIns="0" bIns="0" anchor="t" anchorCtr="0">
            <a:noAutofit/>
          </a:bodyPr>
          <a:lstStyle>
            <a:lvl1pPr>
              <a:defRPr sz="4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3C434ACB-1B16-377E-E954-8395AACCA541}"/>
              </a:ext>
            </a:extLst>
          </p:cNvPr>
          <p:cNvSpPr>
            <a:spLocks noGrp="1"/>
          </p:cNvSpPr>
          <p:nvPr>
            <p:ph type="subTitle" idx="14"/>
          </p:nvPr>
        </p:nvSpPr>
        <p:spPr>
          <a:xfrm>
            <a:off x="524256" y="982509"/>
            <a:ext cx="11143488" cy="408923"/>
          </a:xfrm>
        </p:spPr>
        <p:txBody>
          <a:bodyPr lIns="0" tIns="0" rIns="0" bIns="0">
            <a:noAutofit/>
          </a:bodyPr>
          <a:lstStyle>
            <a:lvl1pPr marL="0" indent="0" algn="l">
              <a:spcBef>
                <a:spcPts val="400"/>
              </a:spcBef>
              <a:spcAft>
                <a:spcPts val="400"/>
              </a:spcAft>
              <a:buNone/>
              <a:defRPr sz="3200" b="0" i="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9805989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3" name="Content Placeholder 2"/>
          <p:cNvSpPr>
            <a:spLocks noGrp="1"/>
          </p:cNvSpPr>
          <p:nvPr>
            <p:ph idx="1" hasCustomPrompt="1"/>
          </p:nvPr>
        </p:nvSpPr>
        <p:spPr>
          <a:xfrm>
            <a:off x="524255" y="1755648"/>
            <a:ext cx="3474720" cy="1011936"/>
          </a:xfrm>
        </p:spPr>
        <p:txBody>
          <a:bodyPr lIns="0" tIns="0" rIns="0" bIns="0"/>
          <a:lstStyle>
            <a:lvl1pPr>
              <a:defRPr sz="2667">
                <a:latin typeface="Franklin Gothic Medium" panose="020B0603020102020204" pitchFamily="34" charset="0"/>
              </a:defRPr>
            </a:lvl1pPr>
            <a:lvl2pPr marL="457189" indent="-446606">
              <a:tabLst/>
              <a:defRPr/>
            </a:lvl2pPr>
            <a:lvl3pPr marL="766214" indent="-340775">
              <a:spcAft>
                <a:spcPts val="500"/>
              </a:spcAft>
              <a:tabLst/>
              <a:defRPr/>
            </a:lvl3pPr>
            <a:lvl4pPr marL="999042" indent="-237061">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524255" y="5885089"/>
            <a:ext cx="983307" cy="983307"/>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4358639" y="1755648"/>
            <a:ext cx="3474720" cy="1011936"/>
          </a:xfrm>
        </p:spPr>
        <p:txBody>
          <a:bodyPr lIns="0" tIns="0" rIns="0" bIns="0"/>
          <a:lstStyle>
            <a:lvl1pPr>
              <a:defRPr sz="2667">
                <a:latin typeface="Franklin Gothic Medium" panose="020B0603020102020204" pitchFamily="34" charset="0"/>
              </a:defRPr>
            </a:lvl1pPr>
          </a:lstStyle>
          <a:p>
            <a:pPr lvl="0"/>
            <a:r>
              <a:rPr lang="en-US" dirty="0"/>
              <a:t>Click to edit column header</a:t>
            </a:r>
          </a:p>
        </p:txBody>
      </p:sp>
      <p:sp>
        <p:nvSpPr>
          <p:cNvPr id="10" name="Content Placeholder 9">
            <a:extLst>
              <a:ext uri="{FF2B5EF4-FFF2-40B4-BE49-F238E27FC236}">
                <a16:creationId xmlns:a16="http://schemas.microsoft.com/office/drawing/2014/main" id="{E5AB72AE-995F-8773-FB04-1EF0D7D2A057}"/>
              </a:ext>
            </a:extLst>
          </p:cNvPr>
          <p:cNvSpPr>
            <a:spLocks noGrp="1"/>
          </p:cNvSpPr>
          <p:nvPr>
            <p:ph sz="quarter" idx="14" hasCustomPrompt="1"/>
          </p:nvPr>
        </p:nvSpPr>
        <p:spPr>
          <a:xfrm>
            <a:off x="8193023" y="1755648"/>
            <a:ext cx="3474720" cy="1011936"/>
          </a:xfrm>
        </p:spPr>
        <p:txBody>
          <a:bodyPr lIns="0" tIns="0" rIns="0" bIns="0"/>
          <a:lstStyle>
            <a:lvl1pPr>
              <a:defRPr sz="2667">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524933" y="2938272"/>
            <a:ext cx="3473451" cy="28109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4358639" y="2938272"/>
            <a:ext cx="3473451" cy="28109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7B8A0C3B-987B-FD73-A365-ADA566C6FA79}"/>
              </a:ext>
            </a:extLst>
          </p:cNvPr>
          <p:cNvSpPr>
            <a:spLocks noGrp="1"/>
          </p:cNvSpPr>
          <p:nvPr>
            <p:ph sz="quarter" idx="17"/>
          </p:nvPr>
        </p:nvSpPr>
        <p:spPr>
          <a:xfrm>
            <a:off x="8192344" y="2938272"/>
            <a:ext cx="3473451" cy="28109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a:extLst>
              <a:ext uri="{FF2B5EF4-FFF2-40B4-BE49-F238E27FC236}">
                <a16:creationId xmlns:a16="http://schemas.microsoft.com/office/drawing/2014/main" id="{7C7BB623-1AD4-49F4-A4F5-99414EC569A2}"/>
              </a:ext>
            </a:extLst>
          </p:cNvPr>
          <p:cNvSpPr>
            <a:spLocks noGrp="1"/>
          </p:cNvSpPr>
          <p:nvPr>
            <p:ph type="title"/>
          </p:nvPr>
        </p:nvSpPr>
        <p:spPr>
          <a:xfrm>
            <a:off x="524256" y="365126"/>
            <a:ext cx="11141539" cy="532183"/>
          </a:xfrm>
          <a:prstGeom prst="rect">
            <a:avLst/>
          </a:prstGeom>
        </p:spPr>
        <p:txBody>
          <a:bodyPr lIns="0" tIns="0" rIns="0" bIns="0" anchor="t" anchorCtr="0">
            <a:noAutofit/>
          </a:bodyPr>
          <a:lstStyle>
            <a:lvl1pPr>
              <a:defRPr sz="4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D4C6F7D8-C426-AC14-C8BE-5CB898C6DFE1}"/>
              </a:ext>
            </a:extLst>
          </p:cNvPr>
          <p:cNvSpPr>
            <a:spLocks noGrp="1"/>
          </p:cNvSpPr>
          <p:nvPr>
            <p:ph type="subTitle" idx="18"/>
          </p:nvPr>
        </p:nvSpPr>
        <p:spPr>
          <a:xfrm>
            <a:off x="524256" y="982509"/>
            <a:ext cx="11141539" cy="408923"/>
          </a:xfrm>
        </p:spPr>
        <p:txBody>
          <a:bodyPr lIns="0" tIns="0" rIns="0" bIns="0">
            <a:noAutofit/>
          </a:bodyPr>
          <a:lstStyle>
            <a:lvl1pPr marL="0" indent="0" algn="l">
              <a:spcBef>
                <a:spcPts val="400"/>
              </a:spcBef>
              <a:spcAft>
                <a:spcPts val="400"/>
              </a:spcAft>
              <a:buNone/>
              <a:defRPr sz="3200" b="0" i="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3860484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3" name="Content Placeholder 2"/>
          <p:cNvSpPr>
            <a:spLocks noGrp="1"/>
          </p:cNvSpPr>
          <p:nvPr>
            <p:ph idx="1" hasCustomPrompt="1"/>
          </p:nvPr>
        </p:nvSpPr>
        <p:spPr>
          <a:xfrm>
            <a:off x="524255" y="1755648"/>
            <a:ext cx="5388864" cy="1011936"/>
          </a:xfrm>
        </p:spPr>
        <p:txBody>
          <a:bodyPr lIns="0" tIns="0" rIns="0" bIns="0"/>
          <a:lstStyle>
            <a:lvl1pPr>
              <a:defRPr sz="2667">
                <a:latin typeface="Franklin Gothic Medium" panose="020B0603020102020204" pitchFamily="34" charset="0"/>
              </a:defRPr>
            </a:lvl1pPr>
            <a:lvl2pPr marL="457189" indent="-446606">
              <a:tabLst/>
              <a:defRPr/>
            </a:lvl2pPr>
            <a:lvl3pPr marL="766214" indent="-340775">
              <a:spcAft>
                <a:spcPts val="500"/>
              </a:spcAft>
              <a:tabLst/>
              <a:defRPr/>
            </a:lvl3pPr>
            <a:lvl4pPr marL="999042" indent="-237061">
              <a:tabLst/>
              <a:defRPr/>
            </a:lvl4pPr>
          </a:lstStyle>
          <a:p>
            <a:pPr lvl="0"/>
            <a:r>
              <a:rPr lang="en-US" dirty="0"/>
              <a:t>Click to edit column header</a:t>
            </a:r>
          </a:p>
        </p:txBody>
      </p:sp>
      <p:sp>
        <p:nvSpPr>
          <p:cNvPr id="6" name="Slide Number Placeholder 5"/>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524255" y="5885089"/>
            <a:ext cx="983307" cy="983307"/>
          </a:xfrm>
          <a:prstGeom prst="rect">
            <a:avLst/>
          </a:prstGeom>
        </p:spPr>
      </p:pic>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hasCustomPrompt="1"/>
          </p:nvPr>
        </p:nvSpPr>
        <p:spPr>
          <a:xfrm>
            <a:off x="6278203" y="1755648"/>
            <a:ext cx="5388864" cy="1011936"/>
          </a:xfrm>
        </p:spPr>
        <p:txBody>
          <a:bodyPr lIns="0" tIns="0" rIns="0" bIns="0">
            <a:normAutofit/>
          </a:bodyPr>
          <a:lstStyle>
            <a:lvl1pPr>
              <a:defRPr sz="2667">
                <a:latin typeface="Franklin Gothic Medium" panose="020B0603020102020204" pitchFamily="34" charset="0"/>
              </a:defRPr>
            </a:lvl1pPr>
          </a:lstStyle>
          <a:p>
            <a:pPr lvl="0"/>
            <a:r>
              <a:rPr lang="en-US" dirty="0"/>
              <a:t>Click to edit column header</a:t>
            </a:r>
          </a:p>
        </p:txBody>
      </p:sp>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524933" y="2938272"/>
            <a:ext cx="5388864" cy="28109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FBDB479E-EDF4-9F13-216C-0C2CE074A2A7}"/>
              </a:ext>
            </a:extLst>
          </p:cNvPr>
          <p:cNvSpPr>
            <a:spLocks noGrp="1"/>
          </p:cNvSpPr>
          <p:nvPr>
            <p:ph sz="quarter" idx="16"/>
          </p:nvPr>
        </p:nvSpPr>
        <p:spPr>
          <a:xfrm>
            <a:off x="6278203" y="2938272"/>
            <a:ext cx="5388864" cy="28109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a:extLst>
              <a:ext uri="{FF2B5EF4-FFF2-40B4-BE49-F238E27FC236}">
                <a16:creationId xmlns:a16="http://schemas.microsoft.com/office/drawing/2014/main" id="{146B145C-80D7-9007-5F0C-91AF9B6F005E}"/>
              </a:ext>
            </a:extLst>
          </p:cNvPr>
          <p:cNvSpPr>
            <a:spLocks noGrp="1"/>
          </p:cNvSpPr>
          <p:nvPr>
            <p:ph type="title"/>
          </p:nvPr>
        </p:nvSpPr>
        <p:spPr>
          <a:xfrm>
            <a:off x="524256" y="365126"/>
            <a:ext cx="11141539" cy="532183"/>
          </a:xfrm>
          <a:prstGeom prst="rect">
            <a:avLst/>
          </a:prstGeom>
        </p:spPr>
        <p:txBody>
          <a:bodyPr lIns="0" tIns="0" rIns="0" bIns="0" anchor="t" anchorCtr="0">
            <a:noAutofit/>
          </a:bodyPr>
          <a:lstStyle>
            <a:lvl1pPr>
              <a:defRPr sz="4000" b="1" i="0">
                <a:latin typeface="Franklin Gothic Demi" panose="020B0603020102020204" pitchFamily="34" charset="0"/>
              </a:defRPr>
            </a:lvl1pPr>
          </a:lstStyle>
          <a:p>
            <a:r>
              <a:rPr lang="en-US"/>
              <a:t>Click to edit Master title style</a:t>
            </a:r>
            <a:endParaRPr lang="en-US" dirty="0"/>
          </a:p>
        </p:txBody>
      </p:sp>
      <p:sp>
        <p:nvSpPr>
          <p:cNvPr id="10" name="Subtitle 2">
            <a:extLst>
              <a:ext uri="{FF2B5EF4-FFF2-40B4-BE49-F238E27FC236}">
                <a16:creationId xmlns:a16="http://schemas.microsoft.com/office/drawing/2014/main" id="{CA85E25A-B693-91D2-AD64-C195A249C609}"/>
              </a:ext>
            </a:extLst>
          </p:cNvPr>
          <p:cNvSpPr>
            <a:spLocks noGrp="1"/>
          </p:cNvSpPr>
          <p:nvPr>
            <p:ph type="subTitle" idx="18"/>
          </p:nvPr>
        </p:nvSpPr>
        <p:spPr>
          <a:xfrm>
            <a:off x="524256" y="982509"/>
            <a:ext cx="11141539" cy="408923"/>
          </a:xfrm>
        </p:spPr>
        <p:txBody>
          <a:bodyPr lIns="0" tIns="0" rIns="0" bIns="0">
            <a:noAutofit/>
          </a:bodyPr>
          <a:lstStyle>
            <a:lvl1pPr marL="0" indent="0" algn="l">
              <a:spcBef>
                <a:spcPts val="400"/>
              </a:spcBef>
              <a:spcAft>
                <a:spcPts val="400"/>
              </a:spcAft>
              <a:buNone/>
              <a:defRPr sz="3200" b="0" i="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8697653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3683D4C-A0AD-3EEF-8BE0-C6B2C7F8F0B9}"/>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6" name="Slide Number Placeholder 5"/>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207AF81B-336B-8FFA-3197-AEB55679B7FA}"/>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7" name="Picture 15">
            <a:extLst>
              <a:ext uri="{FF2B5EF4-FFF2-40B4-BE49-F238E27FC236}">
                <a16:creationId xmlns:a16="http://schemas.microsoft.com/office/drawing/2014/main" id="{7A25D5E9-9D4C-719B-2505-4141E4FB67D1}"/>
              </a:ext>
            </a:extLst>
          </p:cNvPr>
          <p:cNvPicPr>
            <a:picLocks noChangeAspect="1"/>
          </p:cNvPicPr>
          <p:nvPr userDrawn="1"/>
        </p:nvPicPr>
        <p:blipFill>
          <a:blip r:embed="rId2"/>
          <a:srcRect/>
          <a:stretch/>
        </p:blipFill>
        <p:spPr>
          <a:xfrm>
            <a:off x="524255" y="5885089"/>
            <a:ext cx="983307" cy="983307"/>
          </a:xfrm>
          <a:prstGeom prst="rect">
            <a:avLst/>
          </a:prstGeom>
        </p:spPr>
      </p:pic>
      <p:sp>
        <p:nvSpPr>
          <p:cNvPr id="12" name="Content Placeholder 11">
            <a:extLst>
              <a:ext uri="{FF2B5EF4-FFF2-40B4-BE49-F238E27FC236}">
                <a16:creationId xmlns:a16="http://schemas.microsoft.com/office/drawing/2014/main" id="{0E313CCD-01F0-75B9-C6D0-D248F689C57C}"/>
              </a:ext>
            </a:extLst>
          </p:cNvPr>
          <p:cNvSpPr>
            <a:spLocks noGrp="1"/>
          </p:cNvSpPr>
          <p:nvPr>
            <p:ph sz="quarter" idx="15"/>
          </p:nvPr>
        </p:nvSpPr>
        <p:spPr>
          <a:xfrm>
            <a:off x="524933" y="3800621"/>
            <a:ext cx="1999488" cy="1517537"/>
          </a:xfrm>
        </p:spPr>
        <p:txBody>
          <a:bodyPr>
            <a:noAutofit/>
          </a:bodyPr>
          <a:lstStyle>
            <a:lvl1pPr>
              <a:defRPr sz="1867"/>
            </a:lvl1pPr>
            <a:lvl2pPr>
              <a:defRPr sz="1867"/>
            </a:lvl2pPr>
            <a:lvl3pPr>
              <a:defRPr sz="1867"/>
            </a:lvl3pPr>
            <a:lvl4pPr>
              <a:defRPr sz="1867"/>
            </a:lvl4pPr>
            <a:lvl5pPr>
              <a:defRPr sz="1867"/>
            </a:lvl5pPr>
          </a:lstStyle>
          <a:p>
            <a:pPr lvl="0"/>
            <a:r>
              <a:rPr lang="en-US"/>
              <a:t>Click to edit Master text styles</a:t>
            </a:r>
          </a:p>
        </p:txBody>
      </p:sp>
      <p:sp>
        <p:nvSpPr>
          <p:cNvPr id="10" name="Picture Placeholder 9">
            <a:extLst>
              <a:ext uri="{FF2B5EF4-FFF2-40B4-BE49-F238E27FC236}">
                <a16:creationId xmlns:a16="http://schemas.microsoft.com/office/drawing/2014/main" id="{F148BAB7-08C9-C7B9-C708-86E9159F6B05}"/>
              </a:ext>
            </a:extLst>
          </p:cNvPr>
          <p:cNvSpPr>
            <a:spLocks noGrp="1"/>
          </p:cNvSpPr>
          <p:nvPr>
            <p:ph type="pic" sz="quarter" idx="17"/>
          </p:nvPr>
        </p:nvSpPr>
        <p:spPr>
          <a:xfrm>
            <a:off x="524933" y="1633728"/>
            <a:ext cx="1999488" cy="1999488"/>
          </a:xfrm>
        </p:spPr>
        <p:txBody>
          <a:bodyPr/>
          <a:lstStyle/>
          <a:p>
            <a:r>
              <a:rPr lang="en-US"/>
              <a:t>Click icon to add picture</a:t>
            </a:r>
          </a:p>
        </p:txBody>
      </p:sp>
      <p:sp>
        <p:nvSpPr>
          <p:cNvPr id="11" name="Content Placeholder 11">
            <a:extLst>
              <a:ext uri="{FF2B5EF4-FFF2-40B4-BE49-F238E27FC236}">
                <a16:creationId xmlns:a16="http://schemas.microsoft.com/office/drawing/2014/main" id="{09CC6D03-0771-BB8F-74AD-4DF6EE8386A4}"/>
              </a:ext>
            </a:extLst>
          </p:cNvPr>
          <p:cNvSpPr>
            <a:spLocks noGrp="1"/>
          </p:cNvSpPr>
          <p:nvPr>
            <p:ph sz="quarter" idx="18"/>
          </p:nvPr>
        </p:nvSpPr>
        <p:spPr>
          <a:xfrm>
            <a:off x="9667579" y="3800621"/>
            <a:ext cx="1999488" cy="1517537"/>
          </a:xfrm>
        </p:spPr>
        <p:txBody>
          <a:bodyPr>
            <a:noAutofit/>
          </a:bodyPr>
          <a:lstStyle>
            <a:lvl1pPr>
              <a:defRPr sz="1867"/>
            </a:lvl1pPr>
            <a:lvl2pPr>
              <a:defRPr sz="1867"/>
            </a:lvl2pPr>
            <a:lvl3pPr>
              <a:defRPr sz="1867"/>
            </a:lvl3pPr>
            <a:lvl4pPr>
              <a:defRPr sz="1867"/>
            </a:lvl4pPr>
            <a:lvl5pPr>
              <a:defRPr sz="1867"/>
            </a:lvl5pPr>
          </a:lstStyle>
          <a:p>
            <a:pPr lvl="0"/>
            <a:r>
              <a:rPr lang="en-US"/>
              <a:t>Click to edit Master text styles</a:t>
            </a:r>
          </a:p>
        </p:txBody>
      </p:sp>
      <p:sp>
        <p:nvSpPr>
          <p:cNvPr id="14" name="Picture Placeholder 9">
            <a:extLst>
              <a:ext uri="{FF2B5EF4-FFF2-40B4-BE49-F238E27FC236}">
                <a16:creationId xmlns:a16="http://schemas.microsoft.com/office/drawing/2014/main" id="{4D7371C0-A143-6DE2-2519-68C4311D42A5}"/>
              </a:ext>
            </a:extLst>
          </p:cNvPr>
          <p:cNvSpPr>
            <a:spLocks noGrp="1"/>
          </p:cNvSpPr>
          <p:nvPr>
            <p:ph type="pic" sz="quarter" idx="19"/>
          </p:nvPr>
        </p:nvSpPr>
        <p:spPr>
          <a:xfrm>
            <a:off x="9667579" y="1633728"/>
            <a:ext cx="1999488" cy="1999488"/>
          </a:xfrm>
        </p:spPr>
        <p:txBody>
          <a:bodyPr/>
          <a:lstStyle/>
          <a:p>
            <a:r>
              <a:rPr lang="en-US"/>
              <a:t>Click icon to add picture</a:t>
            </a:r>
          </a:p>
        </p:txBody>
      </p:sp>
      <p:sp>
        <p:nvSpPr>
          <p:cNvPr id="15" name="Content Placeholder 11">
            <a:extLst>
              <a:ext uri="{FF2B5EF4-FFF2-40B4-BE49-F238E27FC236}">
                <a16:creationId xmlns:a16="http://schemas.microsoft.com/office/drawing/2014/main" id="{71410997-D14A-46CE-9541-4CCEBAB509B7}"/>
              </a:ext>
            </a:extLst>
          </p:cNvPr>
          <p:cNvSpPr>
            <a:spLocks noGrp="1"/>
          </p:cNvSpPr>
          <p:nvPr>
            <p:ph sz="quarter" idx="20"/>
          </p:nvPr>
        </p:nvSpPr>
        <p:spPr>
          <a:xfrm>
            <a:off x="5096256" y="3800621"/>
            <a:ext cx="1999488" cy="1517537"/>
          </a:xfrm>
        </p:spPr>
        <p:txBody>
          <a:bodyPr>
            <a:noAutofit/>
          </a:bodyPr>
          <a:lstStyle>
            <a:lvl1pPr>
              <a:defRPr sz="1867"/>
            </a:lvl1pPr>
            <a:lvl2pPr>
              <a:defRPr sz="1867"/>
            </a:lvl2pPr>
            <a:lvl3pPr>
              <a:defRPr sz="1867"/>
            </a:lvl3pPr>
            <a:lvl4pPr>
              <a:defRPr sz="1867"/>
            </a:lvl4pPr>
            <a:lvl5pPr>
              <a:defRPr sz="1867"/>
            </a:lvl5pPr>
          </a:lstStyle>
          <a:p>
            <a:pPr lvl="0"/>
            <a:r>
              <a:rPr lang="en-US"/>
              <a:t>Click to edit Master text styles</a:t>
            </a:r>
          </a:p>
        </p:txBody>
      </p:sp>
      <p:sp>
        <p:nvSpPr>
          <p:cNvPr id="16" name="Picture Placeholder 9">
            <a:extLst>
              <a:ext uri="{FF2B5EF4-FFF2-40B4-BE49-F238E27FC236}">
                <a16:creationId xmlns:a16="http://schemas.microsoft.com/office/drawing/2014/main" id="{6BC68FEC-D028-5524-F1A8-C859B5C56442}"/>
              </a:ext>
            </a:extLst>
          </p:cNvPr>
          <p:cNvSpPr>
            <a:spLocks noGrp="1"/>
          </p:cNvSpPr>
          <p:nvPr>
            <p:ph type="pic" sz="quarter" idx="21"/>
          </p:nvPr>
        </p:nvSpPr>
        <p:spPr>
          <a:xfrm>
            <a:off x="5096256" y="1633728"/>
            <a:ext cx="1999488" cy="1999488"/>
          </a:xfrm>
        </p:spPr>
        <p:txBody>
          <a:bodyPr/>
          <a:lstStyle/>
          <a:p>
            <a:r>
              <a:rPr lang="en-US"/>
              <a:t>Click icon to add picture</a:t>
            </a:r>
          </a:p>
        </p:txBody>
      </p:sp>
      <p:sp>
        <p:nvSpPr>
          <p:cNvPr id="17" name="Content Placeholder 11">
            <a:extLst>
              <a:ext uri="{FF2B5EF4-FFF2-40B4-BE49-F238E27FC236}">
                <a16:creationId xmlns:a16="http://schemas.microsoft.com/office/drawing/2014/main" id="{C49F0D10-99E0-1BF3-F9A2-F18197FF9768}"/>
              </a:ext>
            </a:extLst>
          </p:cNvPr>
          <p:cNvSpPr>
            <a:spLocks noGrp="1"/>
          </p:cNvSpPr>
          <p:nvPr>
            <p:ph sz="quarter" idx="22"/>
          </p:nvPr>
        </p:nvSpPr>
        <p:spPr>
          <a:xfrm>
            <a:off x="7381917" y="3800621"/>
            <a:ext cx="1999488" cy="1517537"/>
          </a:xfrm>
        </p:spPr>
        <p:txBody>
          <a:bodyPr>
            <a:noAutofit/>
          </a:bodyPr>
          <a:lstStyle>
            <a:lvl1pPr>
              <a:defRPr sz="1867"/>
            </a:lvl1pPr>
            <a:lvl2pPr>
              <a:defRPr sz="1867"/>
            </a:lvl2pPr>
            <a:lvl3pPr>
              <a:defRPr sz="1867"/>
            </a:lvl3pPr>
            <a:lvl4pPr>
              <a:defRPr sz="1867"/>
            </a:lvl4pPr>
            <a:lvl5pPr>
              <a:defRPr sz="1867"/>
            </a:lvl5pPr>
          </a:lstStyle>
          <a:p>
            <a:pPr lvl="0"/>
            <a:r>
              <a:rPr lang="en-US"/>
              <a:t>Click to edit Master text styles</a:t>
            </a:r>
          </a:p>
        </p:txBody>
      </p:sp>
      <p:sp>
        <p:nvSpPr>
          <p:cNvPr id="18" name="Picture Placeholder 9">
            <a:extLst>
              <a:ext uri="{FF2B5EF4-FFF2-40B4-BE49-F238E27FC236}">
                <a16:creationId xmlns:a16="http://schemas.microsoft.com/office/drawing/2014/main" id="{AAD510F0-B088-A47B-D6F2-9077C6013E15}"/>
              </a:ext>
            </a:extLst>
          </p:cNvPr>
          <p:cNvSpPr>
            <a:spLocks noGrp="1"/>
          </p:cNvSpPr>
          <p:nvPr>
            <p:ph type="pic" sz="quarter" idx="23"/>
          </p:nvPr>
        </p:nvSpPr>
        <p:spPr>
          <a:xfrm>
            <a:off x="7381917" y="1633728"/>
            <a:ext cx="1999488" cy="1999488"/>
          </a:xfrm>
        </p:spPr>
        <p:txBody>
          <a:bodyPr/>
          <a:lstStyle/>
          <a:p>
            <a:r>
              <a:rPr lang="en-US"/>
              <a:t>Click icon to add picture</a:t>
            </a:r>
          </a:p>
        </p:txBody>
      </p:sp>
      <p:sp>
        <p:nvSpPr>
          <p:cNvPr id="19" name="Content Placeholder 11">
            <a:extLst>
              <a:ext uri="{FF2B5EF4-FFF2-40B4-BE49-F238E27FC236}">
                <a16:creationId xmlns:a16="http://schemas.microsoft.com/office/drawing/2014/main" id="{8B87B0D4-19D9-805F-2BA9-15AA0352A016}"/>
              </a:ext>
            </a:extLst>
          </p:cNvPr>
          <p:cNvSpPr>
            <a:spLocks noGrp="1"/>
          </p:cNvSpPr>
          <p:nvPr>
            <p:ph sz="quarter" idx="24"/>
          </p:nvPr>
        </p:nvSpPr>
        <p:spPr>
          <a:xfrm>
            <a:off x="2810595" y="3800621"/>
            <a:ext cx="1999488" cy="1517537"/>
          </a:xfrm>
        </p:spPr>
        <p:txBody>
          <a:bodyPr>
            <a:noAutofit/>
          </a:bodyPr>
          <a:lstStyle>
            <a:lvl1pPr>
              <a:defRPr sz="1867"/>
            </a:lvl1pPr>
            <a:lvl2pPr>
              <a:defRPr sz="1867"/>
            </a:lvl2pPr>
            <a:lvl3pPr>
              <a:defRPr sz="1867"/>
            </a:lvl3pPr>
            <a:lvl4pPr>
              <a:defRPr sz="1867"/>
            </a:lvl4pPr>
            <a:lvl5pPr>
              <a:defRPr sz="1867"/>
            </a:lvl5pPr>
          </a:lstStyle>
          <a:p>
            <a:pPr lvl="0"/>
            <a:r>
              <a:rPr lang="en-US"/>
              <a:t>Click to edit Master text styles</a:t>
            </a:r>
          </a:p>
        </p:txBody>
      </p:sp>
      <p:sp>
        <p:nvSpPr>
          <p:cNvPr id="20" name="Picture Placeholder 9">
            <a:extLst>
              <a:ext uri="{FF2B5EF4-FFF2-40B4-BE49-F238E27FC236}">
                <a16:creationId xmlns:a16="http://schemas.microsoft.com/office/drawing/2014/main" id="{8E182ECB-94DF-0114-B670-6968BAC1177F}"/>
              </a:ext>
            </a:extLst>
          </p:cNvPr>
          <p:cNvSpPr>
            <a:spLocks noGrp="1"/>
          </p:cNvSpPr>
          <p:nvPr>
            <p:ph type="pic" sz="quarter" idx="25"/>
          </p:nvPr>
        </p:nvSpPr>
        <p:spPr>
          <a:xfrm>
            <a:off x="2810595" y="1633728"/>
            <a:ext cx="1999488" cy="1999488"/>
          </a:xfrm>
        </p:spPr>
        <p:txBody>
          <a:bodyPr/>
          <a:lstStyle/>
          <a:p>
            <a:r>
              <a:rPr lang="en-US"/>
              <a:t>Click icon to add picture</a:t>
            </a:r>
          </a:p>
        </p:txBody>
      </p:sp>
      <p:sp>
        <p:nvSpPr>
          <p:cNvPr id="3" name="Title 1">
            <a:extLst>
              <a:ext uri="{FF2B5EF4-FFF2-40B4-BE49-F238E27FC236}">
                <a16:creationId xmlns:a16="http://schemas.microsoft.com/office/drawing/2014/main" id="{6FE92C76-6EEE-5064-6BDF-B38EB8B71D02}"/>
              </a:ext>
            </a:extLst>
          </p:cNvPr>
          <p:cNvSpPr>
            <a:spLocks noGrp="1"/>
          </p:cNvSpPr>
          <p:nvPr>
            <p:ph type="title"/>
          </p:nvPr>
        </p:nvSpPr>
        <p:spPr>
          <a:xfrm>
            <a:off x="524256" y="365126"/>
            <a:ext cx="11141539" cy="532183"/>
          </a:xfrm>
          <a:prstGeom prst="rect">
            <a:avLst/>
          </a:prstGeom>
        </p:spPr>
        <p:txBody>
          <a:bodyPr lIns="0" tIns="0" rIns="0" bIns="0" anchor="t" anchorCtr="0">
            <a:noAutofit/>
          </a:bodyPr>
          <a:lstStyle>
            <a:lvl1pPr>
              <a:defRPr sz="4000" b="1" i="0">
                <a:latin typeface="Franklin Gothic Demi" panose="020B0603020102020204" pitchFamily="34" charset="0"/>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0A80BFE0-DB14-71EF-9E6E-573CD7D75BDC}"/>
              </a:ext>
            </a:extLst>
          </p:cNvPr>
          <p:cNvSpPr>
            <a:spLocks noGrp="1"/>
          </p:cNvSpPr>
          <p:nvPr>
            <p:ph type="subTitle" idx="26"/>
          </p:nvPr>
        </p:nvSpPr>
        <p:spPr>
          <a:xfrm>
            <a:off x="524256" y="982509"/>
            <a:ext cx="11141539" cy="408923"/>
          </a:xfrm>
        </p:spPr>
        <p:txBody>
          <a:bodyPr lIns="0" tIns="0" rIns="0" bIns="0">
            <a:noAutofit/>
          </a:bodyPr>
          <a:lstStyle>
            <a:lvl1pPr marL="0" indent="0" algn="l">
              <a:spcBef>
                <a:spcPts val="400"/>
              </a:spcBef>
              <a:spcAft>
                <a:spcPts val="400"/>
              </a:spcAft>
              <a:buNone/>
              <a:defRPr sz="3200" b="0" i="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1885880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1"/>
      </p:bgRef>
    </p:bg>
    <p:spTree>
      <p:nvGrpSpPr>
        <p:cNvPr id="1" name=""/>
        <p:cNvGrpSpPr/>
        <p:nvPr/>
      </p:nvGrpSpPr>
      <p:grpSpPr>
        <a:xfrm>
          <a:off x="0" y="0"/>
          <a:ext cx="0" cy="0"/>
          <a:chOff x="0" y="0"/>
          <a:chExt cx="0" cy="0"/>
        </a:xfrm>
      </p:grpSpPr>
      <p:pic>
        <p:nvPicPr>
          <p:cNvPr id="17" name="Picture 15">
            <a:extLst>
              <a:ext uri="{FF2B5EF4-FFF2-40B4-BE49-F238E27FC236}">
                <a16:creationId xmlns:a16="http://schemas.microsoft.com/office/drawing/2014/main" id="{EF9068E0-C6FC-2C92-3253-A7C31C5B682E}"/>
              </a:ext>
            </a:extLst>
          </p:cNvPr>
          <p:cNvPicPr>
            <a:picLocks noChangeAspect="1"/>
          </p:cNvPicPr>
          <p:nvPr userDrawn="1"/>
        </p:nvPicPr>
        <p:blipFill>
          <a:blip r:embed="rId2"/>
          <a:srcRect/>
          <a:stretch/>
        </p:blipFill>
        <p:spPr>
          <a:xfrm>
            <a:off x="10373073" y="-7495"/>
            <a:ext cx="980727" cy="980727"/>
          </a:xfrm>
          <a:prstGeom prst="rect">
            <a:avLst/>
          </a:prstGeom>
        </p:spPr>
      </p:pic>
      <p:sp>
        <p:nvSpPr>
          <p:cNvPr id="3" name="Title 1">
            <a:extLst>
              <a:ext uri="{FF2B5EF4-FFF2-40B4-BE49-F238E27FC236}">
                <a16:creationId xmlns:a16="http://schemas.microsoft.com/office/drawing/2014/main" id="{C617A214-BBBE-5F8E-E6A6-962FEDADEF01}"/>
              </a:ext>
            </a:extLst>
          </p:cNvPr>
          <p:cNvSpPr>
            <a:spLocks noGrp="1"/>
          </p:cNvSpPr>
          <p:nvPr>
            <p:ph type="ctrTitle" hasCustomPrompt="1"/>
          </p:nvPr>
        </p:nvSpPr>
        <p:spPr>
          <a:xfrm>
            <a:off x="964357" y="2655421"/>
            <a:ext cx="6237431" cy="1547159"/>
          </a:xfrm>
          <a:prstGeom prst="rect">
            <a:avLst/>
          </a:prstGeom>
        </p:spPr>
        <p:txBody>
          <a:bodyPr lIns="0" tIns="0" rIns="0" bIns="0" anchor="t" anchorCtr="0">
            <a:noAutofit/>
          </a:bodyPr>
          <a:lstStyle>
            <a:lvl1pPr algn="l">
              <a:defRPr sz="5867" b="1">
                <a:solidFill>
                  <a:schemeClr val="tx2"/>
                </a:solidFill>
                <a:latin typeface="Franklin Gothic Medium" panose="020B0603020102020204" pitchFamily="34" charset="0"/>
                <a:ea typeface="Roboto Black" panose="02000000000000000000" pitchFamily="2" charset="0"/>
                <a:cs typeface="Arial" panose="020B0604020202020204" pitchFamily="34" charset="0"/>
              </a:defRPr>
            </a:lvl1pPr>
          </a:lstStyle>
          <a:p>
            <a:r>
              <a:rPr lang="en-US" dirty="0"/>
              <a:t>Thank you</a:t>
            </a:r>
          </a:p>
        </p:txBody>
      </p:sp>
      <p:sp>
        <p:nvSpPr>
          <p:cNvPr id="6" name="Text Placeholder 13">
            <a:extLst>
              <a:ext uri="{FF2B5EF4-FFF2-40B4-BE49-F238E27FC236}">
                <a16:creationId xmlns:a16="http://schemas.microsoft.com/office/drawing/2014/main" id="{02794CC5-2B5C-E9C0-14EA-8C915CA2C3F2}"/>
              </a:ext>
            </a:extLst>
          </p:cNvPr>
          <p:cNvSpPr>
            <a:spLocks noGrp="1"/>
          </p:cNvSpPr>
          <p:nvPr>
            <p:ph type="body" sz="quarter" idx="13" hasCustomPrompt="1"/>
          </p:nvPr>
        </p:nvSpPr>
        <p:spPr>
          <a:xfrm>
            <a:off x="8163163" y="2246030"/>
            <a:ext cx="3190636" cy="1997772"/>
          </a:xfrm>
        </p:spPr>
        <p:txBody>
          <a:bodyPr vert="horz" anchor="ctr" anchorCtr="0">
            <a:noAutofit/>
          </a:bodyPr>
          <a:lstStyle>
            <a:lvl1pPr marL="0" marR="0" indent="0" algn="l" defTabSz="1219170" rtl="0" eaLnBrk="1" fontAlgn="auto" latinLnBrk="0" hangingPunct="1">
              <a:lnSpc>
                <a:spcPct val="100000"/>
              </a:lnSpc>
              <a:spcBef>
                <a:spcPts val="267"/>
              </a:spcBef>
              <a:spcAft>
                <a:spcPts val="0"/>
              </a:spcAft>
              <a:buClrTx/>
              <a:buSzTx/>
              <a:buFont typeface="Arial" panose="020B0604020202020204" pitchFamily="34" charset="0"/>
              <a:buNone/>
              <a:tabLst/>
              <a:defRPr sz="1867" b="0">
                <a:solidFill>
                  <a:schemeClr val="accent6"/>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dirty="0"/>
              <a:t>Presenter Name</a:t>
            </a:r>
          </a:p>
          <a:p>
            <a:pPr lvl="0"/>
            <a:r>
              <a:rPr lang="en-US" dirty="0"/>
              <a:t>Contact Person Title </a:t>
            </a:r>
          </a:p>
          <a:p>
            <a:pPr lvl="0"/>
            <a:r>
              <a:rPr lang="en-US" dirty="0"/>
              <a:t>Contact Person Unit</a:t>
            </a:r>
          </a:p>
          <a:p>
            <a:pPr lvl="0"/>
            <a:r>
              <a:rPr lang="en-US" dirty="0"/>
              <a:t>Phone: </a:t>
            </a:r>
          </a:p>
          <a:p>
            <a:pPr lvl="0"/>
            <a:r>
              <a:rPr lang="en-US" dirty="0"/>
              <a:t>Fax: </a:t>
            </a:r>
          </a:p>
          <a:p>
            <a:pPr lvl="0"/>
            <a:r>
              <a:rPr lang="en-US" dirty="0"/>
              <a:t>Email:</a:t>
            </a:r>
          </a:p>
        </p:txBody>
      </p:sp>
      <p:sp>
        <p:nvSpPr>
          <p:cNvPr id="2" name="Text Placeholder 4">
            <a:extLst>
              <a:ext uri="{FF2B5EF4-FFF2-40B4-BE49-F238E27FC236}">
                <a16:creationId xmlns:a16="http://schemas.microsoft.com/office/drawing/2014/main" id="{0375EC56-830A-EEF8-09F0-0891258C5146}"/>
              </a:ext>
            </a:extLst>
          </p:cNvPr>
          <p:cNvSpPr>
            <a:spLocks noGrp="1"/>
          </p:cNvSpPr>
          <p:nvPr>
            <p:ph type="body" sz="quarter" idx="14" hasCustomPrompt="1"/>
          </p:nvPr>
        </p:nvSpPr>
        <p:spPr>
          <a:xfrm>
            <a:off x="964356" y="4859601"/>
            <a:ext cx="2824109" cy="471989"/>
          </a:xfrm>
          <a:solidFill>
            <a:schemeClr val="accent6"/>
          </a:solidFill>
        </p:spPr>
        <p:txBody>
          <a:bodyPr wrap="square" tIns="91440" rIns="91440" bIns="91440" anchor="ctr" anchorCtr="0">
            <a:spAutoFit/>
          </a:bodyPr>
          <a:lstStyle>
            <a:lvl1pPr algn="ctr">
              <a:buNone/>
              <a:defRPr sz="1867">
                <a:solidFill>
                  <a:schemeClr val="bg1"/>
                </a:solidFill>
                <a:latin typeface="Tisa Offc Serif Pro" panose="02010504030101020102" pitchFamily="2" charset="0"/>
              </a:defRPr>
            </a:lvl1pPr>
          </a:lstStyle>
          <a:p>
            <a:pPr lvl="0"/>
            <a:r>
              <a:rPr lang="en-US" dirty="0"/>
              <a:t>Insert Website Address</a:t>
            </a:r>
          </a:p>
        </p:txBody>
      </p:sp>
      <p:cxnSp>
        <p:nvCxnSpPr>
          <p:cNvPr id="5" name="Straight Connector 4">
            <a:extLst>
              <a:ext uri="{FF2B5EF4-FFF2-40B4-BE49-F238E27FC236}">
                <a16:creationId xmlns:a16="http://schemas.microsoft.com/office/drawing/2014/main" id="{3C3F07BA-C2B3-98A9-2B50-E82C3807470A}"/>
              </a:ext>
            </a:extLst>
          </p:cNvPr>
          <p:cNvCxnSpPr>
            <a:cxnSpLocks/>
            <a:stCxn id="2" idx="1"/>
          </p:cNvCxnSpPr>
          <p:nvPr userDrawn="1"/>
        </p:nvCxnSpPr>
        <p:spPr>
          <a:xfrm flipH="1">
            <a:off x="-492413" y="5095596"/>
            <a:ext cx="1456769" cy="35"/>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2687712"/>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39080" y="2597397"/>
            <a:ext cx="1742243" cy="787299"/>
          </a:xfrm>
        </p:spPr>
        <p:txBody>
          <a:bodyPr lIns="0" tIns="0" rIns="0" bIns="0">
            <a:noAutofit/>
          </a:bodyPr>
          <a:lstStyle>
            <a:lvl1pPr marL="0" indent="0" algn="l">
              <a:buSzPct val="95000"/>
              <a:buFont typeface="Arial" panose="020B0604020202020204" pitchFamily="34" charset="0"/>
              <a:buNone/>
              <a:defRPr sz="5500" b="1">
                <a:latin typeface="Franklin Gothic Medium" panose="020B0603020102020204" pitchFamily="34"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3037174" y="2243037"/>
            <a:ext cx="1071841" cy="1095375"/>
          </a:xfrm>
        </p:spPr>
        <p:txBody>
          <a:bodyPr/>
          <a:lstStyle>
            <a:lvl1pPr marL="0" indent="0">
              <a:buNone/>
              <a:defRPr/>
            </a:lvl1pPr>
          </a:lstStyle>
          <a:p>
            <a:r>
              <a:rPr lang="en-US"/>
              <a:t>Click icon to add picture</a:t>
            </a:r>
            <a:endParaRPr lang="en-US" dirty="0"/>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896514" y="3573316"/>
            <a:ext cx="321250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939081" y="3819677"/>
            <a:ext cx="3169935" cy="1061801"/>
          </a:xfrm>
        </p:spPr>
        <p:txBody>
          <a:bodyPr lIns="0" tIns="0" rIns="0" bIns="0">
            <a:normAutofit/>
          </a:bodyPr>
          <a:lstStyle>
            <a:lvl1pPr marL="0" indent="0" algn="l">
              <a:buSzPct val="95000"/>
              <a:buFont typeface="Arial" panose="020B0604020202020204" pitchFamily="34" charset="0"/>
              <a:buNone/>
              <a:defRPr sz="2400"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4582471" y="2597397"/>
            <a:ext cx="1742243" cy="787299"/>
          </a:xfrm>
        </p:spPr>
        <p:txBody>
          <a:bodyPr lIns="0" tIns="0" rIns="0" bIns="0">
            <a:noAutofit/>
          </a:bodyPr>
          <a:lstStyle>
            <a:lvl1pPr marL="0" indent="0" algn="l">
              <a:buSzPct val="95000"/>
              <a:buFont typeface="Arial" panose="020B0604020202020204" pitchFamily="34" charset="0"/>
              <a:buNone/>
              <a:defRPr sz="5500" b="1">
                <a:latin typeface="Franklin Gothic Medium" panose="020B0603020102020204" pitchFamily="34"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6680565" y="2243037"/>
            <a:ext cx="1071841" cy="1095375"/>
          </a:xfrm>
        </p:spPr>
        <p:txBody>
          <a:bodyPr/>
          <a:lstStyle>
            <a:lvl1pPr marL="0" indent="0">
              <a:buNone/>
              <a:defRPr/>
            </a:lvl1pPr>
          </a:lstStyle>
          <a:p>
            <a:r>
              <a:rPr lang="en-US"/>
              <a:t>Click icon to add picture</a:t>
            </a:r>
            <a:endParaRPr lang="en-US" dirty="0"/>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4539904" y="3573316"/>
            <a:ext cx="321250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4582471" y="3819677"/>
            <a:ext cx="3169935" cy="1061801"/>
          </a:xfrm>
        </p:spPr>
        <p:txBody>
          <a:bodyPr lIns="0" tIns="0" rIns="0" bIns="0">
            <a:normAutofit/>
          </a:bodyPr>
          <a:lstStyle>
            <a:lvl1pPr marL="0" indent="0" algn="l">
              <a:buSzPct val="95000"/>
              <a:buFont typeface="Arial" panose="020B0604020202020204" pitchFamily="34" charset="0"/>
              <a:buNone/>
              <a:defRPr sz="2400"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8225863" y="2597397"/>
            <a:ext cx="1742243" cy="787299"/>
          </a:xfrm>
        </p:spPr>
        <p:txBody>
          <a:bodyPr lIns="0" tIns="0" rIns="0" bIns="0">
            <a:noAutofit/>
          </a:bodyPr>
          <a:lstStyle>
            <a:lvl1pPr marL="0" indent="0" algn="l">
              <a:buSzPct val="95000"/>
              <a:buFont typeface="Arial" panose="020B0604020202020204" pitchFamily="34" charset="0"/>
              <a:buNone/>
              <a:defRPr sz="5500" b="1">
                <a:latin typeface="Franklin Gothic Medium" panose="020B0603020102020204" pitchFamily="34"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10323957" y="2243037"/>
            <a:ext cx="1071841" cy="1095375"/>
          </a:xfrm>
        </p:spPr>
        <p:txBody>
          <a:bodyPr/>
          <a:lstStyle>
            <a:lvl1pPr marL="0" indent="0">
              <a:buNone/>
              <a:defRPr/>
            </a:lvl1pPr>
          </a:lstStyle>
          <a:p>
            <a:r>
              <a:rPr lang="en-US"/>
              <a:t>Click icon to add picture</a:t>
            </a:r>
            <a:endParaRPr lang="en-US" dirty="0"/>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8183296" y="3573316"/>
            <a:ext cx="321250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8225863" y="3819677"/>
            <a:ext cx="3169935" cy="1061801"/>
          </a:xfrm>
        </p:spPr>
        <p:txBody>
          <a:bodyPr lIns="0" tIns="0" rIns="0" bIns="0">
            <a:normAutofit/>
          </a:bodyPr>
          <a:lstStyle>
            <a:lvl1pPr marL="0" indent="0" algn="l">
              <a:buSzPct val="95000"/>
              <a:buFont typeface="Arial" panose="020B0604020202020204" pitchFamily="34" charset="0"/>
              <a:buNone/>
              <a:defRPr sz="2400"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D59B9754-B90B-7DD1-C907-B2DAC4B9DE23}"/>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43426CF3-3DD1-10BA-0CD1-8F55535C8C59}"/>
              </a:ext>
            </a:extLst>
          </p:cNvPr>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D4564D79-68BF-E775-BE03-31747E15C88B}"/>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6" name="Picture 15">
            <a:extLst>
              <a:ext uri="{FF2B5EF4-FFF2-40B4-BE49-F238E27FC236}">
                <a16:creationId xmlns:a16="http://schemas.microsoft.com/office/drawing/2014/main" id="{CD656887-29D6-0D6E-50AE-04B8FAAD258B}"/>
              </a:ext>
            </a:extLst>
          </p:cNvPr>
          <p:cNvPicPr>
            <a:picLocks noChangeAspect="1"/>
          </p:cNvPicPr>
          <p:nvPr userDrawn="1"/>
        </p:nvPicPr>
        <p:blipFill>
          <a:blip r:embed="rId2"/>
          <a:srcRect/>
          <a:stretch/>
        </p:blipFill>
        <p:spPr>
          <a:xfrm>
            <a:off x="524256" y="5885089"/>
            <a:ext cx="983307" cy="983307"/>
          </a:xfrm>
          <a:prstGeom prst="rect">
            <a:avLst/>
          </a:prstGeom>
        </p:spPr>
      </p:pic>
      <p:sp>
        <p:nvSpPr>
          <p:cNvPr id="7" name="Title 1">
            <a:extLst>
              <a:ext uri="{FF2B5EF4-FFF2-40B4-BE49-F238E27FC236}">
                <a16:creationId xmlns:a16="http://schemas.microsoft.com/office/drawing/2014/main" id="{0EC5A5D2-7A7E-0C3C-E89D-24B4655FA540}"/>
              </a:ext>
            </a:extLst>
          </p:cNvPr>
          <p:cNvSpPr>
            <a:spLocks noGrp="1"/>
          </p:cNvSpPr>
          <p:nvPr>
            <p:ph type="title"/>
          </p:nvPr>
        </p:nvSpPr>
        <p:spPr>
          <a:xfrm>
            <a:off x="524256" y="365126"/>
            <a:ext cx="11141539" cy="532183"/>
          </a:xfrm>
          <a:prstGeom prst="rect">
            <a:avLst/>
          </a:prstGeom>
        </p:spPr>
        <p:txBody>
          <a:bodyPr lIns="0" tIns="0" rIns="0" bIns="0" anchor="t" anchorCtr="0">
            <a:noAutofit/>
          </a:bodyPr>
          <a:lstStyle>
            <a:lvl1pPr>
              <a:defRPr sz="4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827C574-5D6E-CE10-BCC5-3526952812D9}"/>
              </a:ext>
            </a:extLst>
          </p:cNvPr>
          <p:cNvSpPr>
            <a:spLocks noGrp="1"/>
          </p:cNvSpPr>
          <p:nvPr>
            <p:ph type="subTitle" idx="18"/>
          </p:nvPr>
        </p:nvSpPr>
        <p:spPr>
          <a:xfrm>
            <a:off x="524256" y="982509"/>
            <a:ext cx="11141539" cy="408923"/>
          </a:xfrm>
        </p:spPr>
        <p:txBody>
          <a:bodyPr lIns="0" tIns="0" rIns="0" bIns="0">
            <a:noAutofit/>
          </a:bodyPr>
          <a:lstStyle>
            <a:lvl1pPr marL="0" indent="0" algn="l">
              <a:spcBef>
                <a:spcPts val="400"/>
              </a:spcBef>
              <a:spcAft>
                <a:spcPts val="400"/>
              </a:spcAft>
              <a:buNone/>
              <a:defRPr sz="3200" b="0" i="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200598199"/>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2535870" y="2921860"/>
            <a:ext cx="711101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664749" y="2050739"/>
            <a:ext cx="1742243" cy="1742243"/>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953911" y="2337469"/>
            <a:ext cx="1182412" cy="1222625"/>
          </a:xfrm>
        </p:spPr>
        <p:txBody>
          <a:bodyPr/>
          <a:lstStyle>
            <a:lvl1pPr>
              <a:buNone/>
              <a:defRPr/>
            </a:lvl1pPr>
          </a:lstStyle>
          <a:p>
            <a:r>
              <a:rPr lang="en-US"/>
              <a:t>Click icon to add picture</a:t>
            </a:r>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4078664"/>
            <a:ext cx="3166740" cy="754603"/>
          </a:xfrm>
        </p:spPr>
        <p:txBody>
          <a:bodyPr lIns="0" tIns="0" rIns="0" bIns="0">
            <a:normAutofit/>
          </a:bodyPr>
          <a:lstStyle>
            <a:lvl1pPr marL="0" indent="0" algn="ctr">
              <a:buSzPct val="95000"/>
              <a:buFont typeface="Arial" panose="020B0604020202020204" pitchFamily="34" charset="0"/>
              <a:buNone/>
              <a:defRPr sz="2400"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5231949" y="2050741"/>
            <a:ext cx="1742243" cy="1742243"/>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5500171" y="2310549"/>
            <a:ext cx="1182412" cy="1222625"/>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6" y="4078664"/>
            <a:ext cx="2973372" cy="754603"/>
          </a:xfrm>
        </p:spPr>
        <p:txBody>
          <a:bodyPr lIns="0" tIns="0" rIns="0" bIns="0">
            <a:normAutofit/>
          </a:bodyPr>
          <a:lstStyle>
            <a:lvl1pPr marL="0" indent="0" algn="ctr">
              <a:buSzPct val="95000"/>
              <a:buFont typeface="Arial" panose="020B0604020202020204" pitchFamily="34" charset="0"/>
              <a:buNone/>
              <a:defRPr sz="2400"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8775763" y="2050741"/>
            <a:ext cx="1742243" cy="1742243"/>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9046433" y="2299137"/>
            <a:ext cx="1182412" cy="1222625"/>
          </a:xfrm>
        </p:spPr>
        <p:txBody>
          <a:bodyPr/>
          <a:lstStyle>
            <a:lvl1pPr>
              <a:buNone/>
              <a:defRPr/>
            </a:lvl1pPr>
          </a:lstStyle>
          <a:p>
            <a:r>
              <a:rPr lang="en-US"/>
              <a:t>Click icon to add picture</a:t>
            </a:r>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5" y="4078663"/>
            <a:ext cx="3166740" cy="754603"/>
          </a:xfrm>
        </p:spPr>
        <p:txBody>
          <a:bodyPr lIns="0" tIns="0" rIns="0" bIns="0">
            <a:normAutofit/>
          </a:bodyPr>
          <a:lstStyle>
            <a:lvl1pPr marL="0" indent="0" algn="ctr">
              <a:buSzPct val="95000"/>
              <a:buFont typeface="Arial" panose="020B0604020202020204" pitchFamily="34" charset="0"/>
              <a:buNone/>
              <a:defRPr sz="2400"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 name="Rectangle 2">
            <a:extLst>
              <a:ext uri="{FF2B5EF4-FFF2-40B4-BE49-F238E27FC236}">
                <a16:creationId xmlns:a16="http://schemas.microsoft.com/office/drawing/2014/main" id="{953C9055-948F-21AE-4DDE-D13489FC6673}"/>
              </a:ext>
            </a:extLst>
          </p:cNvPr>
          <p:cNvSpPr/>
          <p:nvPr userDrawn="1"/>
        </p:nvSpPr>
        <p:spPr>
          <a:xfrm>
            <a:off x="-48768"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4" name="Slide Number Placeholder 5">
            <a:extLst>
              <a:ext uri="{FF2B5EF4-FFF2-40B4-BE49-F238E27FC236}">
                <a16:creationId xmlns:a16="http://schemas.microsoft.com/office/drawing/2014/main" id="{4DA1A5DB-60AA-5FDA-4E73-C065F750337F}"/>
              </a:ext>
            </a:extLst>
          </p:cNvPr>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6" name="Footer Placeholder 4">
            <a:extLst>
              <a:ext uri="{FF2B5EF4-FFF2-40B4-BE49-F238E27FC236}">
                <a16:creationId xmlns:a16="http://schemas.microsoft.com/office/drawing/2014/main" id="{167D2FD8-D843-239F-4604-CE353A6B84A0}"/>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9" name="Picture 15">
            <a:extLst>
              <a:ext uri="{FF2B5EF4-FFF2-40B4-BE49-F238E27FC236}">
                <a16:creationId xmlns:a16="http://schemas.microsoft.com/office/drawing/2014/main" id="{50C38928-1D61-9899-59FA-5DC23AAF97AC}"/>
              </a:ext>
            </a:extLst>
          </p:cNvPr>
          <p:cNvPicPr>
            <a:picLocks noChangeAspect="1"/>
          </p:cNvPicPr>
          <p:nvPr userDrawn="1"/>
        </p:nvPicPr>
        <p:blipFill>
          <a:blip r:embed="rId2"/>
          <a:srcRect/>
          <a:stretch/>
        </p:blipFill>
        <p:spPr>
          <a:xfrm>
            <a:off x="524256" y="5885089"/>
            <a:ext cx="983307" cy="983307"/>
          </a:xfrm>
          <a:prstGeom prst="rect">
            <a:avLst/>
          </a:prstGeom>
        </p:spPr>
      </p:pic>
      <p:sp>
        <p:nvSpPr>
          <p:cNvPr id="7" name="Title 1">
            <a:extLst>
              <a:ext uri="{FF2B5EF4-FFF2-40B4-BE49-F238E27FC236}">
                <a16:creationId xmlns:a16="http://schemas.microsoft.com/office/drawing/2014/main" id="{7DE2DE75-BA64-053D-0E0F-64446631ACCF}"/>
              </a:ext>
            </a:extLst>
          </p:cNvPr>
          <p:cNvSpPr>
            <a:spLocks noGrp="1"/>
          </p:cNvSpPr>
          <p:nvPr>
            <p:ph type="title"/>
          </p:nvPr>
        </p:nvSpPr>
        <p:spPr>
          <a:xfrm>
            <a:off x="524256" y="365126"/>
            <a:ext cx="11141539" cy="532183"/>
          </a:xfrm>
          <a:prstGeom prst="rect">
            <a:avLst/>
          </a:prstGeom>
        </p:spPr>
        <p:txBody>
          <a:bodyPr lIns="0" tIns="0" rIns="0" bIns="0" anchor="t" anchorCtr="0">
            <a:noAutofit/>
          </a:bodyPr>
          <a:lstStyle>
            <a:lvl1pPr>
              <a:defRPr sz="4000" b="1" i="0">
                <a:latin typeface="Franklin Gothic Demi" panose="020B0603020102020204" pitchFamily="34" charset="0"/>
              </a:defRPr>
            </a:lvl1pPr>
          </a:lstStyle>
          <a:p>
            <a:r>
              <a:rPr lang="en-US"/>
              <a:t>Click to edit Master title style</a:t>
            </a:r>
            <a:endParaRPr lang="en-US" dirty="0"/>
          </a:p>
        </p:txBody>
      </p:sp>
      <p:sp>
        <p:nvSpPr>
          <p:cNvPr id="11" name="Subtitle 2">
            <a:extLst>
              <a:ext uri="{FF2B5EF4-FFF2-40B4-BE49-F238E27FC236}">
                <a16:creationId xmlns:a16="http://schemas.microsoft.com/office/drawing/2014/main" id="{925BBA39-DE09-397A-E7ED-7248F3C45425}"/>
              </a:ext>
            </a:extLst>
          </p:cNvPr>
          <p:cNvSpPr>
            <a:spLocks noGrp="1"/>
          </p:cNvSpPr>
          <p:nvPr>
            <p:ph type="subTitle" idx="18"/>
          </p:nvPr>
        </p:nvSpPr>
        <p:spPr>
          <a:xfrm>
            <a:off x="524256" y="982509"/>
            <a:ext cx="11141539" cy="408923"/>
          </a:xfrm>
        </p:spPr>
        <p:txBody>
          <a:bodyPr lIns="0" tIns="0" rIns="0" bIns="0">
            <a:noAutofit/>
          </a:bodyPr>
          <a:lstStyle>
            <a:lvl1pPr marL="0" indent="0" algn="l">
              <a:spcBef>
                <a:spcPts val="400"/>
              </a:spcBef>
              <a:spcAft>
                <a:spcPts val="400"/>
              </a:spcAft>
              <a:buNone/>
              <a:defRPr sz="3200" b="0" i="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486334225"/>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2535870" y="2921860"/>
            <a:ext cx="711101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1260812" y="2050739"/>
            <a:ext cx="1742243" cy="1742243"/>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540727" y="2311685"/>
            <a:ext cx="1182412" cy="1222625"/>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952500" y="4078664"/>
            <a:ext cx="2358867" cy="754603"/>
          </a:xfrm>
        </p:spPr>
        <p:txBody>
          <a:bodyPr lIns="0" tIns="0" rIns="0" bIns="0">
            <a:normAutofit/>
          </a:bodyPr>
          <a:lstStyle>
            <a:lvl1pPr marL="0" indent="0" algn="ctr">
              <a:buSzPct val="95000"/>
              <a:buFont typeface="Arial" panose="020B0604020202020204" pitchFamily="34" charset="0"/>
              <a:buNone/>
              <a:defRPr sz="2400"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3935829" y="2050739"/>
            <a:ext cx="1742243" cy="1742243"/>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4221797" y="2280865"/>
            <a:ext cx="1182412" cy="1222625"/>
          </a:xfrm>
        </p:spPr>
        <p:txBody>
          <a:bodyPr/>
          <a:lstStyle>
            <a:lvl1pPr>
              <a:buNone/>
              <a:defRPr/>
            </a:lvl1pPr>
          </a:lstStyle>
          <a:p>
            <a:r>
              <a:rPr lang="en-US"/>
              <a:t>Click icon to add picture</a:t>
            </a:r>
            <a:endParaRPr lang="en-US" dirty="0"/>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3627517" y="4078664"/>
            <a:ext cx="2358867" cy="754603"/>
          </a:xfrm>
        </p:spPr>
        <p:txBody>
          <a:bodyPr lIns="0" tIns="0" rIns="0" bIns="0">
            <a:normAutofit/>
          </a:bodyPr>
          <a:lstStyle>
            <a:lvl1pPr marL="0" indent="0" algn="ctr">
              <a:buSzPct val="95000"/>
              <a:buFont typeface="Arial" panose="020B0604020202020204" pitchFamily="34" charset="0"/>
              <a:buNone/>
              <a:defRPr sz="2400"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6513929" y="2050739"/>
            <a:ext cx="1742243" cy="1742243"/>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6793845" y="2309973"/>
            <a:ext cx="1182412" cy="1222625"/>
          </a:xfrm>
        </p:spPr>
        <p:txBody>
          <a:bodyPr/>
          <a:lstStyle>
            <a:lvl1pPr>
              <a:buNone/>
              <a:defRPr/>
            </a:lvl1pPr>
          </a:lstStyle>
          <a:p>
            <a:r>
              <a:rPr lang="en-US"/>
              <a:t>Click icon to add picture</a:t>
            </a:r>
            <a:endParaRPr lang="en-US" dirty="0"/>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6205617" y="4078664"/>
            <a:ext cx="2358867" cy="754603"/>
          </a:xfrm>
        </p:spPr>
        <p:txBody>
          <a:bodyPr lIns="0" tIns="0" rIns="0" bIns="0">
            <a:normAutofit/>
          </a:bodyPr>
          <a:lstStyle>
            <a:lvl1pPr marL="0" indent="0" algn="ctr">
              <a:buSzPct val="95000"/>
              <a:buFont typeface="Arial" panose="020B0604020202020204" pitchFamily="34" charset="0"/>
              <a:buNone/>
              <a:defRPr sz="2400"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9188945" y="2045132"/>
            <a:ext cx="1742243" cy="1742243"/>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9473607" y="2311685"/>
            <a:ext cx="1182412" cy="1222625"/>
          </a:xfrm>
        </p:spPr>
        <p:txBody>
          <a:bodyPr/>
          <a:lstStyle>
            <a:lvl1pPr>
              <a:buNone/>
              <a:defRPr/>
            </a:lvl1pPr>
          </a:lstStyle>
          <a:p>
            <a:r>
              <a:rPr lang="en-US"/>
              <a:t>Click icon to add picture</a:t>
            </a:r>
            <a:endParaRPr lang="en-US" dirty="0"/>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8880633" y="4073057"/>
            <a:ext cx="2358867" cy="754603"/>
          </a:xfrm>
        </p:spPr>
        <p:txBody>
          <a:bodyPr lIns="0" tIns="0" rIns="0" bIns="0">
            <a:normAutofit/>
          </a:bodyPr>
          <a:lstStyle>
            <a:lvl1pPr marL="0" indent="0" algn="ctr">
              <a:buSzPct val="95000"/>
              <a:buFont typeface="Arial" panose="020B0604020202020204" pitchFamily="34" charset="0"/>
              <a:buNone/>
              <a:defRPr sz="2400"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 name="Rectangle 1">
            <a:extLst>
              <a:ext uri="{FF2B5EF4-FFF2-40B4-BE49-F238E27FC236}">
                <a16:creationId xmlns:a16="http://schemas.microsoft.com/office/drawing/2014/main" id="{7EFAC052-E277-F75B-0105-D87A44F7376E}"/>
              </a:ext>
            </a:extLst>
          </p:cNvPr>
          <p:cNvSpPr/>
          <p:nvPr userDrawn="1"/>
        </p:nvSpPr>
        <p:spPr>
          <a:xfrm>
            <a:off x="-50275" y="6253382"/>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C6D6CEFB-540A-C805-C592-918653697F32}"/>
              </a:ext>
            </a:extLst>
          </p:cNvPr>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F8ACD510-8B58-9B31-9F97-5E6D71C39C7A}"/>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5" name="Picture 15">
            <a:extLst>
              <a:ext uri="{FF2B5EF4-FFF2-40B4-BE49-F238E27FC236}">
                <a16:creationId xmlns:a16="http://schemas.microsoft.com/office/drawing/2014/main" id="{245F213D-C3FD-9D97-E6F0-BEBA20783A1C}"/>
              </a:ext>
            </a:extLst>
          </p:cNvPr>
          <p:cNvPicPr>
            <a:picLocks noChangeAspect="1"/>
          </p:cNvPicPr>
          <p:nvPr userDrawn="1"/>
        </p:nvPicPr>
        <p:blipFill>
          <a:blip r:embed="rId2"/>
          <a:srcRect/>
          <a:stretch/>
        </p:blipFill>
        <p:spPr>
          <a:xfrm>
            <a:off x="524256" y="5885089"/>
            <a:ext cx="983307" cy="983307"/>
          </a:xfrm>
          <a:prstGeom prst="rect">
            <a:avLst/>
          </a:prstGeom>
        </p:spPr>
      </p:pic>
      <p:sp>
        <p:nvSpPr>
          <p:cNvPr id="7" name="Title 1">
            <a:extLst>
              <a:ext uri="{FF2B5EF4-FFF2-40B4-BE49-F238E27FC236}">
                <a16:creationId xmlns:a16="http://schemas.microsoft.com/office/drawing/2014/main" id="{8B7FA97F-8DA1-04F6-0760-857134C290E4}"/>
              </a:ext>
            </a:extLst>
          </p:cNvPr>
          <p:cNvSpPr>
            <a:spLocks noGrp="1"/>
          </p:cNvSpPr>
          <p:nvPr>
            <p:ph type="title"/>
          </p:nvPr>
        </p:nvSpPr>
        <p:spPr>
          <a:xfrm>
            <a:off x="524256" y="365126"/>
            <a:ext cx="11141539" cy="532183"/>
          </a:xfrm>
          <a:prstGeom prst="rect">
            <a:avLst/>
          </a:prstGeom>
        </p:spPr>
        <p:txBody>
          <a:bodyPr lIns="0" tIns="0" rIns="0" bIns="0" anchor="t" anchorCtr="0">
            <a:noAutofit/>
          </a:bodyPr>
          <a:lstStyle>
            <a:lvl1pPr>
              <a:defRPr sz="4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87E59373-861A-EB49-562E-DE07AA3AB76F}"/>
              </a:ext>
            </a:extLst>
          </p:cNvPr>
          <p:cNvSpPr>
            <a:spLocks noGrp="1"/>
          </p:cNvSpPr>
          <p:nvPr>
            <p:ph type="subTitle" idx="25"/>
          </p:nvPr>
        </p:nvSpPr>
        <p:spPr>
          <a:xfrm>
            <a:off x="524256" y="982509"/>
            <a:ext cx="11141539" cy="408923"/>
          </a:xfrm>
        </p:spPr>
        <p:txBody>
          <a:bodyPr lIns="0" tIns="0" rIns="0" bIns="0">
            <a:noAutofit/>
          </a:bodyPr>
          <a:lstStyle>
            <a:lvl1pPr marL="0" indent="0" algn="l">
              <a:spcBef>
                <a:spcPts val="400"/>
              </a:spcBef>
              <a:spcAft>
                <a:spcPts val="400"/>
              </a:spcAft>
              <a:buNone/>
              <a:defRPr sz="3200" b="0" i="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23731089"/>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cxnSp>
        <p:nvCxnSpPr>
          <p:cNvPr id="32" name="Straight Connector 31">
            <a:extLst>
              <a:ext uri="{FF2B5EF4-FFF2-40B4-BE49-F238E27FC236}">
                <a16:creationId xmlns:a16="http://schemas.microsoft.com/office/drawing/2014/main" id="{2D6361F7-376B-4B6B-90CB-982F8C88D3AB}"/>
              </a:ext>
            </a:extLst>
          </p:cNvPr>
          <p:cNvCxnSpPr>
            <a:cxnSpLocks/>
          </p:cNvCxnSpPr>
          <p:nvPr userDrawn="1"/>
        </p:nvCxnSpPr>
        <p:spPr>
          <a:xfrm>
            <a:off x="1712464" y="2921860"/>
            <a:ext cx="913004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527714" y="2125658"/>
            <a:ext cx="1594591" cy="1594591"/>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809959" y="2403498"/>
            <a:ext cx="1030100" cy="1086492"/>
          </a:xfrm>
        </p:spPr>
        <p:txBody>
          <a:bodyPr/>
          <a:lstStyle>
            <a:lvl1pPr>
              <a:buNone/>
              <a:defRPr/>
            </a:lvl1pPr>
          </a:lstStyle>
          <a:p>
            <a:r>
              <a:rPr lang="en-US"/>
              <a:t>Click icon to add picture</a:t>
            </a:r>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524256" y="4078664"/>
            <a:ext cx="1601504" cy="754603"/>
          </a:xfrm>
        </p:spPr>
        <p:txBody>
          <a:bodyPr lIns="0" tIns="0" rIns="0" bIns="0">
            <a:normAutofit/>
          </a:bodyPr>
          <a:lstStyle>
            <a:lvl1pPr marL="0" indent="0" algn="ctr">
              <a:buSzPct val="95000"/>
              <a:buFont typeface="Arial" panose="020B0604020202020204" pitchFamily="34" charset="0"/>
              <a:buNone/>
              <a:defRPr sz="1867"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5305996" y="2137545"/>
            <a:ext cx="1594591" cy="1594591"/>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5588242" y="2379313"/>
            <a:ext cx="1030100" cy="1086492"/>
          </a:xfrm>
        </p:spPr>
        <p:txBody>
          <a:bodyPr/>
          <a:lstStyle>
            <a:lvl1pPr>
              <a:buNone/>
              <a:defRPr/>
            </a:lvl1pPr>
          </a:lstStyle>
          <a:p>
            <a:r>
              <a:rPr lang="en-US"/>
              <a:t>Click icon to add picture</a:t>
            </a:r>
            <a:endParaRPr lang="en-US" dirty="0"/>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5285615" y="4107460"/>
            <a:ext cx="1601504" cy="754603"/>
          </a:xfrm>
        </p:spPr>
        <p:txBody>
          <a:bodyPr lIns="0" tIns="0" rIns="0" bIns="0">
            <a:normAutofit/>
          </a:bodyPr>
          <a:lstStyle>
            <a:lvl1pPr marL="0" indent="0" algn="ctr">
              <a:buSzPct val="95000"/>
              <a:buFont typeface="Arial" panose="020B0604020202020204" pitchFamily="34" charset="0"/>
              <a:buNone/>
              <a:defRPr sz="1867"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10073154" y="2133925"/>
            <a:ext cx="1594591" cy="1594591"/>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10320282" y="2389427"/>
            <a:ext cx="1100333" cy="1086492"/>
          </a:xfrm>
        </p:spPr>
        <p:txBody>
          <a:bodyPr/>
          <a:lstStyle>
            <a:lvl1pPr>
              <a:buNone/>
              <a:defRPr/>
            </a:lvl1pPr>
          </a:lstStyle>
          <a:p>
            <a:r>
              <a:rPr lang="en-US"/>
              <a:t>Click icon to add picture</a:t>
            </a:r>
            <a:endParaRPr lang="en-US" dirty="0"/>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10057361" y="4107460"/>
            <a:ext cx="1601504" cy="754603"/>
          </a:xfrm>
        </p:spPr>
        <p:txBody>
          <a:bodyPr lIns="0" tIns="0" rIns="0" bIns="0">
            <a:normAutofit/>
          </a:bodyPr>
          <a:lstStyle>
            <a:lvl1pPr marL="0" indent="0" algn="ctr">
              <a:buSzPct val="95000"/>
              <a:buFont typeface="Arial" panose="020B0604020202020204" pitchFamily="34" charset="0"/>
              <a:buNone/>
              <a:defRPr sz="1867"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2" name="Rectangle 1">
            <a:extLst>
              <a:ext uri="{FF2B5EF4-FFF2-40B4-BE49-F238E27FC236}">
                <a16:creationId xmlns:a16="http://schemas.microsoft.com/office/drawing/2014/main" id="{C8D313A4-7308-177C-7152-9F15AF58B08A}"/>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3" name="Slide Number Placeholder 5">
            <a:extLst>
              <a:ext uri="{FF2B5EF4-FFF2-40B4-BE49-F238E27FC236}">
                <a16:creationId xmlns:a16="http://schemas.microsoft.com/office/drawing/2014/main" id="{A5AC48E3-6DAA-DB19-4134-8FB5E3CD9190}"/>
              </a:ext>
            </a:extLst>
          </p:cNvPr>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4" name="Footer Placeholder 4">
            <a:extLst>
              <a:ext uri="{FF2B5EF4-FFF2-40B4-BE49-F238E27FC236}">
                <a16:creationId xmlns:a16="http://schemas.microsoft.com/office/drawing/2014/main" id="{76C43885-8001-5769-A80D-061A8DBAB20A}"/>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5" name="Picture 15">
            <a:extLst>
              <a:ext uri="{FF2B5EF4-FFF2-40B4-BE49-F238E27FC236}">
                <a16:creationId xmlns:a16="http://schemas.microsoft.com/office/drawing/2014/main" id="{DFC924F5-D32A-B5AC-72AA-0701DB81E155}"/>
              </a:ext>
            </a:extLst>
          </p:cNvPr>
          <p:cNvPicPr>
            <a:picLocks noChangeAspect="1"/>
          </p:cNvPicPr>
          <p:nvPr userDrawn="1"/>
        </p:nvPicPr>
        <p:blipFill>
          <a:blip r:embed="rId2"/>
          <a:srcRect/>
          <a:stretch/>
        </p:blipFill>
        <p:spPr>
          <a:xfrm>
            <a:off x="524256" y="5885089"/>
            <a:ext cx="983307" cy="983307"/>
          </a:xfrm>
          <a:prstGeom prst="rect">
            <a:avLst/>
          </a:prstGeom>
        </p:spPr>
      </p:pic>
      <p:sp>
        <p:nvSpPr>
          <p:cNvPr id="10" name="Oval 9">
            <a:extLst>
              <a:ext uri="{FF2B5EF4-FFF2-40B4-BE49-F238E27FC236}">
                <a16:creationId xmlns:a16="http://schemas.microsoft.com/office/drawing/2014/main" id="{BB018027-C248-4BEE-6231-33CFAA31F871}"/>
              </a:ext>
            </a:extLst>
          </p:cNvPr>
          <p:cNvSpPr/>
          <p:nvPr userDrawn="1"/>
        </p:nvSpPr>
        <p:spPr>
          <a:xfrm>
            <a:off x="2930502" y="2152037"/>
            <a:ext cx="1594591" cy="1594591"/>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1" name="Picture Placeholder 3">
            <a:extLst>
              <a:ext uri="{FF2B5EF4-FFF2-40B4-BE49-F238E27FC236}">
                <a16:creationId xmlns:a16="http://schemas.microsoft.com/office/drawing/2014/main" id="{F0C1F1BF-FC69-E30E-F7E0-AD42234A2A3C}"/>
              </a:ext>
            </a:extLst>
          </p:cNvPr>
          <p:cNvSpPr>
            <a:spLocks noGrp="1"/>
          </p:cNvSpPr>
          <p:nvPr>
            <p:ph type="pic" sz="quarter" idx="27"/>
          </p:nvPr>
        </p:nvSpPr>
        <p:spPr>
          <a:xfrm>
            <a:off x="3212747" y="2393805"/>
            <a:ext cx="1030100" cy="1086492"/>
          </a:xfrm>
        </p:spPr>
        <p:txBody>
          <a:bodyPr/>
          <a:lstStyle>
            <a:lvl1pPr>
              <a:buNone/>
              <a:defRPr/>
            </a:lvl1pPr>
          </a:lstStyle>
          <a:p>
            <a:r>
              <a:rPr lang="en-US"/>
              <a:t>Click icon to add picture</a:t>
            </a:r>
            <a:endParaRPr lang="en-US" dirty="0"/>
          </a:p>
        </p:txBody>
      </p:sp>
      <p:sp>
        <p:nvSpPr>
          <p:cNvPr id="12" name="Content Placeholder 2">
            <a:extLst>
              <a:ext uri="{FF2B5EF4-FFF2-40B4-BE49-F238E27FC236}">
                <a16:creationId xmlns:a16="http://schemas.microsoft.com/office/drawing/2014/main" id="{13F2DC7B-BCF7-FDF6-F500-CF5F49E18CDB}"/>
              </a:ext>
            </a:extLst>
          </p:cNvPr>
          <p:cNvSpPr>
            <a:spLocks noGrp="1"/>
          </p:cNvSpPr>
          <p:nvPr>
            <p:ph idx="28" hasCustomPrompt="1"/>
          </p:nvPr>
        </p:nvSpPr>
        <p:spPr>
          <a:xfrm>
            <a:off x="2910120" y="4121952"/>
            <a:ext cx="1601504" cy="754603"/>
          </a:xfrm>
        </p:spPr>
        <p:txBody>
          <a:bodyPr lIns="0" tIns="0" rIns="0" bIns="0">
            <a:normAutofit/>
          </a:bodyPr>
          <a:lstStyle>
            <a:lvl1pPr marL="0" indent="0" algn="ctr">
              <a:buSzPct val="95000"/>
              <a:buFont typeface="Arial" panose="020B0604020202020204" pitchFamily="34" charset="0"/>
              <a:buNone/>
              <a:defRPr sz="1867"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13" name="Oval 12">
            <a:extLst>
              <a:ext uri="{FF2B5EF4-FFF2-40B4-BE49-F238E27FC236}">
                <a16:creationId xmlns:a16="http://schemas.microsoft.com/office/drawing/2014/main" id="{A1273687-2D83-E48C-9BD7-8187F7E67D30}"/>
              </a:ext>
            </a:extLst>
          </p:cNvPr>
          <p:cNvSpPr/>
          <p:nvPr userDrawn="1"/>
        </p:nvSpPr>
        <p:spPr>
          <a:xfrm>
            <a:off x="7708785" y="2125658"/>
            <a:ext cx="1594591" cy="1594591"/>
          </a:xfrm>
          <a:prstGeom prst="ellipse">
            <a:avLst/>
          </a:prstGeom>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dirty="0"/>
          </a:p>
        </p:txBody>
      </p:sp>
      <p:sp>
        <p:nvSpPr>
          <p:cNvPr id="14" name="Picture Placeholder 3">
            <a:extLst>
              <a:ext uri="{FF2B5EF4-FFF2-40B4-BE49-F238E27FC236}">
                <a16:creationId xmlns:a16="http://schemas.microsoft.com/office/drawing/2014/main" id="{BC1E2329-125B-B25A-D723-8C547A19B74B}"/>
              </a:ext>
            </a:extLst>
          </p:cNvPr>
          <p:cNvSpPr>
            <a:spLocks noGrp="1"/>
          </p:cNvSpPr>
          <p:nvPr>
            <p:ph type="pic" sz="quarter" idx="29"/>
          </p:nvPr>
        </p:nvSpPr>
        <p:spPr>
          <a:xfrm>
            <a:off x="7991030" y="2367426"/>
            <a:ext cx="1030100" cy="1086492"/>
          </a:xfrm>
        </p:spPr>
        <p:txBody>
          <a:bodyPr/>
          <a:lstStyle>
            <a:lvl1pPr>
              <a:buNone/>
              <a:defRPr/>
            </a:lvl1pPr>
          </a:lstStyle>
          <a:p>
            <a:r>
              <a:rPr lang="en-US"/>
              <a:t>Click icon to add picture</a:t>
            </a:r>
            <a:endParaRPr lang="en-US" dirty="0"/>
          </a:p>
        </p:txBody>
      </p:sp>
      <p:sp>
        <p:nvSpPr>
          <p:cNvPr id="15" name="Content Placeholder 2">
            <a:extLst>
              <a:ext uri="{FF2B5EF4-FFF2-40B4-BE49-F238E27FC236}">
                <a16:creationId xmlns:a16="http://schemas.microsoft.com/office/drawing/2014/main" id="{785E23F2-DAFF-3CD3-8780-45B73485C304}"/>
              </a:ext>
            </a:extLst>
          </p:cNvPr>
          <p:cNvSpPr>
            <a:spLocks noGrp="1"/>
          </p:cNvSpPr>
          <p:nvPr>
            <p:ph idx="30" hasCustomPrompt="1"/>
          </p:nvPr>
        </p:nvSpPr>
        <p:spPr>
          <a:xfrm>
            <a:off x="7688403" y="4095573"/>
            <a:ext cx="1601504" cy="754603"/>
          </a:xfrm>
        </p:spPr>
        <p:txBody>
          <a:bodyPr lIns="0" tIns="0" rIns="0" bIns="0">
            <a:normAutofit/>
          </a:bodyPr>
          <a:lstStyle>
            <a:lvl1pPr marL="0" indent="0" algn="ctr">
              <a:buSzPct val="95000"/>
              <a:buFont typeface="Arial" panose="020B0604020202020204" pitchFamily="34" charset="0"/>
              <a:buNone/>
              <a:defRPr sz="1867" b="1">
                <a:latin typeface="Tisa Offc Serif Pro" panose="02010504030101020102" pitchFamily="2" charset="0"/>
                <a:ea typeface="Roboto" panose="02000000000000000000" pitchFamily="2" charset="0"/>
              </a:defRPr>
            </a:lvl1pPr>
            <a:lvl2pPr marL="457189"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377"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566"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754"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7" name="Title 1">
            <a:extLst>
              <a:ext uri="{FF2B5EF4-FFF2-40B4-BE49-F238E27FC236}">
                <a16:creationId xmlns:a16="http://schemas.microsoft.com/office/drawing/2014/main" id="{D3DE64AC-A5D2-DA69-8617-4A40D266FB3E}"/>
              </a:ext>
            </a:extLst>
          </p:cNvPr>
          <p:cNvSpPr>
            <a:spLocks noGrp="1"/>
          </p:cNvSpPr>
          <p:nvPr>
            <p:ph type="title"/>
          </p:nvPr>
        </p:nvSpPr>
        <p:spPr>
          <a:xfrm>
            <a:off x="524256" y="365126"/>
            <a:ext cx="11141539" cy="532183"/>
          </a:xfrm>
          <a:prstGeom prst="rect">
            <a:avLst/>
          </a:prstGeom>
        </p:spPr>
        <p:txBody>
          <a:bodyPr lIns="0" tIns="0" rIns="0" bIns="0" anchor="t" anchorCtr="0">
            <a:noAutofit/>
          </a:bodyPr>
          <a:lstStyle>
            <a:lvl1pPr>
              <a:defRPr sz="4000" b="1" i="0">
                <a:latin typeface="Franklin Gothic Demi" panose="020B0603020102020204" pitchFamily="34" charset="0"/>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CEFB9997-02CE-A53F-687E-0D523823BC70}"/>
              </a:ext>
            </a:extLst>
          </p:cNvPr>
          <p:cNvSpPr>
            <a:spLocks noGrp="1"/>
          </p:cNvSpPr>
          <p:nvPr>
            <p:ph type="subTitle" idx="18"/>
          </p:nvPr>
        </p:nvSpPr>
        <p:spPr>
          <a:xfrm>
            <a:off x="524256" y="982509"/>
            <a:ext cx="11141539" cy="408923"/>
          </a:xfrm>
        </p:spPr>
        <p:txBody>
          <a:bodyPr lIns="0" tIns="0" rIns="0" bIns="0">
            <a:noAutofit/>
          </a:bodyPr>
          <a:lstStyle>
            <a:lvl1pPr marL="0" indent="0" algn="l">
              <a:spcBef>
                <a:spcPts val="400"/>
              </a:spcBef>
              <a:spcAft>
                <a:spcPts val="400"/>
              </a:spcAft>
              <a:buNone/>
              <a:defRPr sz="3200" b="0" i="0">
                <a:solidFill>
                  <a:schemeClr val="tx1"/>
                </a:solidFill>
                <a:latin typeface="Franklin Gothic Medium" panose="020B06030201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58183711"/>
      </p:ext>
    </p:extLst>
  </p:cSld>
  <p:clrMapOvr>
    <a:masterClrMapping/>
  </p:clrMapOvr>
  <p:extLst>
    <p:ext uri="{DCECCB84-F9BA-43D5-87BE-67443E8EF086}">
      <p15:sldGuideLst xmlns:p15="http://schemas.microsoft.com/office/powerpoint/2012/main">
        <p15:guide id="1" orient="horz" pos="2400">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3733"/>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normAutofit/>
          </a:bodyPr>
          <a:lstStyle>
            <a:lvl1pPr marL="0" indent="0">
              <a:buNone/>
              <a:defRPr sz="1867"/>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B98DE406-D8D6-C0FC-6AB7-1FC5BECB17F5}"/>
              </a:ext>
            </a:extLst>
          </p:cNvPr>
          <p:cNvSpPr>
            <a:spLocks noGrp="1"/>
          </p:cNvSpPr>
          <p:nvPr>
            <p:ph type="ftr" sz="quarter" idx="3"/>
          </p:nvPr>
        </p:nvSpPr>
        <p:spPr>
          <a:xfrm>
            <a:off x="3612604" y="6282796"/>
            <a:ext cx="7741197" cy="486833"/>
          </a:xfrm>
          <a:prstGeom prst="rect">
            <a:avLst/>
          </a:prstGeom>
        </p:spPr>
        <p:txBody>
          <a:bodyPr vert="horz" lIns="91440" tIns="45720" rIns="91440" bIns="45720" rtlCol="0" anchor="ctr"/>
          <a:lstStyle>
            <a:lvl1pPr algn="l">
              <a:defRPr sz="1867"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3043399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Header + Graphic">
  <p:cSld name="Header + Graphic">
    <p:spTree>
      <p:nvGrpSpPr>
        <p:cNvPr id="1" name="Shape 54"/>
        <p:cNvGrpSpPr/>
        <p:nvPr/>
      </p:nvGrpSpPr>
      <p:grpSpPr>
        <a:xfrm>
          <a:off x="0" y="0"/>
          <a:ext cx="0" cy="0"/>
          <a:chOff x="0" y="0"/>
          <a:chExt cx="0" cy="0"/>
        </a:xfrm>
      </p:grpSpPr>
      <p:sp>
        <p:nvSpPr>
          <p:cNvPr id="55" name="Google Shape;55;p64"/>
          <p:cNvSpPr>
            <a:spLocks noGrp="1"/>
          </p:cNvSpPr>
          <p:nvPr>
            <p:ph type="chart" idx="2"/>
          </p:nvPr>
        </p:nvSpPr>
        <p:spPr>
          <a:xfrm>
            <a:off x="681054" y="3042960"/>
            <a:ext cx="10695516" cy="3416457"/>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480"/>
              </a:spcBef>
              <a:spcAft>
                <a:spcPts val="0"/>
              </a:spcAft>
              <a:buClr>
                <a:srgbClr val="509E2F"/>
              </a:buClr>
              <a:buSzPts val="2400"/>
              <a:buFont typeface="Arial"/>
              <a:buNone/>
              <a:defRPr sz="2400" b="0" i="0" u="none" strike="noStrike" cap="none">
                <a:solidFill>
                  <a:srgbClr val="509E2F"/>
                </a:solidFill>
                <a:latin typeface="Arial"/>
                <a:ea typeface="Arial"/>
                <a:cs typeface="Arial"/>
                <a:sym typeface="Arial"/>
              </a:defRPr>
            </a:lvl1pPr>
            <a:lvl2pPr marR="0" lvl="1"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R="0" lvl="2"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R="0" lvl="3"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R="0" lvl="4"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6" name="Google Shape;56;p64"/>
          <p:cNvSpPr txBox="1">
            <a:spLocks noGrp="1"/>
          </p:cNvSpPr>
          <p:nvPr>
            <p:ph type="body" idx="1"/>
          </p:nvPr>
        </p:nvSpPr>
        <p:spPr>
          <a:xfrm>
            <a:off x="681053" y="1790003"/>
            <a:ext cx="10912883" cy="991999"/>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90000"/>
              </a:lnSpc>
              <a:spcBef>
                <a:spcPts val="600"/>
              </a:spcBef>
              <a:spcAft>
                <a:spcPts val="0"/>
              </a:spcAft>
              <a:buClr>
                <a:srgbClr val="509E2F"/>
              </a:buClr>
              <a:buSzPts val="3000"/>
              <a:buFont typeface="Arial"/>
              <a:buNone/>
              <a:defRPr sz="3000" b="0" i="0" u="none" strike="noStrike" cap="none">
                <a:solidFill>
                  <a:srgbClr val="509E2F"/>
                </a:solidFill>
                <a:latin typeface="Arial"/>
                <a:ea typeface="Arial"/>
                <a:cs typeface="Arial"/>
                <a:sym typeface="Arial"/>
              </a:defRPr>
            </a:lvl1pPr>
            <a:lvl2pPr marL="914400" marR="0" lvl="1" indent="-228600" algn="l" rtl="0">
              <a:lnSpc>
                <a:spcPct val="100000"/>
              </a:lnSpc>
              <a:spcBef>
                <a:spcPts val="560"/>
              </a:spcBef>
              <a:spcAft>
                <a:spcPts val="0"/>
              </a:spcAft>
              <a:buClr>
                <a:srgbClr val="E8D3A2"/>
              </a:buClr>
              <a:buSzPts val="2800"/>
              <a:buFont typeface="Arial"/>
              <a:buNone/>
              <a:defRPr sz="2800" b="0" i="0" u="none" strike="noStrike" cap="none">
                <a:solidFill>
                  <a:srgbClr val="E8D3A2"/>
                </a:solidFill>
                <a:latin typeface="Encode Sans Black"/>
                <a:ea typeface="Encode Sans Black"/>
                <a:cs typeface="Encode Sans Black"/>
                <a:sym typeface="Encode Sans Black"/>
              </a:defRPr>
            </a:lvl2pPr>
            <a:lvl3pPr marL="1371600" marR="0" lvl="2" indent="-228600" algn="l" rtl="0">
              <a:lnSpc>
                <a:spcPct val="100000"/>
              </a:lnSpc>
              <a:spcBef>
                <a:spcPts val="480"/>
              </a:spcBef>
              <a:spcAft>
                <a:spcPts val="0"/>
              </a:spcAft>
              <a:buClr>
                <a:srgbClr val="E8D3A2"/>
              </a:buClr>
              <a:buSzPts val="2400"/>
              <a:buFont typeface="Arial"/>
              <a:buNone/>
              <a:defRPr sz="2400" b="0" i="0" u="none" strike="noStrike" cap="none">
                <a:solidFill>
                  <a:srgbClr val="E8D3A2"/>
                </a:solidFill>
                <a:latin typeface="Encode Sans Black"/>
                <a:ea typeface="Encode Sans Black"/>
                <a:cs typeface="Encode Sans Black"/>
                <a:sym typeface="Encode Sans Black"/>
              </a:defRPr>
            </a:lvl3pPr>
            <a:lvl4pPr marL="1828800" marR="0" lvl="3"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4pPr>
            <a:lvl5pPr marL="2286000" marR="0" lvl="4" indent="-228600" algn="l" rtl="0">
              <a:lnSpc>
                <a:spcPct val="100000"/>
              </a:lnSpc>
              <a:spcBef>
                <a:spcPts val="400"/>
              </a:spcBef>
              <a:spcAft>
                <a:spcPts val="0"/>
              </a:spcAft>
              <a:buClr>
                <a:srgbClr val="E8D3A2"/>
              </a:buClr>
              <a:buSzPts val="2000"/>
              <a:buFont typeface="Arial"/>
              <a:buNone/>
              <a:defRPr sz="2000" b="0" i="0" u="none" strike="noStrike" cap="none">
                <a:solidFill>
                  <a:srgbClr val="E8D3A2"/>
                </a:solidFill>
                <a:latin typeface="Encode Sans Black"/>
                <a:ea typeface="Encode Sans Black"/>
                <a:cs typeface="Encode Sans Black"/>
                <a:sym typeface="Encode Sans Black"/>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7" name="Google Shape;57;p64"/>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867"/>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CF77CCB-A837-3E49-BD58-C1431ED74FC9}" type="slidenum">
              <a:rPr lang="en-US" smtClean="0"/>
              <a:t>‹#›</a:t>
            </a:fld>
            <a:endParaRPr lang="en-US"/>
          </a:p>
        </p:txBody>
      </p:sp>
      <p:sp>
        <p:nvSpPr>
          <p:cNvPr id="5" name="Footer Placeholder 4">
            <a:extLst>
              <a:ext uri="{FF2B5EF4-FFF2-40B4-BE49-F238E27FC236}">
                <a16:creationId xmlns:a16="http://schemas.microsoft.com/office/drawing/2014/main" id="{341ADE34-16C2-B9DB-F823-DB04E6BF9F52}"/>
              </a:ext>
            </a:extLst>
          </p:cNvPr>
          <p:cNvSpPr>
            <a:spLocks noGrp="1"/>
          </p:cNvSpPr>
          <p:nvPr>
            <p:ph type="ftr" sz="quarter" idx="3"/>
          </p:nvPr>
        </p:nvSpPr>
        <p:spPr>
          <a:xfrm>
            <a:off x="3612604" y="6282796"/>
            <a:ext cx="7741197" cy="486833"/>
          </a:xfrm>
          <a:prstGeom prst="rect">
            <a:avLst/>
          </a:prstGeom>
        </p:spPr>
        <p:txBody>
          <a:bodyPr vert="horz" lIns="91440" tIns="45720" rIns="91440" bIns="45720" rtlCol="0" anchor="ctr"/>
          <a:lstStyle>
            <a:lvl1pPr algn="l">
              <a:defRPr sz="1867"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192387077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57397"/>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838200" y="1636442"/>
            <a:ext cx="10515600" cy="44678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A45DE5C7-4600-0321-CDD7-B19365772895}"/>
              </a:ext>
            </a:extLst>
          </p:cNvPr>
          <p:cNvSpPr>
            <a:spLocks noGrp="1"/>
          </p:cNvSpPr>
          <p:nvPr>
            <p:ph type="ftr" sz="quarter" idx="3"/>
          </p:nvPr>
        </p:nvSpPr>
        <p:spPr>
          <a:xfrm>
            <a:off x="3612604" y="6282796"/>
            <a:ext cx="7741197" cy="486833"/>
          </a:xfrm>
          <a:prstGeom prst="rect">
            <a:avLst/>
          </a:prstGeom>
        </p:spPr>
        <p:txBody>
          <a:bodyPr vert="horz" lIns="91440" tIns="45720" rIns="91440" bIns="45720" rtlCol="0" anchor="ctr"/>
          <a:lstStyle>
            <a:lvl1pPr algn="l">
              <a:defRPr sz="1867"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16183080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1CF77CCB-A837-3E49-BD58-C1431ED74FC9}" type="slidenum">
              <a:rPr lang="en-US" smtClean="0"/>
              <a:t>‹#›</a:t>
            </a:fld>
            <a:endParaRPr lang="en-US"/>
          </a:p>
        </p:txBody>
      </p:sp>
      <p:sp>
        <p:nvSpPr>
          <p:cNvPr id="4" name="Footer Placeholder 4">
            <a:extLst>
              <a:ext uri="{FF2B5EF4-FFF2-40B4-BE49-F238E27FC236}">
                <a16:creationId xmlns:a16="http://schemas.microsoft.com/office/drawing/2014/main" id="{0637956F-B19B-91A8-02A3-00B7F6E467A2}"/>
              </a:ext>
            </a:extLst>
          </p:cNvPr>
          <p:cNvSpPr>
            <a:spLocks noGrp="1"/>
          </p:cNvSpPr>
          <p:nvPr>
            <p:ph type="ftr" sz="quarter" idx="3"/>
          </p:nvPr>
        </p:nvSpPr>
        <p:spPr>
          <a:xfrm>
            <a:off x="3612604" y="6282796"/>
            <a:ext cx="7741197" cy="486833"/>
          </a:xfrm>
          <a:prstGeom prst="rect">
            <a:avLst/>
          </a:prstGeom>
        </p:spPr>
        <p:txBody>
          <a:bodyPr vert="horz" lIns="91440" tIns="45720" rIns="91440" bIns="45720" rtlCol="0" anchor="ctr"/>
          <a:lstStyle>
            <a:lvl1pPr algn="l">
              <a:defRPr sz="1867" b="0">
                <a:solidFill>
                  <a:schemeClr val="bg2"/>
                </a:solidFill>
              </a:defRPr>
            </a:lvl1pPr>
          </a:lstStyle>
          <a:p>
            <a:r>
              <a:rPr lang="en-US"/>
              <a:t>Missouri University of Science and Technology</a:t>
            </a:r>
            <a:endParaRPr lang="en-US" dirty="0"/>
          </a:p>
        </p:txBody>
      </p:sp>
    </p:spTree>
    <p:extLst>
      <p:ext uri="{BB962C8B-B14F-4D97-AF65-F5344CB8AC3E}">
        <p14:creationId xmlns:p14="http://schemas.microsoft.com/office/powerpoint/2010/main" val="40621282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834AA36-02A9-BE2D-E788-D47FE7F7B61F}"/>
              </a:ext>
            </a:extLst>
          </p:cNvPr>
          <p:cNvSpPr/>
          <p:nvPr userDrawn="1"/>
        </p:nvSpPr>
        <p:spPr>
          <a:xfrm>
            <a:off x="-50275" y="6245769"/>
            <a:ext cx="12242275" cy="6246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0" i="0" dirty="0">
              <a:latin typeface="Arial" panose="020B0604020202020204" pitchFamily="34" charset="0"/>
            </a:endParaRPr>
          </a:p>
        </p:txBody>
      </p:sp>
      <p:sp>
        <p:nvSpPr>
          <p:cNvPr id="2" name="Title 1"/>
          <p:cNvSpPr>
            <a:spLocks noGrp="1"/>
          </p:cNvSpPr>
          <p:nvPr>
            <p:ph type="title"/>
          </p:nvPr>
        </p:nvSpPr>
        <p:spPr>
          <a:xfrm>
            <a:off x="524255" y="365126"/>
            <a:ext cx="11143488" cy="957397"/>
          </a:xfrm>
        </p:spPr>
        <p:txBody>
          <a:bodyPr lIns="0" tIns="0" rIns="0" bIns="0" anchor="t" anchorCtr="0"/>
          <a:lstStyle>
            <a:lvl1pPr>
              <a:defRPr b="0" i="0">
                <a:latin typeface="Franklin Gothic Medium" panose="020B06030201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524256" y="1628148"/>
            <a:ext cx="5388864" cy="4120896"/>
          </a:xfrm>
        </p:spPr>
        <p:txBody>
          <a:bodyPr lIns="0" tIns="0" rIns="0" bIns="0"/>
          <a:lstStyle>
            <a:lvl2pPr marL="457189" indent="-446606">
              <a:tabLst/>
              <a:defRPr/>
            </a:lvl2pPr>
            <a:lvl3pPr marL="766214" indent="-340775">
              <a:spcAft>
                <a:spcPts val="500"/>
              </a:spcAft>
              <a:tabLst/>
              <a:defRPr/>
            </a:lvl3pPr>
            <a:lvl4pPr marL="999042" indent="-237061">
              <a:tabLst/>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773190" y="6376743"/>
            <a:ext cx="315852" cy="365125"/>
          </a:xfrm>
        </p:spPr>
        <p:txBody>
          <a:bodyPr/>
          <a:lstStyle>
            <a:lvl1pPr>
              <a:defRPr>
                <a:solidFill>
                  <a:srgbClr val="B2B4B2"/>
                </a:solidFill>
              </a:defRPr>
            </a:lvl1pPr>
          </a:lstStyle>
          <a:p>
            <a:fld id="{1CF77CCB-A837-3E49-BD58-C1431ED74FC9}" type="slidenum">
              <a:rPr lang="en-US" smtClean="0"/>
              <a:pPr/>
              <a:t>‹#›</a:t>
            </a:fld>
            <a:endParaRPr lang="en-US" dirty="0"/>
          </a:p>
        </p:txBody>
      </p:sp>
      <p:sp>
        <p:nvSpPr>
          <p:cNvPr id="9" name="Content Placeholder 8">
            <a:extLst>
              <a:ext uri="{FF2B5EF4-FFF2-40B4-BE49-F238E27FC236}">
                <a16:creationId xmlns:a16="http://schemas.microsoft.com/office/drawing/2014/main" id="{57E2CA58-DE19-59A4-103F-638C5E1B63AD}"/>
              </a:ext>
            </a:extLst>
          </p:cNvPr>
          <p:cNvSpPr>
            <a:spLocks noGrp="1"/>
          </p:cNvSpPr>
          <p:nvPr>
            <p:ph sz="quarter" idx="13"/>
          </p:nvPr>
        </p:nvSpPr>
        <p:spPr>
          <a:xfrm>
            <a:off x="6278883" y="1628148"/>
            <a:ext cx="5388864" cy="41208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5904F7CA-DB66-5CEB-D9A6-325642FFF4D3}"/>
              </a:ext>
            </a:extLst>
          </p:cNvPr>
          <p:cNvSpPr>
            <a:spLocks noGrp="1"/>
          </p:cNvSpPr>
          <p:nvPr>
            <p:ph type="ftr" sz="quarter" idx="3"/>
          </p:nvPr>
        </p:nvSpPr>
        <p:spPr>
          <a:xfrm>
            <a:off x="1865376" y="6314677"/>
            <a:ext cx="7741197" cy="486833"/>
          </a:xfrm>
          <a:prstGeom prst="rect">
            <a:avLst/>
          </a:prstGeom>
        </p:spPr>
        <p:txBody>
          <a:bodyPr vert="horz" lIns="91440" tIns="45720" rIns="91440" bIns="45720" rtlCol="0" anchor="ctr"/>
          <a:lstStyle>
            <a:lvl1pPr algn="l">
              <a:defRPr sz="1867" b="0">
                <a:solidFill>
                  <a:schemeClr val="bg2"/>
                </a:solidFill>
                <a:latin typeface="Tisa Offc Serif Pro" panose="02010504030101020102" pitchFamily="2" charset="0"/>
              </a:defRPr>
            </a:lvl1pPr>
          </a:lstStyle>
          <a:p>
            <a:r>
              <a:rPr lang="en-US"/>
              <a:t>Missouri University of Science and Technology</a:t>
            </a:r>
            <a:endParaRPr lang="en-US" dirty="0"/>
          </a:p>
        </p:txBody>
      </p:sp>
      <p:pic>
        <p:nvPicPr>
          <p:cNvPr id="11" name="Picture 15">
            <a:extLst>
              <a:ext uri="{FF2B5EF4-FFF2-40B4-BE49-F238E27FC236}">
                <a16:creationId xmlns:a16="http://schemas.microsoft.com/office/drawing/2014/main" id="{BC376494-9750-84A8-96CE-47B06A336227}"/>
              </a:ext>
            </a:extLst>
          </p:cNvPr>
          <p:cNvPicPr>
            <a:picLocks noChangeAspect="1"/>
          </p:cNvPicPr>
          <p:nvPr userDrawn="1"/>
        </p:nvPicPr>
        <p:blipFill>
          <a:blip r:embed="rId2"/>
          <a:srcRect/>
          <a:stretch/>
        </p:blipFill>
        <p:spPr>
          <a:xfrm>
            <a:off x="524256" y="5885089"/>
            <a:ext cx="983307" cy="983307"/>
          </a:xfrm>
          <a:prstGeom prst="rect">
            <a:avLst/>
          </a:prstGeom>
        </p:spPr>
      </p:pic>
    </p:spTree>
    <p:extLst>
      <p:ext uri="{BB962C8B-B14F-4D97-AF65-F5344CB8AC3E}">
        <p14:creationId xmlns:p14="http://schemas.microsoft.com/office/powerpoint/2010/main" val="1357928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65036-3D15-4D08-9281-87CBB86A5539}"/>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58E0E79-5CDD-4194-B178-C8D9C7611C31}"/>
              </a:ext>
            </a:extLst>
          </p:cNvPr>
          <p:cNvSpPr>
            <a:spLocks noGrp="1"/>
          </p:cNvSpPr>
          <p:nvPr>
            <p:ph type="dt" sz="half" idx="10"/>
          </p:nvPr>
        </p:nvSpPr>
        <p:spPr/>
        <p:txBody>
          <a:bodyPr/>
          <a:lstStyle/>
          <a:p>
            <a:fld id="{6A17CEBE-34E3-44CE-95D5-088CB22FB4EE}" type="datetimeFigureOut">
              <a:rPr lang="en-US" smtClean="0"/>
              <a:t>6/1/2023</a:t>
            </a:fld>
            <a:endParaRPr lang="en-US"/>
          </a:p>
        </p:txBody>
      </p:sp>
      <p:sp>
        <p:nvSpPr>
          <p:cNvPr id="4" name="Footer Placeholder 3">
            <a:extLst>
              <a:ext uri="{FF2B5EF4-FFF2-40B4-BE49-F238E27FC236}">
                <a16:creationId xmlns:a16="http://schemas.microsoft.com/office/drawing/2014/main" id="{3FDABF8B-B692-4B6E-91C1-867C8487EEA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577957-3333-4362-9BDE-CB077A70ABDC}"/>
              </a:ext>
            </a:extLst>
          </p:cNvPr>
          <p:cNvSpPr>
            <a:spLocks noGrp="1"/>
          </p:cNvSpPr>
          <p:nvPr>
            <p:ph type="sldNum" sz="quarter" idx="12"/>
          </p:nvPr>
        </p:nvSpPr>
        <p:spPr/>
        <p:txBody>
          <a:bodyPr/>
          <a:lstStyle/>
          <a:p>
            <a:fld id="{58339581-759F-43B7-B47D-47F906F0E294}" type="slidenum">
              <a:rPr lang="en-US" smtClean="0"/>
              <a:t>‹#›</a:t>
            </a:fld>
            <a:endParaRPr lang="en-US"/>
          </a:p>
        </p:txBody>
      </p:sp>
    </p:spTree>
    <p:extLst>
      <p:ext uri="{BB962C8B-B14F-4D97-AF65-F5344CB8AC3E}">
        <p14:creationId xmlns:p14="http://schemas.microsoft.com/office/powerpoint/2010/main" val="118749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8" name="Text Placeholder 5"/>
          <p:cNvSpPr>
            <a:spLocks noGrp="1"/>
          </p:cNvSpPr>
          <p:nvPr>
            <p:ph type="body" sz="quarter" idx="10" hasCustomPrompt="1"/>
          </p:nvPr>
        </p:nvSpPr>
        <p:spPr>
          <a:xfrm>
            <a:off x="895676" y="1842047"/>
            <a:ext cx="9296400" cy="3680339"/>
          </a:xfrm>
          <a:prstGeom prst="rect">
            <a:avLst/>
          </a:prstGeom>
          <a:ln>
            <a:noFill/>
          </a:ln>
        </p:spPr>
        <p:txBody>
          <a:bodyPr>
            <a:normAutofit/>
          </a:bodyPr>
          <a:lstStyle>
            <a:lvl1pPr marL="0" indent="0">
              <a:lnSpc>
                <a:spcPct val="100000"/>
              </a:lnSpc>
              <a:buNone/>
              <a:defRPr sz="6667" b="0" i="0" baseline="0">
                <a:solidFill>
                  <a:srgbClr val="003B49"/>
                </a:solidFill>
                <a:latin typeface="Orgon Slab Medium"/>
                <a:cs typeface="Orgon Slab Medium"/>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03" y="-202684"/>
            <a:ext cx="12456737" cy="467127"/>
          </a:xfrm>
          <a:prstGeom prst="rect">
            <a:avLst/>
          </a:prstGeom>
        </p:spPr>
      </p:pic>
      <p:pic>
        <p:nvPicPr>
          <p:cNvPr id="5" name="Picture 4"/>
          <p:cNvPicPr>
            <a:picLocks noChangeAspect="1"/>
          </p:cNvPicPr>
          <p:nvPr userDrawn="1"/>
        </p:nvPicPr>
        <p:blipFill>
          <a:blip r:embed="rId3"/>
          <a:stretch>
            <a:fillRect/>
          </a:stretch>
        </p:blipFill>
        <p:spPr>
          <a:xfrm>
            <a:off x="10655808" y="5522386"/>
            <a:ext cx="1347216" cy="1089660"/>
          </a:xfrm>
          <a:prstGeom prst="rect">
            <a:avLst/>
          </a:prstGeom>
        </p:spPr>
      </p:pic>
    </p:spTree>
    <p:extLst>
      <p:ext uri="{BB962C8B-B14F-4D97-AF65-F5344CB8AC3E}">
        <p14:creationId xmlns:p14="http://schemas.microsoft.com/office/powerpoint/2010/main" val="40069596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Header + Sub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895676" y="371511"/>
            <a:ext cx="10912883" cy="991999"/>
          </a:xfrm>
          <a:prstGeom prst="rect">
            <a:avLst/>
          </a:prstGeom>
        </p:spPr>
        <p:txBody>
          <a:bodyPr>
            <a:normAutofit/>
          </a:bodyPr>
          <a:lstStyle>
            <a:lvl1pPr marL="0" indent="0">
              <a:lnSpc>
                <a:spcPct val="90000"/>
              </a:lnSpc>
              <a:buNone/>
              <a:defRPr sz="4000" b="0" i="0" baseline="0">
                <a:solidFill>
                  <a:srgbClr val="003B49"/>
                </a:solidFill>
                <a:latin typeface="Orgon Slab Medium"/>
                <a:cs typeface="Orgon Slab Medium"/>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4" name="Text Placeholder 9"/>
          <p:cNvSpPr>
            <a:spLocks noGrp="1"/>
          </p:cNvSpPr>
          <p:nvPr>
            <p:ph type="body" sz="quarter" idx="11" hasCustomPrompt="1"/>
          </p:nvPr>
        </p:nvSpPr>
        <p:spPr>
          <a:xfrm>
            <a:off x="879074" y="2320241"/>
            <a:ext cx="10929485" cy="3810087"/>
          </a:xfrm>
          <a:prstGeom prst="rect">
            <a:avLst/>
          </a:prstGeom>
        </p:spPr>
        <p:txBody>
          <a:bodyPr/>
          <a:lstStyle>
            <a:lvl1pPr marL="457189" indent="-457189">
              <a:buFont typeface="Lucida Grande"/>
              <a:buChar char="&gt;"/>
              <a:defRPr sz="3200" b="0" i="0" baseline="0">
                <a:solidFill>
                  <a:srgbClr val="003B49"/>
                </a:solidFill>
                <a:latin typeface="Orgon Slab ExtraLight"/>
                <a:cs typeface="Orgon Slab ExtraLight"/>
              </a:defRPr>
            </a:lvl1pPr>
            <a:lvl2pPr>
              <a:defRPr sz="2667" b="0" i="0" baseline="0">
                <a:solidFill>
                  <a:srgbClr val="003B49"/>
                </a:solidFill>
                <a:latin typeface="Orgon Slab ExtraLight"/>
                <a:cs typeface="Orgon Slab ExtraLight"/>
              </a:defRPr>
            </a:lvl2pPr>
            <a:lvl3pPr marL="1523962" indent="-304792">
              <a:buSzPct val="100000"/>
              <a:buFont typeface="Lucida Grande"/>
              <a:buChar char="&gt;"/>
              <a:defRPr sz="2400" b="0" i="0" baseline="0">
                <a:solidFill>
                  <a:srgbClr val="003B49"/>
                </a:solidFill>
                <a:latin typeface="Orgon Slab ExtraLight"/>
                <a:cs typeface="Orgon Slab ExtraLight"/>
              </a:defRPr>
            </a:lvl3pPr>
            <a:lvl4pPr>
              <a:defRPr sz="2133" b="0" i="0" baseline="0">
                <a:solidFill>
                  <a:srgbClr val="003B49"/>
                </a:solidFill>
                <a:latin typeface="Orgon Slab ExtraLight"/>
                <a:cs typeface="Orgon Slab ExtraLight"/>
              </a:defRPr>
            </a:lvl4pPr>
            <a:lvl5pPr marL="2743131" indent="-304792">
              <a:buFont typeface="Lucida Grande"/>
              <a:buChar char="&gt;"/>
              <a:defRPr sz="1867" b="0" i="0" baseline="0">
                <a:solidFill>
                  <a:srgbClr val="003B49"/>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5" name="Text Placeholder 5"/>
          <p:cNvSpPr>
            <a:spLocks noGrp="1"/>
          </p:cNvSpPr>
          <p:nvPr>
            <p:ph type="body" sz="quarter" idx="12" hasCustomPrompt="1"/>
          </p:nvPr>
        </p:nvSpPr>
        <p:spPr>
          <a:xfrm>
            <a:off x="895676" y="1730669"/>
            <a:ext cx="10912883" cy="411171"/>
          </a:xfrm>
          <a:prstGeom prst="rect">
            <a:avLst/>
          </a:prstGeom>
        </p:spPr>
        <p:txBody>
          <a:bodyPr>
            <a:noAutofit/>
          </a:bodyPr>
          <a:lstStyle>
            <a:lvl1pPr marL="0" indent="0">
              <a:lnSpc>
                <a:spcPct val="90000"/>
              </a:lnSpc>
              <a:buNone/>
              <a:defRPr sz="3200" b="0" i="0" baseline="0">
                <a:solidFill>
                  <a:srgbClr val="003B49"/>
                </a:solidFill>
                <a:latin typeface="Orgon Slab Light"/>
                <a:cs typeface="Orgon Slab Light"/>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03" y="-189984"/>
            <a:ext cx="12456737" cy="467127"/>
          </a:xfrm>
          <a:prstGeom prst="rect">
            <a:avLst/>
          </a:prstGeom>
        </p:spPr>
      </p:pic>
      <p:pic>
        <p:nvPicPr>
          <p:cNvPr id="7" name="Picture 6"/>
          <p:cNvPicPr>
            <a:picLocks noChangeAspect="1"/>
          </p:cNvPicPr>
          <p:nvPr userDrawn="1"/>
        </p:nvPicPr>
        <p:blipFill>
          <a:blip r:embed="rId3"/>
          <a:stretch>
            <a:fillRect/>
          </a:stretch>
        </p:blipFill>
        <p:spPr>
          <a:xfrm>
            <a:off x="10655808" y="5522386"/>
            <a:ext cx="1347216" cy="1089660"/>
          </a:xfrm>
          <a:prstGeom prst="rect">
            <a:avLst/>
          </a:prstGeom>
        </p:spPr>
      </p:pic>
    </p:spTree>
    <p:extLst>
      <p:ext uri="{BB962C8B-B14F-4D97-AF65-F5344CB8AC3E}">
        <p14:creationId xmlns:p14="http://schemas.microsoft.com/office/powerpoint/2010/main" val="2338796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Header + Content">
    <p:spTree>
      <p:nvGrpSpPr>
        <p:cNvPr id="1" name=""/>
        <p:cNvGrpSpPr/>
        <p:nvPr/>
      </p:nvGrpSpPr>
      <p:grpSpPr>
        <a:xfrm>
          <a:off x="0" y="0"/>
          <a:ext cx="0" cy="0"/>
          <a:chOff x="0" y="0"/>
          <a:chExt cx="0" cy="0"/>
        </a:xfrm>
      </p:grpSpPr>
      <p:sp>
        <p:nvSpPr>
          <p:cNvPr id="3" name="Text Placeholder 5"/>
          <p:cNvSpPr>
            <a:spLocks noGrp="1"/>
          </p:cNvSpPr>
          <p:nvPr>
            <p:ph type="body" sz="quarter" idx="10" hasCustomPrompt="1"/>
          </p:nvPr>
        </p:nvSpPr>
        <p:spPr>
          <a:xfrm>
            <a:off x="895676" y="371511"/>
            <a:ext cx="10912883" cy="991999"/>
          </a:xfrm>
          <a:prstGeom prst="rect">
            <a:avLst/>
          </a:prstGeom>
        </p:spPr>
        <p:txBody>
          <a:bodyPr>
            <a:normAutofit/>
          </a:bodyPr>
          <a:lstStyle>
            <a:lvl1pPr marL="0" indent="0">
              <a:lnSpc>
                <a:spcPct val="90000"/>
              </a:lnSpc>
              <a:buNone/>
              <a:defRPr sz="4000" b="0" i="0" baseline="0">
                <a:solidFill>
                  <a:srgbClr val="003B49"/>
                </a:solidFill>
                <a:latin typeface="Orgon Slab Medium"/>
                <a:cs typeface="Orgon Slab Medium"/>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6" name="Text Placeholder 9"/>
          <p:cNvSpPr>
            <a:spLocks noGrp="1"/>
          </p:cNvSpPr>
          <p:nvPr>
            <p:ph type="body" sz="quarter" idx="11" hasCustomPrompt="1"/>
          </p:nvPr>
        </p:nvSpPr>
        <p:spPr>
          <a:xfrm>
            <a:off x="879073" y="1736727"/>
            <a:ext cx="10769275" cy="4015497"/>
          </a:xfrm>
          <a:prstGeom prst="rect">
            <a:avLst/>
          </a:prstGeom>
        </p:spPr>
        <p:txBody>
          <a:bodyPr/>
          <a:lstStyle>
            <a:lvl1pPr marL="457189" indent="-457189">
              <a:buFont typeface="Lucida Grande"/>
              <a:buChar char="&gt;"/>
              <a:defRPr sz="3200" b="0" i="0" baseline="0">
                <a:solidFill>
                  <a:srgbClr val="003B49"/>
                </a:solidFill>
                <a:latin typeface="Orgon Slab Light"/>
                <a:cs typeface="Orgon Slab Light"/>
              </a:defRPr>
            </a:lvl1pPr>
            <a:lvl2pPr>
              <a:defRPr sz="2667" b="0" i="0" baseline="0">
                <a:solidFill>
                  <a:srgbClr val="003B49"/>
                </a:solidFill>
                <a:latin typeface="Orgon Slab Light"/>
                <a:cs typeface="Orgon Slab Light"/>
              </a:defRPr>
            </a:lvl2pPr>
            <a:lvl3pPr marL="1523962" indent="-304792">
              <a:buSzPct val="100000"/>
              <a:buFont typeface="Lucida Grande"/>
              <a:buChar char="&gt;"/>
              <a:defRPr sz="2400" b="0" i="0" baseline="0">
                <a:solidFill>
                  <a:srgbClr val="003B49"/>
                </a:solidFill>
                <a:latin typeface="Orgon Slab Light"/>
                <a:cs typeface="Orgon Slab Light"/>
              </a:defRPr>
            </a:lvl3pPr>
            <a:lvl4pPr>
              <a:defRPr sz="2133" b="0" i="0" baseline="0">
                <a:solidFill>
                  <a:srgbClr val="003B49"/>
                </a:solidFill>
                <a:latin typeface="Orgon Slab Light"/>
                <a:cs typeface="Orgon Slab Light"/>
              </a:defRPr>
            </a:lvl4pPr>
            <a:lvl5pPr marL="2743131" indent="-304792">
              <a:buFont typeface="Lucida Grande"/>
              <a:buChar char="&gt;"/>
              <a:defRPr sz="1867" b="0" i="0" baseline="0">
                <a:solidFill>
                  <a:srgbClr val="003B49"/>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03" y="-189984"/>
            <a:ext cx="12456737" cy="467127"/>
          </a:xfrm>
          <a:prstGeom prst="rect">
            <a:avLst/>
          </a:prstGeom>
        </p:spPr>
      </p:pic>
      <p:pic>
        <p:nvPicPr>
          <p:cNvPr id="7" name="Picture 6"/>
          <p:cNvPicPr>
            <a:picLocks noChangeAspect="1"/>
          </p:cNvPicPr>
          <p:nvPr userDrawn="1"/>
        </p:nvPicPr>
        <p:blipFill>
          <a:blip r:embed="rId3"/>
          <a:stretch>
            <a:fillRect/>
          </a:stretch>
        </p:blipFill>
        <p:spPr>
          <a:xfrm>
            <a:off x="10655808" y="5522386"/>
            <a:ext cx="1347216" cy="1089660"/>
          </a:xfrm>
          <a:prstGeom prst="rect">
            <a:avLst/>
          </a:prstGeom>
        </p:spPr>
      </p:pic>
    </p:spTree>
    <p:extLst>
      <p:ext uri="{BB962C8B-B14F-4D97-AF65-F5344CB8AC3E}">
        <p14:creationId xmlns:p14="http://schemas.microsoft.com/office/powerpoint/2010/main" val="26562670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1022355" y="1736727"/>
            <a:ext cx="10695516" cy="4432300"/>
          </a:xfrm>
          <a:prstGeom prst="rect">
            <a:avLst/>
          </a:prstGeom>
        </p:spPr>
        <p:txBody>
          <a:bodyPr>
            <a:normAutofit/>
          </a:bodyPr>
          <a:lstStyle>
            <a:lvl1pPr marL="0" indent="0">
              <a:buNone/>
              <a:defRPr sz="3200" b="0" i="0" baseline="0">
                <a:solidFill>
                  <a:srgbClr val="003B49"/>
                </a:solidFill>
                <a:latin typeface="Orgon Slab"/>
                <a:cs typeface="Orgon Slab"/>
              </a:defRPr>
            </a:lvl1pPr>
          </a:lstStyle>
          <a:p>
            <a:r>
              <a:rPr lang="en-US" dirty="0"/>
              <a:t>Graphic Here</a:t>
            </a:r>
          </a:p>
        </p:txBody>
      </p:sp>
      <p:sp>
        <p:nvSpPr>
          <p:cNvPr id="13" name="Text Placeholder 5"/>
          <p:cNvSpPr>
            <a:spLocks noGrp="1"/>
          </p:cNvSpPr>
          <p:nvPr>
            <p:ph type="body" sz="quarter" idx="10" hasCustomPrompt="1"/>
          </p:nvPr>
        </p:nvSpPr>
        <p:spPr>
          <a:xfrm>
            <a:off x="895676" y="371511"/>
            <a:ext cx="10912883" cy="991999"/>
          </a:xfrm>
          <a:prstGeom prst="rect">
            <a:avLst/>
          </a:prstGeom>
        </p:spPr>
        <p:txBody>
          <a:bodyPr>
            <a:normAutofit/>
          </a:bodyPr>
          <a:lstStyle>
            <a:lvl1pPr marL="0" indent="0">
              <a:lnSpc>
                <a:spcPct val="90000"/>
              </a:lnSpc>
              <a:buNone/>
              <a:defRPr sz="4000" b="0" i="0" baseline="0">
                <a:solidFill>
                  <a:srgbClr val="003B49"/>
                </a:solidFill>
                <a:latin typeface="Orgon Slab Medium"/>
                <a:cs typeface="Orgon Slab Medium"/>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03" y="-189984"/>
            <a:ext cx="12456737" cy="467127"/>
          </a:xfrm>
          <a:prstGeom prst="rect">
            <a:avLst/>
          </a:prstGeom>
        </p:spPr>
      </p:pic>
      <p:pic>
        <p:nvPicPr>
          <p:cNvPr id="6" name="Picture 5"/>
          <p:cNvPicPr>
            <a:picLocks noChangeAspect="1"/>
          </p:cNvPicPr>
          <p:nvPr userDrawn="1"/>
        </p:nvPicPr>
        <p:blipFill>
          <a:blip r:embed="rId3"/>
          <a:stretch>
            <a:fillRect/>
          </a:stretch>
        </p:blipFill>
        <p:spPr>
          <a:xfrm>
            <a:off x="10655808" y="5522386"/>
            <a:ext cx="1347216" cy="1089660"/>
          </a:xfrm>
          <a:prstGeom prst="rect">
            <a:avLst/>
          </a:prstGeom>
        </p:spPr>
      </p:pic>
    </p:spTree>
    <p:extLst>
      <p:ext uri="{BB962C8B-B14F-4D97-AF65-F5344CB8AC3E}">
        <p14:creationId xmlns:p14="http://schemas.microsoft.com/office/powerpoint/2010/main" val="17915007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895676" y="2046061"/>
            <a:ext cx="9296400" cy="3897539"/>
          </a:xfrm>
          <a:prstGeom prst="rect">
            <a:avLst/>
          </a:prstGeom>
        </p:spPr>
        <p:txBody>
          <a:bodyPr>
            <a:normAutofit/>
          </a:bodyPr>
          <a:lstStyle>
            <a:lvl1pPr marL="0" indent="0">
              <a:lnSpc>
                <a:spcPct val="100000"/>
              </a:lnSpc>
              <a:buNone/>
              <a:defRPr sz="6667" b="0" i="0" baseline="0">
                <a:solidFill>
                  <a:srgbClr val="509E2F"/>
                </a:solidFill>
                <a:latin typeface="Orgon Slab Medium"/>
                <a:cs typeface="Orgon Slab Medium"/>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9" name="Picture 8"/>
          <p:cNvPicPr>
            <a:picLocks noChangeAspect="1"/>
          </p:cNvPicPr>
          <p:nvPr userDrawn="1"/>
        </p:nvPicPr>
        <p:blipFill>
          <a:blip r:embed="rId2"/>
          <a:stretch>
            <a:fillRect/>
          </a:stretch>
        </p:blipFill>
        <p:spPr>
          <a:xfrm>
            <a:off x="10649712" y="5522978"/>
            <a:ext cx="1347216" cy="1089660"/>
          </a:xfrm>
          <a:prstGeom prst="rect">
            <a:avLst/>
          </a:prstGeom>
        </p:spPr>
      </p:pic>
      <p:pic>
        <p:nvPicPr>
          <p:cNvPr id="6" name="Picture 5" descr="SquGrid_36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65100"/>
            <a:ext cx="12192000" cy="457200"/>
          </a:xfrm>
          <a:prstGeom prst="rect">
            <a:avLst/>
          </a:prstGeom>
        </p:spPr>
      </p:pic>
    </p:spTree>
    <p:extLst>
      <p:ext uri="{BB962C8B-B14F-4D97-AF65-F5344CB8AC3E}">
        <p14:creationId xmlns:p14="http://schemas.microsoft.com/office/powerpoint/2010/main" val="1858394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895676" y="2046061"/>
            <a:ext cx="92964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Tree>
    <p:extLst>
      <p:ext uri="{BB962C8B-B14F-4D97-AF65-F5344CB8AC3E}">
        <p14:creationId xmlns:p14="http://schemas.microsoft.com/office/powerpoint/2010/main" val="35633336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877824" y="2320242"/>
            <a:ext cx="10929485" cy="3117863"/>
          </a:xfrm>
          <a:prstGeom prst="rect">
            <a:avLst/>
          </a:prstGeom>
        </p:spPr>
        <p:txBody>
          <a:bodyPr/>
          <a:lstStyle>
            <a:lvl1pPr marL="457189" indent="-457189">
              <a:buFont typeface="Lucida Grande"/>
              <a:buChar char="&gt;"/>
              <a:defRPr sz="3200" b="0" i="0" baseline="0">
                <a:solidFill>
                  <a:srgbClr val="509E2F"/>
                </a:solidFill>
                <a:latin typeface="Orgon Slab ExtraLight"/>
                <a:cs typeface="Orgon Slab ExtraLight"/>
              </a:defRPr>
            </a:lvl1pPr>
            <a:lvl2pPr>
              <a:defRPr sz="2667" b="0" i="0" baseline="0">
                <a:solidFill>
                  <a:srgbClr val="509E2F"/>
                </a:solidFill>
                <a:latin typeface="Orgon Slab ExtraLight"/>
                <a:cs typeface="Orgon Slab ExtraLight"/>
              </a:defRPr>
            </a:lvl2pPr>
            <a:lvl3pPr marL="1523962" indent="-304792">
              <a:buSzPct val="100000"/>
              <a:buFont typeface="Lucida Grande"/>
              <a:buChar char="&gt;"/>
              <a:defRPr sz="2400" b="0" i="0" baseline="0">
                <a:solidFill>
                  <a:srgbClr val="509E2F"/>
                </a:solidFill>
                <a:latin typeface="Orgon Slab ExtraLight"/>
                <a:cs typeface="Orgon Slab ExtraLight"/>
              </a:defRPr>
            </a:lvl3pPr>
            <a:lvl4pPr>
              <a:defRPr sz="2133" b="0" i="0" baseline="0">
                <a:solidFill>
                  <a:srgbClr val="509E2F"/>
                </a:solidFill>
                <a:latin typeface="Orgon Slab ExtraLight"/>
                <a:cs typeface="Orgon Slab ExtraLight"/>
              </a:defRPr>
            </a:lvl4pPr>
            <a:lvl5pPr marL="2743131" indent="-304792">
              <a:buFont typeface="Lucida Grande"/>
              <a:buChar char="&gt;"/>
              <a:defRPr sz="1867"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895676" y="1730669"/>
            <a:ext cx="10912883" cy="411171"/>
          </a:xfrm>
          <a:prstGeom prst="rect">
            <a:avLst/>
          </a:prstGeom>
        </p:spPr>
        <p:txBody>
          <a:bodyPr>
            <a:noAutofit/>
          </a:bodyPr>
          <a:lstStyle>
            <a:lvl1pPr marL="0" indent="0">
              <a:lnSpc>
                <a:spcPct val="90000"/>
              </a:lnSpc>
              <a:buNone/>
              <a:defRPr sz="3200" b="0" i="0" baseline="0">
                <a:solidFill>
                  <a:srgbClr val="509E2F"/>
                </a:solidFill>
                <a:latin typeface="Orgon Slab Light"/>
                <a:cs typeface="Orgon Slab Light"/>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a:t>SUB-HEADER HERE (ORGON SLAB LIGHT, 24 PT.)</a:t>
            </a:r>
          </a:p>
        </p:txBody>
      </p:sp>
      <p:pic>
        <p:nvPicPr>
          <p:cNvPr id="10" name="Picture 9"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12192000" cy="457200"/>
          </a:xfrm>
          <a:prstGeom prst="rect">
            <a:avLst/>
          </a:prstGeom>
        </p:spPr>
      </p:pic>
      <p:sp>
        <p:nvSpPr>
          <p:cNvPr id="7" name="Text Placeholder 5"/>
          <p:cNvSpPr>
            <a:spLocks noGrp="1"/>
          </p:cNvSpPr>
          <p:nvPr>
            <p:ph type="body" sz="quarter" idx="13" hasCustomPrompt="1"/>
          </p:nvPr>
        </p:nvSpPr>
        <p:spPr>
          <a:xfrm>
            <a:off x="1098876" y="523911"/>
            <a:ext cx="10912883" cy="991999"/>
          </a:xfrm>
          <a:prstGeom prst="rect">
            <a:avLst/>
          </a:prstGeom>
        </p:spPr>
        <p:txBody>
          <a:bodyPr>
            <a:normAutofit/>
          </a:bodyPr>
          <a:lstStyle>
            <a:lvl1pPr marL="0" indent="0">
              <a:lnSpc>
                <a:spcPct val="90000"/>
              </a:lnSpc>
              <a:buNone/>
              <a:defRPr sz="4000" b="0" i="0" baseline="0">
                <a:solidFill>
                  <a:srgbClr val="509E2F"/>
                </a:solidFill>
                <a:latin typeface="Orgon Slab Medium"/>
                <a:cs typeface="Orgon Slab Medium"/>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9" name="Picture 8"/>
          <p:cNvPicPr>
            <a:picLocks noChangeAspect="1"/>
          </p:cNvPicPr>
          <p:nvPr userDrawn="1"/>
        </p:nvPicPr>
        <p:blipFill>
          <a:blip r:embed="rId3"/>
          <a:stretch>
            <a:fillRect/>
          </a:stretch>
        </p:blipFill>
        <p:spPr>
          <a:xfrm>
            <a:off x="10649712" y="5522978"/>
            <a:ext cx="1347216" cy="1089660"/>
          </a:xfrm>
          <a:prstGeom prst="rect">
            <a:avLst/>
          </a:prstGeom>
        </p:spPr>
      </p:pic>
    </p:spTree>
    <p:extLst>
      <p:ext uri="{BB962C8B-B14F-4D97-AF65-F5344CB8AC3E}">
        <p14:creationId xmlns:p14="http://schemas.microsoft.com/office/powerpoint/2010/main" val="34412531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6" name="Text Placeholder 9"/>
          <p:cNvSpPr>
            <a:spLocks noGrp="1"/>
          </p:cNvSpPr>
          <p:nvPr>
            <p:ph type="body" sz="quarter" idx="11" hasCustomPrompt="1"/>
          </p:nvPr>
        </p:nvSpPr>
        <p:spPr>
          <a:xfrm>
            <a:off x="879073" y="1736727"/>
            <a:ext cx="10928280" cy="3701376"/>
          </a:xfrm>
          <a:prstGeom prst="rect">
            <a:avLst/>
          </a:prstGeom>
        </p:spPr>
        <p:txBody>
          <a:bodyPr/>
          <a:lstStyle>
            <a:lvl1pPr marL="457189" indent="-457189">
              <a:buFont typeface="Lucida Grande"/>
              <a:buChar char="&gt;"/>
              <a:defRPr sz="3200" b="0" i="0" baseline="0">
                <a:solidFill>
                  <a:srgbClr val="509E2F"/>
                </a:solidFill>
                <a:latin typeface="Orgon Slab Light"/>
                <a:cs typeface="Orgon Slab Light"/>
              </a:defRPr>
            </a:lvl1pPr>
            <a:lvl2pPr>
              <a:defRPr sz="2667" b="0" i="0" baseline="0">
                <a:solidFill>
                  <a:srgbClr val="509E2F"/>
                </a:solidFill>
                <a:latin typeface="Orgon Slab Light"/>
                <a:cs typeface="Orgon Slab Light"/>
              </a:defRPr>
            </a:lvl2pPr>
            <a:lvl3pPr marL="1523962" indent="-304792">
              <a:buSzPct val="100000"/>
              <a:buFont typeface="Lucida Grande"/>
              <a:buChar char="&gt;"/>
              <a:defRPr sz="2400" b="0" i="0" baseline="0">
                <a:solidFill>
                  <a:srgbClr val="509E2F"/>
                </a:solidFill>
                <a:latin typeface="Orgon Slab Light"/>
                <a:cs typeface="Orgon Slab Light"/>
              </a:defRPr>
            </a:lvl3pPr>
            <a:lvl4pPr>
              <a:defRPr sz="2133" b="0" i="0" baseline="0">
                <a:solidFill>
                  <a:srgbClr val="509E2F"/>
                </a:solidFill>
                <a:latin typeface="Orgon Slab Light"/>
                <a:cs typeface="Orgon Slab Light"/>
              </a:defRPr>
            </a:lvl4pPr>
            <a:lvl5pPr marL="2743131" indent="-304792">
              <a:buFont typeface="Lucida Grande"/>
              <a:buChar char="&gt;"/>
              <a:defRPr sz="1867" b="0" i="0" baseline="0">
                <a:solidFill>
                  <a:srgbClr val="509E2F"/>
                </a:solidFill>
                <a:latin typeface="Orgon Slab Light"/>
                <a:cs typeface="Orgon Slab Light"/>
              </a:defRPr>
            </a:lvl5pPr>
          </a:lstStyle>
          <a:p>
            <a:pPr lvl="0"/>
            <a:r>
              <a:rPr lang="en-US" dirty="0"/>
              <a:t>Bulleted content here (</a:t>
            </a:r>
            <a:r>
              <a:rPr lang="en-US" dirty="0" err="1"/>
              <a:t>Orgon</a:t>
            </a:r>
            <a:r>
              <a:rPr lang="en-US" dirty="0"/>
              <a:t> Slab Light, 24 pt.)</a:t>
            </a:r>
          </a:p>
          <a:p>
            <a:pPr lvl="1"/>
            <a:r>
              <a:rPr lang="en-US" dirty="0"/>
              <a:t>Second level (</a:t>
            </a:r>
            <a:r>
              <a:rPr lang="en-US" dirty="0" err="1"/>
              <a:t>Orgon</a:t>
            </a:r>
            <a:r>
              <a:rPr lang="en-US" dirty="0"/>
              <a:t> Slab Light, 20)</a:t>
            </a:r>
          </a:p>
          <a:p>
            <a:pPr lvl="2"/>
            <a:r>
              <a:rPr lang="en-US" dirty="0"/>
              <a:t>Third level (</a:t>
            </a:r>
            <a:r>
              <a:rPr lang="en-US" dirty="0" err="1"/>
              <a:t>Orgon</a:t>
            </a:r>
            <a:r>
              <a:rPr lang="en-US" dirty="0"/>
              <a:t> Slab Light, 18)</a:t>
            </a:r>
          </a:p>
          <a:p>
            <a:pPr lvl="3"/>
            <a:r>
              <a:rPr lang="en-US" dirty="0"/>
              <a:t>Fourth level (</a:t>
            </a:r>
            <a:r>
              <a:rPr lang="en-US" dirty="0" err="1"/>
              <a:t>Orgon</a:t>
            </a:r>
            <a:r>
              <a:rPr lang="en-US" dirty="0"/>
              <a:t> Slab Light, 16)</a:t>
            </a:r>
          </a:p>
          <a:p>
            <a:pPr lvl="4"/>
            <a:r>
              <a:rPr lang="en-US" dirty="0"/>
              <a:t>Fifth level (</a:t>
            </a:r>
            <a:r>
              <a:rPr lang="en-US" dirty="0" err="1"/>
              <a:t>Orgon</a:t>
            </a:r>
            <a:r>
              <a:rPr lang="en-US" dirty="0"/>
              <a:t> Slab Light, 14)</a:t>
            </a:r>
          </a:p>
        </p:txBody>
      </p:sp>
      <p:pic>
        <p:nvPicPr>
          <p:cNvPr id="9" name="Picture 8"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12192000" cy="457200"/>
          </a:xfrm>
          <a:prstGeom prst="rect">
            <a:avLst/>
          </a:prstGeom>
        </p:spPr>
      </p:pic>
      <p:sp>
        <p:nvSpPr>
          <p:cNvPr id="7" name="Text Placeholder 5"/>
          <p:cNvSpPr>
            <a:spLocks noGrp="1"/>
          </p:cNvSpPr>
          <p:nvPr>
            <p:ph type="body" sz="quarter" idx="12" hasCustomPrompt="1"/>
          </p:nvPr>
        </p:nvSpPr>
        <p:spPr>
          <a:xfrm>
            <a:off x="1098876" y="523911"/>
            <a:ext cx="10912883" cy="991999"/>
          </a:xfrm>
          <a:prstGeom prst="rect">
            <a:avLst/>
          </a:prstGeom>
        </p:spPr>
        <p:txBody>
          <a:bodyPr>
            <a:normAutofit/>
          </a:bodyPr>
          <a:lstStyle>
            <a:lvl1pPr marL="0" indent="0">
              <a:lnSpc>
                <a:spcPct val="90000"/>
              </a:lnSpc>
              <a:buNone/>
              <a:defRPr sz="4000" b="0" i="0" baseline="0">
                <a:solidFill>
                  <a:srgbClr val="509E2F"/>
                </a:solidFill>
                <a:latin typeface="Orgon Slab Medium"/>
                <a:cs typeface="Orgon Slab Medium"/>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8" name="Picture 7"/>
          <p:cNvPicPr>
            <a:picLocks noChangeAspect="1"/>
          </p:cNvPicPr>
          <p:nvPr userDrawn="1"/>
        </p:nvPicPr>
        <p:blipFill>
          <a:blip r:embed="rId3"/>
          <a:stretch>
            <a:fillRect/>
          </a:stretch>
        </p:blipFill>
        <p:spPr>
          <a:xfrm>
            <a:off x="10649712" y="5522978"/>
            <a:ext cx="1347216" cy="1089660"/>
          </a:xfrm>
          <a:prstGeom prst="rect">
            <a:avLst/>
          </a:prstGeom>
        </p:spPr>
      </p:pic>
    </p:spTree>
    <p:extLst>
      <p:ext uri="{BB962C8B-B14F-4D97-AF65-F5344CB8AC3E}">
        <p14:creationId xmlns:p14="http://schemas.microsoft.com/office/powerpoint/2010/main" val="10851182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1022355" y="1736727"/>
            <a:ext cx="10695516" cy="3656655"/>
          </a:xfrm>
          <a:prstGeom prst="rect">
            <a:avLst/>
          </a:prstGeom>
        </p:spPr>
        <p:txBody>
          <a:bodyPr>
            <a:normAutofit/>
          </a:bodyPr>
          <a:lstStyle>
            <a:lvl1pPr marL="0" indent="0">
              <a:buNone/>
              <a:defRPr sz="3200" b="0" i="0" baseline="0">
                <a:solidFill>
                  <a:srgbClr val="509E2F"/>
                </a:solidFill>
                <a:latin typeface="Orgon Slab Light"/>
                <a:cs typeface="Orgon Slab Light"/>
              </a:defRPr>
            </a:lvl1pPr>
          </a:lstStyle>
          <a:p>
            <a:r>
              <a:rPr lang="en-US" dirty="0"/>
              <a:t>Graphic Here</a:t>
            </a:r>
          </a:p>
        </p:txBody>
      </p:sp>
      <p:pic>
        <p:nvPicPr>
          <p:cNvPr id="8" name="Picture 7" descr="SquGrid_36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5100"/>
            <a:ext cx="12192000" cy="457200"/>
          </a:xfrm>
          <a:prstGeom prst="rect">
            <a:avLst/>
          </a:prstGeom>
        </p:spPr>
      </p:pic>
      <p:sp>
        <p:nvSpPr>
          <p:cNvPr id="6" name="Text Placeholder 5"/>
          <p:cNvSpPr>
            <a:spLocks noGrp="1"/>
          </p:cNvSpPr>
          <p:nvPr>
            <p:ph type="body" sz="quarter" idx="13" hasCustomPrompt="1"/>
          </p:nvPr>
        </p:nvSpPr>
        <p:spPr>
          <a:xfrm>
            <a:off x="1098876" y="523911"/>
            <a:ext cx="10912883" cy="991999"/>
          </a:xfrm>
          <a:prstGeom prst="rect">
            <a:avLst/>
          </a:prstGeom>
        </p:spPr>
        <p:txBody>
          <a:bodyPr>
            <a:normAutofit/>
          </a:bodyPr>
          <a:lstStyle>
            <a:lvl1pPr marL="0" indent="0">
              <a:lnSpc>
                <a:spcPct val="90000"/>
              </a:lnSpc>
              <a:buNone/>
              <a:defRPr sz="4000" b="0" i="0" baseline="0">
                <a:solidFill>
                  <a:srgbClr val="509E2F"/>
                </a:solidFill>
                <a:latin typeface="Orgon Slab Medium"/>
                <a:cs typeface="Orgon Slab Medium"/>
              </a:defRPr>
            </a:lvl1pPr>
            <a:lvl2pPr marL="609585" indent="0">
              <a:buNone/>
              <a:defRPr b="0" i="0">
                <a:solidFill>
                  <a:srgbClr val="E8D3A2"/>
                </a:solidFill>
                <a:latin typeface="Encode Sans Normal Black"/>
                <a:cs typeface="Encode Sans Normal Black"/>
              </a:defRPr>
            </a:lvl2pPr>
            <a:lvl3pPr marL="1219170" indent="0">
              <a:buNone/>
              <a:defRPr b="0" i="0">
                <a:solidFill>
                  <a:srgbClr val="E8D3A2"/>
                </a:solidFill>
                <a:latin typeface="Encode Sans Normal Black"/>
                <a:cs typeface="Encode Sans Normal Black"/>
              </a:defRPr>
            </a:lvl3pPr>
            <a:lvl4pPr marL="1828754" indent="0">
              <a:buNone/>
              <a:defRPr b="0" i="0">
                <a:solidFill>
                  <a:srgbClr val="E8D3A2"/>
                </a:solidFill>
                <a:latin typeface="Encode Sans Normal Black"/>
                <a:cs typeface="Encode Sans Normal Black"/>
              </a:defRPr>
            </a:lvl4pPr>
            <a:lvl5pPr marL="2438339"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pic>
        <p:nvPicPr>
          <p:cNvPr id="7" name="Picture 6"/>
          <p:cNvPicPr>
            <a:picLocks noChangeAspect="1"/>
          </p:cNvPicPr>
          <p:nvPr userDrawn="1"/>
        </p:nvPicPr>
        <p:blipFill>
          <a:blip r:embed="rId3"/>
          <a:stretch>
            <a:fillRect/>
          </a:stretch>
        </p:blipFill>
        <p:spPr>
          <a:xfrm>
            <a:off x="10649712" y="5522978"/>
            <a:ext cx="1347216" cy="1089660"/>
          </a:xfrm>
          <a:prstGeom prst="rect">
            <a:avLst/>
          </a:prstGeom>
        </p:spPr>
      </p:pic>
    </p:spTree>
    <p:extLst>
      <p:ext uri="{BB962C8B-B14F-4D97-AF65-F5344CB8AC3E}">
        <p14:creationId xmlns:p14="http://schemas.microsoft.com/office/powerpoint/2010/main" val="108986727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895676" y="2046061"/>
            <a:ext cx="9296400" cy="2641756"/>
          </a:xfrm>
          <a:prstGeom prst="rect">
            <a:avLst/>
          </a:prstGeom>
        </p:spPr>
        <p:txBody>
          <a:bodyPr>
            <a:normAutofit/>
          </a:bodyPr>
          <a:lstStyle>
            <a:lvl1pPr marL="0" indent="0">
              <a:lnSpc>
                <a:spcPct val="100000"/>
              </a:lnSpc>
              <a:buNone/>
              <a:defRPr sz="5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7605402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81054" y="3586334"/>
            <a:ext cx="10929485"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81053" y="2996761"/>
            <a:ext cx="10912883"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681053" y="1790003"/>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8237123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681054" y="3042959"/>
            <a:ext cx="10929485"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681053" y="1790003"/>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2716976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681054" y="3042960"/>
            <a:ext cx="10695516"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681053" y="1790003"/>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
        <p:nvSpPr>
          <p:cNvPr id="2" name="Slide Number Placeholder 1"/>
          <p:cNvSpPr>
            <a:spLocks noGrp="1"/>
          </p:cNvSpPr>
          <p:nvPr>
            <p:ph type="sldNum" sz="quarter" idx="14"/>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319913142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ext Placeholder 5"/>
          <p:cNvSpPr>
            <a:spLocks noGrp="1"/>
          </p:cNvSpPr>
          <p:nvPr>
            <p:ph type="body" sz="quarter" idx="10" hasCustomPrompt="1"/>
          </p:nvPr>
        </p:nvSpPr>
        <p:spPr>
          <a:xfrm>
            <a:off x="895676" y="1894009"/>
            <a:ext cx="9296400" cy="2641756"/>
          </a:xfrm>
          <a:prstGeom prst="rect">
            <a:avLst/>
          </a:prstGeom>
        </p:spPr>
        <p:txBody>
          <a:bodyPr>
            <a:normAutofit/>
          </a:bodyPr>
          <a:lstStyle>
            <a:lvl1pPr marL="0" indent="0">
              <a:lnSpc>
                <a:spcPct val="100000"/>
              </a:lnSpc>
              <a:buNone/>
              <a:defRPr sz="5000" b="0" i="0" baseline="0">
                <a:solidFill>
                  <a:srgbClr val="003B49"/>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TITLE HERE</a:t>
            </a:r>
          </a:p>
          <a:p>
            <a:pPr lvl="0"/>
            <a:r>
              <a:rPr lang="en-US" dirty="0"/>
              <a:t>ORGON SLAB MEDIUM, 50 PT. </a:t>
            </a:r>
          </a:p>
        </p:txBody>
      </p:sp>
      <p:pic>
        <p:nvPicPr>
          <p:cNvPr id="10" name="Picture 9"/>
          <p:cNvPicPr>
            <a:picLocks noChangeAspect="1"/>
          </p:cNvPicPr>
          <p:nvPr userDrawn="1"/>
        </p:nvPicPr>
        <p:blipFill>
          <a:blip r:embed="rId2"/>
          <a:stretch>
            <a:fillRect/>
          </a:stretch>
        </p:blipFill>
        <p:spPr>
          <a:xfrm>
            <a:off x="10192076" y="5522384"/>
            <a:ext cx="1799288" cy="109148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403" y="-202684"/>
            <a:ext cx="12456737" cy="467127"/>
          </a:xfrm>
          <a:prstGeom prst="rect">
            <a:avLst/>
          </a:prstGeom>
        </p:spPr>
      </p:pic>
      <p:sp>
        <p:nvSpPr>
          <p:cNvPr id="3" name="Slide Number Placeholder 2"/>
          <p:cNvSpPr>
            <a:spLocks noGrp="1"/>
          </p:cNvSpPr>
          <p:nvPr>
            <p:ph type="sldNum" sz="quarter" idx="11"/>
          </p:nvPr>
        </p:nvSpPr>
        <p:spPr/>
        <p:txBody>
          <a:bodyPr/>
          <a:lstStyle/>
          <a:p>
            <a:fld id="{7E03178D-84EE-4CB8-A279-6A93DE17BCD8}" type="slidenum">
              <a:rPr lang="en-US" smtClean="0"/>
              <a:t>‹#›</a:t>
            </a:fld>
            <a:endParaRPr lang="en-US" dirty="0"/>
          </a:p>
        </p:txBody>
      </p:sp>
    </p:spTree>
    <p:extLst>
      <p:ext uri="{BB962C8B-B14F-4D97-AF65-F5344CB8AC3E}">
        <p14:creationId xmlns:p14="http://schemas.microsoft.com/office/powerpoint/2010/main" val="22232844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5"/>
        <p:cNvGrpSpPr/>
        <p:nvPr/>
      </p:nvGrpSpPr>
      <p:grpSpPr>
        <a:xfrm>
          <a:off x="0" y="0"/>
          <a:ext cx="0" cy="0"/>
          <a:chOff x="0" y="0"/>
          <a:chExt cx="0" cy="0"/>
        </a:xfrm>
      </p:grpSpPr>
      <p:sp>
        <p:nvSpPr>
          <p:cNvPr id="166" name="Google Shape;166;p19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7" name="Google Shape;167;p19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8" name="Google Shape;168;p1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1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0" name="Google Shape;170;p1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96812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71"/>
        <p:cNvGrpSpPr/>
        <p:nvPr/>
      </p:nvGrpSpPr>
      <p:grpSpPr>
        <a:xfrm>
          <a:off x="0" y="0"/>
          <a:ext cx="0" cy="0"/>
          <a:chOff x="0" y="0"/>
          <a:chExt cx="0" cy="0"/>
        </a:xfrm>
      </p:grpSpPr>
      <p:sp>
        <p:nvSpPr>
          <p:cNvPr id="172" name="Google Shape;172;p20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3" name="Google Shape;173;p2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2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639766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 Subheader + Content">
    <p:spTree>
      <p:nvGrpSpPr>
        <p:cNvPr id="1" name=""/>
        <p:cNvGrpSpPr/>
        <p:nvPr/>
      </p:nvGrpSpPr>
      <p:grpSpPr>
        <a:xfrm>
          <a:off x="0" y="0"/>
          <a:ext cx="0" cy="0"/>
          <a:chOff x="0" y="0"/>
          <a:chExt cx="0" cy="0"/>
        </a:xfrm>
      </p:grpSpPr>
      <p:sp>
        <p:nvSpPr>
          <p:cNvPr id="4" name="Text Placeholder 9"/>
          <p:cNvSpPr>
            <a:spLocks noGrp="1"/>
          </p:cNvSpPr>
          <p:nvPr>
            <p:ph type="body" sz="quarter" idx="11" hasCustomPrompt="1"/>
          </p:nvPr>
        </p:nvSpPr>
        <p:spPr>
          <a:xfrm>
            <a:off x="681054" y="3586334"/>
            <a:ext cx="10929485"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6" name="Text Placeholder 5"/>
          <p:cNvSpPr>
            <a:spLocks noGrp="1"/>
          </p:cNvSpPr>
          <p:nvPr>
            <p:ph type="body" sz="quarter" idx="12" hasCustomPrompt="1"/>
          </p:nvPr>
        </p:nvSpPr>
        <p:spPr>
          <a:xfrm>
            <a:off x="681053" y="2996761"/>
            <a:ext cx="10912883" cy="411171"/>
          </a:xfrm>
          <a:prstGeom prst="rect">
            <a:avLst/>
          </a:prstGeom>
        </p:spPr>
        <p:txBody>
          <a:bodyPr>
            <a:noAutofit/>
          </a:bodyPr>
          <a:lstStyle>
            <a:lvl1pPr marL="0" indent="0">
              <a:lnSpc>
                <a:spcPct val="90000"/>
              </a:lnSpc>
              <a:buNone/>
              <a:defRPr sz="2400" b="0" i="0" baseline="0">
                <a:solidFill>
                  <a:srgbClr val="509E2F"/>
                </a:solidFill>
                <a:latin typeface="Orgon Slab Light"/>
                <a:cs typeface="Orgon Slab Light"/>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SUB-HEADER HERE (ORGON SLAB LIGHT, 24 PT.)</a:t>
            </a:r>
          </a:p>
        </p:txBody>
      </p:sp>
      <p:sp>
        <p:nvSpPr>
          <p:cNvPr id="7" name="Text Placeholder 5"/>
          <p:cNvSpPr>
            <a:spLocks noGrp="1"/>
          </p:cNvSpPr>
          <p:nvPr>
            <p:ph type="body" sz="quarter" idx="13" hasCustomPrompt="1"/>
          </p:nvPr>
        </p:nvSpPr>
        <p:spPr>
          <a:xfrm>
            <a:off x="681053" y="1790003"/>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174490676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80"/>
        <p:cNvGrpSpPr/>
        <p:nvPr/>
      </p:nvGrpSpPr>
      <p:grpSpPr>
        <a:xfrm>
          <a:off x="0" y="0"/>
          <a:ext cx="0" cy="0"/>
          <a:chOff x="0" y="0"/>
          <a:chExt cx="0" cy="0"/>
        </a:xfrm>
      </p:grpSpPr>
      <p:sp>
        <p:nvSpPr>
          <p:cNvPr id="181" name="Google Shape;181;p21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2" name="Google Shape;182;p21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3" name="Google Shape;183;p2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4" name="Google Shape;184;p2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2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1366746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6"/>
        <p:cNvGrpSpPr/>
        <p:nvPr/>
      </p:nvGrpSpPr>
      <p:grpSpPr>
        <a:xfrm>
          <a:off x="0" y="0"/>
          <a:ext cx="0" cy="0"/>
          <a:chOff x="0" y="0"/>
          <a:chExt cx="0" cy="0"/>
        </a:xfrm>
      </p:grpSpPr>
      <p:sp>
        <p:nvSpPr>
          <p:cNvPr id="187" name="Google Shape;187;p21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21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9" name="Google Shape;189;p2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0" name="Google Shape;190;p2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1" name="Google Shape;191;p2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8023336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92"/>
        <p:cNvGrpSpPr/>
        <p:nvPr/>
      </p:nvGrpSpPr>
      <p:grpSpPr>
        <a:xfrm>
          <a:off x="0" y="0"/>
          <a:ext cx="0" cy="0"/>
          <a:chOff x="0" y="0"/>
          <a:chExt cx="0" cy="0"/>
        </a:xfrm>
      </p:grpSpPr>
      <p:sp>
        <p:nvSpPr>
          <p:cNvPr id="193" name="Google Shape;193;p2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21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21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2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7" name="Google Shape;197;p2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8" name="Google Shape;198;p2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4370758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99"/>
        <p:cNvGrpSpPr/>
        <p:nvPr/>
      </p:nvGrpSpPr>
      <p:grpSpPr>
        <a:xfrm>
          <a:off x="0" y="0"/>
          <a:ext cx="0" cy="0"/>
          <a:chOff x="0" y="0"/>
          <a:chExt cx="0" cy="0"/>
        </a:xfrm>
      </p:grpSpPr>
      <p:sp>
        <p:nvSpPr>
          <p:cNvPr id="200" name="Google Shape;200;p21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1" name="Google Shape;201;p21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2" name="Google Shape;202;p21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3" name="Google Shape;203;p21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204" name="Google Shape;204;p21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5" name="Google Shape;205;p2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6" name="Google Shape;206;p2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7" name="Google Shape;207;p2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28392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208"/>
        <p:cNvGrpSpPr/>
        <p:nvPr/>
      </p:nvGrpSpPr>
      <p:grpSpPr>
        <a:xfrm>
          <a:off x="0" y="0"/>
          <a:ext cx="0" cy="0"/>
          <a:chOff x="0" y="0"/>
          <a:chExt cx="0" cy="0"/>
        </a:xfrm>
      </p:grpSpPr>
      <p:sp>
        <p:nvSpPr>
          <p:cNvPr id="209" name="Google Shape;209;p2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21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1" name="Google Shape;211;p21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2" name="Google Shape;212;p2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2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4" name="Google Shape;214;p2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39798688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215"/>
        <p:cNvGrpSpPr/>
        <p:nvPr/>
      </p:nvGrpSpPr>
      <p:grpSpPr>
        <a:xfrm>
          <a:off x="0" y="0"/>
          <a:ext cx="0" cy="0"/>
          <a:chOff x="0" y="0"/>
          <a:chExt cx="0" cy="0"/>
        </a:xfrm>
      </p:grpSpPr>
      <p:sp>
        <p:nvSpPr>
          <p:cNvPr id="216" name="Google Shape;216;p2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216"/>
          <p:cNvSpPr>
            <a:spLocks noGrp="1"/>
          </p:cNvSpPr>
          <p:nvPr>
            <p:ph type="pic" idx="2"/>
          </p:nvPr>
        </p:nvSpPr>
        <p:spPr>
          <a:xfrm>
            <a:off x="5183188" y="987425"/>
            <a:ext cx="6172200" cy="4873625"/>
          </a:xfrm>
          <a:prstGeom prst="rect">
            <a:avLst/>
          </a:prstGeom>
          <a:noFill/>
          <a:ln>
            <a:noFill/>
          </a:ln>
        </p:spPr>
      </p:sp>
      <p:sp>
        <p:nvSpPr>
          <p:cNvPr id="218" name="Google Shape;218;p21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219" name="Google Shape;219;p2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0" name="Google Shape;220;p2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1" name="Google Shape;221;p2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419233232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222"/>
        <p:cNvGrpSpPr/>
        <p:nvPr/>
      </p:nvGrpSpPr>
      <p:grpSpPr>
        <a:xfrm>
          <a:off x="0" y="0"/>
          <a:ext cx="0" cy="0"/>
          <a:chOff x="0" y="0"/>
          <a:chExt cx="0" cy="0"/>
        </a:xfrm>
      </p:grpSpPr>
      <p:sp>
        <p:nvSpPr>
          <p:cNvPr id="223" name="Google Shape;223;p2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21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5" name="Google Shape;225;p2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p2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7" name="Google Shape;227;p2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941629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228"/>
        <p:cNvGrpSpPr/>
        <p:nvPr/>
      </p:nvGrpSpPr>
      <p:grpSpPr>
        <a:xfrm>
          <a:off x="0" y="0"/>
          <a:ext cx="0" cy="0"/>
          <a:chOff x="0" y="0"/>
          <a:chExt cx="0" cy="0"/>
        </a:xfrm>
      </p:grpSpPr>
      <p:sp>
        <p:nvSpPr>
          <p:cNvPr id="229" name="Google Shape;229;p21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21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1" name="Google Shape;231;p2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2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p2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25623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er + Content">
    <p:spTree>
      <p:nvGrpSpPr>
        <p:cNvPr id="1" name=""/>
        <p:cNvGrpSpPr/>
        <p:nvPr/>
      </p:nvGrpSpPr>
      <p:grpSpPr>
        <a:xfrm>
          <a:off x="0" y="0"/>
          <a:ext cx="0" cy="0"/>
          <a:chOff x="0" y="0"/>
          <a:chExt cx="0" cy="0"/>
        </a:xfrm>
      </p:grpSpPr>
      <p:sp>
        <p:nvSpPr>
          <p:cNvPr id="10" name="Text Placeholder 9"/>
          <p:cNvSpPr>
            <a:spLocks noGrp="1"/>
          </p:cNvSpPr>
          <p:nvPr>
            <p:ph type="body" sz="quarter" idx="11" hasCustomPrompt="1"/>
          </p:nvPr>
        </p:nvSpPr>
        <p:spPr>
          <a:xfrm>
            <a:off x="681054" y="3042959"/>
            <a:ext cx="10929485" cy="2673790"/>
          </a:xfrm>
          <a:prstGeom prst="rect">
            <a:avLst/>
          </a:prstGeom>
        </p:spPr>
        <p:txBody>
          <a:bodyPr/>
          <a:lstStyle>
            <a:lvl1pPr marL="342900" indent="-342900">
              <a:buFont typeface="Lucida Grande"/>
              <a:buChar char="&gt;"/>
              <a:defRPr sz="2400" b="0" i="0" baseline="0">
                <a:solidFill>
                  <a:srgbClr val="509E2F"/>
                </a:solidFill>
                <a:latin typeface="Orgon Slab ExtraLight"/>
                <a:cs typeface="Orgon Slab ExtraLight"/>
              </a:defRPr>
            </a:lvl1pPr>
            <a:lvl2pPr>
              <a:defRPr sz="2000" b="0" i="0" baseline="0">
                <a:solidFill>
                  <a:srgbClr val="509E2F"/>
                </a:solidFill>
                <a:latin typeface="Orgon Slab ExtraLight"/>
                <a:cs typeface="Orgon Slab ExtraLight"/>
              </a:defRPr>
            </a:lvl2pPr>
            <a:lvl3pPr marL="1143000" indent="-228600">
              <a:buSzPct val="100000"/>
              <a:buFont typeface="Lucida Grande"/>
              <a:buChar char="&gt;"/>
              <a:defRPr sz="1800" b="0" i="0" baseline="0">
                <a:solidFill>
                  <a:srgbClr val="509E2F"/>
                </a:solidFill>
                <a:latin typeface="Orgon Slab ExtraLight"/>
                <a:cs typeface="Orgon Slab ExtraLight"/>
              </a:defRPr>
            </a:lvl3pPr>
            <a:lvl4pPr>
              <a:defRPr sz="1600" b="0" i="0" baseline="0">
                <a:solidFill>
                  <a:srgbClr val="509E2F"/>
                </a:solidFill>
                <a:latin typeface="Orgon Slab ExtraLight"/>
                <a:cs typeface="Orgon Slab ExtraLight"/>
              </a:defRPr>
            </a:lvl4pPr>
            <a:lvl5pPr marL="2057400" indent="-228600">
              <a:buFont typeface="Lucida Grande"/>
              <a:buChar char="&gt;"/>
              <a:defRPr sz="1400" b="0" i="0" baseline="0">
                <a:solidFill>
                  <a:srgbClr val="509E2F"/>
                </a:solidFill>
                <a:latin typeface="Orgon Slab ExtraLight"/>
                <a:cs typeface="Orgon Slab ExtraLight"/>
              </a:defRPr>
            </a:lvl5pPr>
          </a:lstStyle>
          <a:p>
            <a:pPr lvl="0"/>
            <a:r>
              <a:rPr lang="en-US" dirty="0"/>
              <a:t>Content here (</a:t>
            </a:r>
            <a:r>
              <a:rPr lang="en-US" dirty="0" err="1"/>
              <a:t>Orgon</a:t>
            </a:r>
            <a:r>
              <a:rPr lang="en-US" dirty="0"/>
              <a:t> Slab </a:t>
            </a:r>
            <a:r>
              <a:rPr lang="en-US" dirty="0" err="1"/>
              <a:t>ExtraLight</a:t>
            </a:r>
            <a:r>
              <a:rPr lang="en-US" dirty="0"/>
              <a:t>, 24 pt.)</a:t>
            </a:r>
          </a:p>
          <a:p>
            <a:pPr lvl="1"/>
            <a:r>
              <a:rPr lang="en-US" dirty="0"/>
              <a:t>Second level (</a:t>
            </a:r>
            <a:r>
              <a:rPr lang="en-US" dirty="0" err="1"/>
              <a:t>Orgon</a:t>
            </a:r>
            <a:r>
              <a:rPr lang="en-US" dirty="0"/>
              <a:t> Slab </a:t>
            </a:r>
            <a:r>
              <a:rPr lang="en-US" dirty="0" err="1"/>
              <a:t>ExtraLight</a:t>
            </a:r>
            <a:r>
              <a:rPr lang="en-US" dirty="0"/>
              <a:t>, 20)</a:t>
            </a:r>
          </a:p>
          <a:p>
            <a:pPr lvl="2"/>
            <a:r>
              <a:rPr lang="en-US" dirty="0"/>
              <a:t>Third level (</a:t>
            </a:r>
            <a:r>
              <a:rPr lang="en-US" dirty="0" err="1"/>
              <a:t>Orgon</a:t>
            </a:r>
            <a:r>
              <a:rPr lang="en-US" dirty="0"/>
              <a:t> Slab </a:t>
            </a:r>
            <a:r>
              <a:rPr lang="en-US" dirty="0" err="1"/>
              <a:t>ExtraLight</a:t>
            </a:r>
            <a:r>
              <a:rPr lang="en-US" dirty="0"/>
              <a:t>, 18)</a:t>
            </a:r>
          </a:p>
          <a:p>
            <a:pPr lvl="3"/>
            <a:r>
              <a:rPr lang="en-US" dirty="0"/>
              <a:t>Fourth level (</a:t>
            </a:r>
            <a:r>
              <a:rPr lang="en-US" dirty="0" err="1"/>
              <a:t>Orgon</a:t>
            </a:r>
            <a:r>
              <a:rPr lang="en-US" dirty="0"/>
              <a:t> Slab </a:t>
            </a:r>
            <a:r>
              <a:rPr lang="en-US" dirty="0" err="1"/>
              <a:t>ExtraLight</a:t>
            </a:r>
            <a:r>
              <a:rPr lang="en-US" dirty="0"/>
              <a:t>, 16)</a:t>
            </a:r>
          </a:p>
          <a:p>
            <a:pPr lvl="4"/>
            <a:r>
              <a:rPr lang="en-US" dirty="0"/>
              <a:t>Fifth level (</a:t>
            </a:r>
            <a:r>
              <a:rPr lang="en-US" dirty="0" err="1"/>
              <a:t>Orgon</a:t>
            </a:r>
            <a:r>
              <a:rPr lang="en-US" dirty="0"/>
              <a:t> Slab </a:t>
            </a:r>
            <a:r>
              <a:rPr lang="en-US" dirty="0" err="1"/>
              <a:t>ExtraLight</a:t>
            </a:r>
            <a:r>
              <a:rPr lang="en-US" dirty="0"/>
              <a:t>, 14)</a:t>
            </a:r>
          </a:p>
        </p:txBody>
      </p:sp>
      <p:sp>
        <p:nvSpPr>
          <p:cNvPr id="13" name="Text Placeholder 5"/>
          <p:cNvSpPr>
            <a:spLocks noGrp="1"/>
          </p:cNvSpPr>
          <p:nvPr>
            <p:ph type="body" sz="quarter" idx="13" hasCustomPrompt="1"/>
          </p:nvPr>
        </p:nvSpPr>
        <p:spPr>
          <a:xfrm>
            <a:off x="681053" y="1790003"/>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792854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Header + Graphic">
    <p:spTree>
      <p:nvGrpSpPr>
        <p:cNvPr id="1" name=""/>
        <p:cNvGrpSpPr/>
        <p:nvPr/>
      </p:nvGrpSpPr>
      <p:grpSpPr>
        <a:xfrm>
          <a:off x="0" y="0"/>
          <a:ext cx="0" cy="0"/>
          <a:chOff x="0" y="0"/>
          <a:chExt cx="0" cy="0"/>
        </a:xfrm>
      </p:grpSpPr>
      <p:sp>
        <p:nvSpPr>
          <p:cNvPr id="12" name="Chart Placeholder 11"/>
          <p:cNvSpPr>
            <a:spLocks noGrp="1"/>
          </p:cNvSpPr>
          <p:nvPr>
            <p:ph type="chart" sz="quarter" idx="12" hasCustomPrompt="1"/>
          </p:nvPr>
        </p:nvSpPr>
        <p:spPr>
          <a:xfrm>
            <a:off x="681054" y="3042960"/>
            <a:ext cx="10695516" cy="3416457"/>
          </a:xfrm>
          <a:prstGeom prst="rect">
            <a:avLst/>
          </a:prstGeom>
        </p:spPr>
        <p:txBody>
          <a:bodyPr>
            <a:normAutofit/>
          </a:bodyPr>
          <a:lstStyle>
            <a:lvl1pPr marL="0" indent="0">
              <a:buNone/>
              <a:defRPr sz="2400" b="0" i="0" baseline="0">
                <a:solidFill>
                  <a:srgbClr val="509E2F"/>
                </a:solidFill>
                <a:latin typeface="Orgon Slab Light"/>
                <a:cs typeface="Orgon Slab Light"/>
              </a:defRPr>
            </a:lvl1pPr>
          </a:lstStyle>
          <a:p>
            <a:r>
              <a:rPr lang="en-US" dirty="0"/>
              <a:t>Graphic Here</a:t>
            </a:r>
          </a:p>
        </p:txBody>
      </p:sp>
      <p:sp>
        <p:nvSpPr>
          <p:cNvPr id="11" name="Text Placeholder 5"/>
          <p:cNvSpPr>
            <a:spLocks noGrp="1"/>
          </p:cNvSpPr>
          <p:nvPr>
            <p:ph type="body" sz="quarter" idx="13" hasCustomPrompt="1"/>
          </p:nvPr>
        </p:nvSpPr>
        <p:spPr>
          <a:xfrm>
            <a:off x="681053" y="1790003"/>
            <a:ext cx="10912883" cy="991999"/>
          </a:xfrm>
          <a:prstGeom prst="rect">
            <a:avLst/>
          </a:prstGeom>
        </p:spPr>
        <p:txBody>
          <a:bodyPr>
            <a:normAutofit/>
          </a:bodyPr>
          <a:lstStyle>
            <a:lvl1pPr marL="0" indent="0">
              <a:lnSpc>
                <a:spcPct val="90000"/>
              </a:lnSpc>
              <a:buNone/>
              <a:defRPr sz="3000" b="0" i="0" baseline="0">
                <a:solidFill>
                  <a:srgbClr val="509E2F"/>
                </a:solidFill>
                <a:latin typeface="Orgon Slab Medium"/>
                <a:cs typeface="Orgon Slab Medium"/>
              </a:defRPr>
            </a:lvl1pPr>
            <a:lvl2pPr marL="457200" indent="0">
              <a:buNone/>
              <a:defRPr b="0" i="0">
                <a:solidFill>
                  <a:srgbClr val="E8D3A2"/>
                </a:solidFill>
                <a:latin typeface="Encode Sans Normal Black"/>
                <a:cs typeface="Encode Sans Normal Black"/>
              </a:defRPr>
            </a:lvl2pPr>
            <a:lvl3pPr marL="914400" indent="0">
              <a:buNone/>
              <a:defRPr b="0" i="0">
                <a:solidFill>
                  <a:srgbClr val="E8D3A2"/>
                </a:solidFill>
                <a:latin typeface="Encode Sans Normal Black"/>
                <a:cs typeface="Encode Sans Normal Black"/>
              </a:defRPr>
            </a:lvl3pPr>
            <a:lvl4pPr marL="1371600" indent="0">
              <a:buNone/>
              <a:defRPr b="0" i="0">
                <a:solidFill>
                  <a:srgbClr val="E8D3A2"/>
                </a:solidFill>
                <a:latin typeface="Encode Sans Normal Black"/>
                <a:cs typeface="Encode Sans Normal Black"/>
              </a:defRPr>
            </a:lvl4pPr>
            <a:lvl5pPr marL="1828800" indent="0">
              <a:buNone/>
              <a:defRPr b="0" i="0">
                <a:solidFill>
                  <a:srgbClr val="E8D3A2"/>
                </a:solidFill>
                <a:latin typeface="Encode Sans Normal Black"/>
                <a:cs typeface="Encode Sans Normal Black"/>
              </a:defRPr>
            </a:lvl5pPr>
          </a:lstStyle>
          <a:p>
            <a:pPr lvl="0"/>
            <a:r>
              <a:rPr lang="en-US" dirty="0"/>
              <a:t>HEADER HERE </a:t>
            </a:r>
          </a:p>
          <a:p>
            <a:pPr lvl="0"/>
            <a:r>
              <a:rPr lang="en-US" dirty="0"/>
              <a:t>(ORGON SLAB MEDIUM, 30 PT.)≈</a:t>
            </a:r>
          </a:p>
        </p:txBody>
      </p:sp>
    </p:spTree>
    <p:extLst>
      <p:ext uri="{BB962C8B-B14F-4D97-AF65-F5344CB8AC3E}">
        <p14:creationId xmlns:p14="http://schemas.microsoft.com/office/powerpoint/2010/main" val="32693603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theme" Target="../theme/theme10.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4.jp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4.jpg"/><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5.xml"/><Relationship Id="rId4" Type="http://schemas.openxmlformats.org/officeDocument/2006/relationships/slideLayout" Target="../slideLayouts/slideLayout2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slideLayout" Target="../slideLayouts/slideLayout51.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slideLayout" Target="../slideLayouts/slideLayout50.xml"/><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slideLayout" Target="../slideLayouts/slideLayout5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slideLayout" Target="../slideLayouts/slideLayout49.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slideLayout" Target="../slideLayouts/slideLayout53.xml"/><Relationship Id="rId10" Type="http://schemas.openxmlformats.org/officeDocument/2006/relationships/slideLayout" Target="../slideLayouts/slideLayout35.xml"/><Relationship Id="rId19" Type="http://schemas.openxmlformats.org/officeDocument/2006/relationships/slideLayout" Target="../slideLayouts/slideLayout44.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slideLayout" Target="../slideLayouts/slideLayout52.xml"/><Relationship Id="rId30"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theme" Target="../theme/theme7.xml"/><Relationship Id="rId4"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theme" Target="../theme/theme8.xml"/><Relationship Id="rId4" Type="http://schemas.openxmlformats.org/officeDocument/2006/relationships/slideLayout" Target="../slideLayouts/slideLayout62.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5.xml"/><Relationship Id="rId7" Type="http://schemas.openxmlformats.org/officeDocument/2006/relationships/image" Target="../media/image4.jpg"/><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theme" Target="../theme/theme9.xml"/><Relationship Id="rId5" Type="http://schemas.openxmlformats.org/officeDocument/2006/relationships/slideLayout" Target="../slideLayouts/slideLayout67.xml"/><Relationship Id="rId4" Type="http://schemas.openxmlformats.org/officeDocument/2006/relationships/slideLayout" Target="../slideLayouts/slideLayout6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pic>
        <p:nvPicPr>
          <p:cNvPr id="10" name="Google Shape;10;p101"/>
          <p:cNvPicPr preferRelativeResize="0"/>
          <p:nvPr/>
        </p:nvPicPr>
        <p:blipFill rotWithShape="1">
          <a:blip r:embed="rId7">
            <a:alphaModFix/>
          </a:blip>
          <a:srcRect/>
          <a:stretch/>
        </p:blipFill>
        <p:spPr>
          <a:xfrm>
            <a:off x="681053" y="439716"/>
            <a:ext cx="5306171" cy="1089329"/>
          </a:xfrm>
          <a:prstGeom prst="rect">
            <a:avLst/>
          </a:prstGeom>
          <a:noFill/>
          <a:ln>
            <a:noFill/>
          </a:ln>
        </p:spPr>
      </p:pic>
      <p:sp>
        <p:nvSpPr>
          <p:cNvPr id="11" name="Google Shape;11;p101"/>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D88A2"/>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771" r:id="rId1"/>
    <p:sldLayoutId id="2147483650" r:id="rId2"/>
    <p:sldLayoutId id="2147483656" r:id="rId3"/>
    <p:sldLayoutId id="2147483657" r:id="rId4"/>
    <p:sldLayoutId id="2147483658"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1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1" name="Google Shape;161;p19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1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3" name="Google Shape;163;p1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64" name="Google Shape;164;p1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83381395"/>
      </p:ext>
    </p:extLst>
  </p:cSld>
  <p:clrMap bg1="lt1" tx1="dk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1053" y="439716"/>
            <a:ext cx="5306171" cy="1089329"/>
          </a:xfrm>
          <a:prstGeom prst="rect">
            <a:avLst/>
          </a:prstGeom>
        </p:spPr>
      </p:pic>
    </p:spTree>
    <p:extLst>
      <p:ext uri="{BB962C8B-B14F-4D97-AF65-F5344CB8AC3E}">
        <p14:creationId xmlns:p14="http://schemas.microsoft.com/office/powerpoint/2010/main" val="4232746666"/>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81053" y="439716"/>
            <a:ext cx="5306171" cy="1089329"/>
          </a:xfrm>
          <a:prstGeom prst="rect">
            <a:avLst/>
          </a:prstGeom>
        </p:spPr>
      </p:pic>
      <p:sp>
        <p:nvSpPr>
          <p:cNvPr id="3" name="Slide Number Placeholder 2"/>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dirty="0"/>
          </a:p>
        </p:txBody>
      </p:sp>
    </p:spTree>
    <p:extLst>
      <p:ext uri="{BB962C8B-B14F-4D97-AF65-F5344CB8AC3E}">
        <p14:creationId xmlns:p14="http://schemas.microsoft.com/office/powerpoint/2010/main" val="180094088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2894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966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95739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755648"/>
            <a:ext cx="10515600" cy="43976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8610600" y="6343650"/>
            <a:ext cx="2743200" cy="365125"/>
          </a:xfrm>
          <a:prstGeom prst="rect">
            <a:avLst/>
          </a:prstGeom>
        </p:spPr>
        <p:txBody>
          <a:bodyPr vert="horz" lIns="91440" tIns="45720" rIns="91440" bIns="45720" rtlCol="0" anchor="ctr"/>
          <a:lstStyle>
            <a:lvl1pPr algn="r">
              <a:defRPr sz="1200">
                <a:solidFill>
                  <a:schemeClr val="bg1"/>
                </a:solidFill>
                <a:latin typeface="Tisa Offc Serif Pro" panose="02010504030101020102" pitchFamily="2" charset="0"/>
              </a:defRPr>
            </a:lvl1pPr>
          </a:lstStyle>
          <a:p>
            <a:fld id="{1CF77CCB-A837-3E49-BD58-C1431ED74FC9}" type="slidenum">
              <a:rPr lang="en-US" smtClean="0"/>
              <a:pPr/>
              <a:t>‹#›</a:t>
            </a:fld>
            <a:endParaRPr lang="en-US" dirty="0"/>
          </a:p>
        </p:txBody>
      </p:sp>
    </p:spTree>
    <p:extLst>
      <p:ext uri="{BB962C8B-B14F-4D97-AF65-F5344CB8AC3E}">
        <p14:creationId xmlns:p14="http://schemas.microsoft.com/office/powerpoint/2010/main" val="1379960425"/>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7" r:id="rId28"/>
    <p:sldLayoutId id="2147483758" r:id="rId29"/>
  </p:sldLayoutIdLst>
  <p:hf sldNum="0" hdr="0" dt="0"/>
  <p:txStyles>
    <p:titleStyle>
      <a:lvl1pPr algn="l" defTabSz="914377" rtl="0" eaLnBrk="1" latinLnBrk="0" hangingPunct="1">
        <a:lnSpc>
          <a:spcPct val="90000"/>
        </a:lnSpc>
        <a:spcBef>
          <a:spcPct val="0"/>
        </a:spcBef>
        <a:buNone/>
        <a:defRPr sz="5867" b="0" i="0" kern="1200">
          <a:solidFill>
            <a:schemeClr val="tx1"/>
          </a:solidFill>
          <a:latin typeface="Franklin Gothic Medium" panose="020B0603020102020204" pitchFamily="34" charset="0"/>
          <a:ea typeface="+mj-ea"/>
          <a:cs typeface="+mj-cs"/>
        </a:defRPr>
      </a:lvl1pPr>
    </p:titleStyle>
    <p:bodyStyle>
      <a:lvl1pPr marL="0" indent="0" algn="l" defTabSz="914377" rtl="0" eaLnBrk="1" latinLnBrk="0" hangingPunct="1">
        <a:lnSpc>
          <a:spcPct val="100000"/>
        </a:lnSpc>
        <a:spcBef>
          <a:spcPts val="2400"/>
        </a:spcBef>
        <a:spcAft>
          <a:spcPts val="800"/>
        </a:spcAft>
        <a:buFont typeface="System Font Regular"/>
        <a:buChar char="​"/>
        <a:defRPr sz="3200" b="0" i="0" kern="1200">
          <a:solidFill>
            <a:schemeClr val="tx1"/>
          </a:solidFill>
          <a:latin typeface="Tisa Offc Serif Pro" panose="02010504030101020102" pitchFamily="2" charset="0"/>
          <a:ea typeface="+mn-ea"/>
          <a:cs typeface="+mn-cs"/>
        </a:defRPr>
      </a:lvl1pPr>
      <a:lvl2pPr marL="365751" indent="-365751" algn="l" defTabSz="914377" rtl="0" eaLnBrk="1" latinLnBrk="0" hangingPunct="1">
        <a:lnSpc>
          <a:spcPct val="100000"/>
        </a:lnSpc>
        <a:spcBef>
          <a:spcPts val="500"/>
        </a:spcBef>
        <a:spcAft>
          <a:spcPts val="500"/>
        </a:spcAft>
        <a:buClr>
          <a:schemeClr val="accent6"/>
        </a:buClr>
        <a:buSzPct val="80000"/>
        <a:buFont typeface="Lucida Grande" panose="020B0600040502020204" pitchFamily="34" charset="0"/>
        <a:buChar char="▶"/>
        <a:tabLst/>
        <a:defRPr sz="2667" b="0" i="0" kern="1200">
          <a:solidFill>
            <a:schemeClr val="tx1"/>
          </a:solidFill>
          <a:latin typeface="Tisa Offc Serif Pro" panose="02010504030101020102" pitchFamily="2" charset="0"/>
          <a:ea typeface="+mn-ea"/>
          <a:cs typeface="+mn-cs"/>
        </a:defRPr>
      </a:lvl2pPr>
      <a:lvl3pPr marL="609585" indent="-243834" algn="l" defTabSz="914377" rtl="0" eaLnBrk="1" latinLnBrk="0" hangingPunct="1">
        <a:lnSpc>
          <a:spcPct val="100000"/>
        </a:lnSpc>
        <a:spcBef>
          <a:spcPts val="500"/>
        </a:spcBef>
        <a:spcAft>
          <a:spcPts val="0"/>
        </a:spcAft>
        <a:buClr>
          <a:schemeClr val="accent3"/>
        </a:buClr>
        <a:buFont typeface="Arial" panose="020B0604020202020204" pitchFamily="34" charset="0"/>
        <a:buChar char="•"/>
        <a:tabLst/>
        <a:defRPr sz="2667" b="0" i="0" kern="1200">
          <a:solidFill>
            <a:schemeClr val="tx1"/>
          </a:solidFill>
          <a:latin typeface="Tisa Offc Serif Pro" panose="02010504030101020102" pitchFamily="2" charset="0"/>
          <a:ea typeface="+mn-ea"/>
          <a:cs typeface="+mn-cs"/>
        </a:defRPr>
      </a:lvl3pPr>
      <a:lvl4pPr marL="990575" indent="-228594" algn="l" defTabSz="914377" rtl="0" eaLnBrk="1" latinLnBrk="0" hangingPunct="1">
        <a:lnSpc>
          <a:spcPct val="100000"/>
        </a:lnSpc>
        <a:spcBef>
          <a:spcPts val="500"/>
        </a:spcBef>
        <a:spcAft>
          <a:spcPts val="400"/>
        </a:spcAft>
        <a:buClr>
          <a:schemeClr val="accent4"/>
        </a:buClr>
        <a:buSzPct val="100000"/>
        <a:buFont typeface="Lucida Grande" panose="020B0600040502020204" pitchFamily="34" charset="0"/>
        <a:buChar char="▪"/>
        <a:tabLst/>
        <a:defRPr sz="2400" b="0" i="0" kern="1200">
          <a:solidFill>
            <a:schemeClr val="tx1"/>
          </a:solidFill>
          <a:latin typeface="Tisa Offc Serif Pro" panose="02010504030101020102" pitchFamily="2" charset="0"/>
          <a:ea typeface="+mn-ea"/>
          <a:cs typeface="+mn-cs"/>
        </a:defRPr>
      </a:lvl4pPr>
      <a:lvl5pPr marL="0" indent="0" algn="l" defTabSz="914377" rtl="0" eaLnBrk="1" latinLnBrk="0" hangingPunct="1">
        <a:lnSpc>
          <a:spcPct val="100000"/>
        </a:lnSpc>
        <a:spcBef>
          <a:spcPts val="1600"/>
        </a:spcBef>
        <a:spcAft>
          <a:spcPts val="1600"/>
        </a:spcAft>
        <a:buFont typeface="System Font Regular"/>
        <a:buChar char="​"/>
        <a:defRPr sz="3733" b="0" i="1" kern="1200">
          <a:solidFill>
            <a:schemeClr val="accent5"/>
          </a:solidFill>
          <a:latin typeface="Tisa Offc Serif Pro" panose="02010504030101020102" pitchFamily="2" charset="0"/>
          <a:ea typeface="+mn-ea"/>
          <a:cs typeface="+mn-cs"/>
        </a:defRPr>
      </a:lvl5pPr>
      <a:lvl6pPr marL="0" indent="0" algn="l" defTabSz="914377" rtl="0" eaLnBrk="1" latinLnBrk="0" hangingPunct="1">
        <a:lnSpc>
          <a:spcPct val="100000"/>
        </a:lnSpc>
        <a:spcBef>
          <a:spcPts val="500"/>
        </a:spcBef>
        <a:buFont typeface="System Font Regular"/>
        <a:buNone/>
        <a:defRPr sz="2667" b="0" i="0" kern="1200">
          <a:solidFill>
            <a:schemeClr val="tx2"/>
          </a:solidFill>
          <a:latin typeface="Tisa Offc Serif Pro" panose="02010504030101020102" pitchFamily="2" charset="0"/>
          <a:ea typeface="+mn-ea"/>
          <a:cs typeface="+mn-cs"/>
        </a:defRPr>
      </a:lvl6pPr>
      <a:lvl7pPr marL="0" indent="-365751" algn="l" defTabSz="914377" rtl="0" eaLnBrk="1" latinLnBrk="0" hangingPunct="1">
        <a:lnSpc>
          <a:spcPct val="100000"/>
        </a:lnSpc>
        <a:spcBef>
          <a:spcPts val="500"/>
        </a:spcBef>
        <a:buClr>
          <a:srgbClr val="FED925"/>
        </a:buClr>
        <a:buSzPct val="90000"/>
        <a:buFont typeface=".Hiragino Kaku Gothic Interface W3"/>
        <a:buChar char="▷"/>
        <a:defRPr sz="2400" b="0" i="0" kern="1200">
          <a:solidFill>
            <a:schemeClr val="tx2"/>
          </a:solidFill>
          <a:latin typeface="Tisa Offc Serif Pro" panose="02010504030101020102" pitchFamily="2" charset="0"/>
          <a:ea typeface="+mn-ea"/>
          <a:cs typeface="+mn-cs"/>
        </a:defRPr>
      </a:lvl7pPr>
      <a:lvl8pPr marL="609585" indent="-243834" algn="l" defTabSz="914377" rtl="0" eaLnBrk="1" latinLnBrk="0" hangingPunct="1">
        <a:lnSpc>
          <a:spcPct val="100000"/>
        </a:lnSpc>
        <a:spcBef>
          <a:spcPts val="500"/>
        </a:spcBef>
        <a:buClr>
          <a:schemeClr val="accent4"/>
        </a:buClr>
        <a:buSzPct val="110000"/>
        <a:buFont typeface="Courier New" panose="02070309020205020404" pitchFamily="49" charset="0"/>
        <a:buChar char="o"/>
        <a:defRPr sz="2133" b="0" i="0" kern="1200" spc="0">
          <a:solidFill>
            <a:schemeClr val="tx2"/>
          </a:solidFill>
          <a:latin typeface="Tisa Offc Serif Pro" panose="02010504030101020102" pitchFamily="2" charset="0"/>
          <a:ea typeface="+mn-ea"/>
          <a:cs typeface="+mn-cs"/>
        </a:defRPr>
      </a:lvl8pPr>
      <a:lvl9pPr marL="1097253" indent="-243834" algn="l" defTabSz="914377" rtl="0" eaLnBrk="1" latinLnBrk="0" hangingPunct="1">
        <a:lnSpc>
          <a:spcPct val="100000"/>
        </a:lnSpc>
        <a:spcBef>
          <a:spcPts val="500"/>
        </a:spcBef>
        <a:buClr>
          <a:schemeClr val="accent5"/>
        </a:buClr>
        <a:buFont typeface="Orgon Slab Medium" panose="02000603000000020004" pitchFamily="50" charset="0"/>
        <a:buChar char="→"/>
        <a:defRPr sz="1867" b="0" i="0" kern="1200">
          <a:solidFill>
            <a:schemeClr val="tx2"/>
          </a:solidFill>
          <a:latin typeface="Tisa Offc Serif Pro" panose="02010504030101020102" pitchFamily="2" charset="0"/>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rgbClr val="509E2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192393"/>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99253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81053" y="439716"/>
            <a:ext cx="5306171" cy="1089329"/>
          </a:xfrm>
          <a:prstGeom prst="rect">
            <a:avLst/>
          </a:prstGeom>
        </p:spPr>
      </p:pic>
      <p:sp>
        <p:nvSpPr>
          <p:cNvPr id="3" name="Slide Number Placeholder 2"/>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03178D-84EE-4CB8-A279-6A93DE17BCD8}" type="slidenum">
              <a:rPr lang="en-US" smtClean="0"/>
              <a:t>‹#›</a:t>
            </a:fld>
            <a:endParaRPr lang="en-US" dirty="0"/>
          </a:p>
        </p:txBody>
      </p:sp>
    </p:spTree>
    <p:extLst>
      <p:ext uri="{BB962C8B-B14F-4D97-AF65-F5344CB8AC3E}">
        <p14:creationId xmlns:p14="http://schemas.microsoft.com/office/powerpoint/2010/main" val="3982038660"/>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1.xml"/><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61.xml"/></Relationships>
</file>

<file path=ppt/slides/_rels/slide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hyperlink" Target="https://committees.missouri.edu/revision-of-student-records/" TargetMode="Externa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3" Type="http://schemas.openxmlformats.org/officeDocument/2006/relationships/hyperlink" Target="mailto:facsenate@mst.edu"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9.xml"/><Relationship Id="rId1" Type="http://schemas.openxmlformats.org/officeDocument/2006/relationships/slideLayout" Target="../slideLayouts/slideLayout36.xml"/></Relationships>
</file>

<file path=ppt/slides/_rels/slide4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0.xml"/><Relationship Id="rId1" Type="http://schemas.openxmlformats.org/officeDocument/2006/relationships/slideLayout" Target="../slideLayouts/slideLayout40.xml"/><Relationship Id="rId4" Type="http://schemas.openxmlformats.org/officeDocument/2006/relationships/chart" Target="../charts/char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1.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54.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6.xml"/><Relationship Id="rId1" Type="http://schemas.openxmlformats.org/officeDocument/2006/relationships/slideLayout" Target="../slideLayouts/slideLayout47.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
          <p:cNvSpPr txBox="1">
            <a:spLocks noGrp="1"/>
          </p:cNvSpPr>
          <p:nvPr>
            <p:ph type="body" idx="1"/>
          </p:nvPr>
        </p:nvSpPr>
        <p:spPr>
          <a:xfrm>
            <a:off x="2057971" y="2144530"/>
            <a:ext cx="6972300" cy="2641756"/>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3B49"/>
              </a:buClr>
              <a:buSzPts val="5000"/>
              <a:buNone/>
            </a:pPr>
            <a:r>
              <a:rPr lang="en" dirty="0"/>
              <a:t>Faculty Senate Meeting</a:t>
            </a:r>
            <a:endParaRPr dirty="0"/>
          </a:p>
          <a:p>
            <a:pPr marL="0" lvl="0" indent="0" algn="l" rtl="0">
              <a:lnSpc>
                <a:spcPct val="100000"/>
              </a:lnSpc>
              <a:spcBef>
                <a:spcPts val="720"/>
              </a:spcBef>
              <a:spcAft>
                <a:spcPts val="0"/>
              </a:spcAft>
              <a:buClr>
                <a:srgbClr val="003B49"/>
              </a:buClr>
              <a:buSzPts val="3600"/>
              <a:buNone/>
            </a:pPr>
            <a:r>
              <a:rPr lang="en" sz="3600" dirty="0"/>
              <a:t>June 1, 2023</a:t>
            </a:r>
            <a:endParaRPr dirty="0"/>
          </a:p>
          <a:p>
            <a:pPr marL="0" lvl="0" indent="0" algn="l" rtl="0">
              <a:lnSpc>
                <a:spcPct val="100000"/>
              </a:lnSpc>
              <a:spcBef>
                <a:spcPts val="720"/>
              </a:spcBef>
              <a:spcAft>
                <a:spcPts val="0"/>
              </a:spcAft>
              <a:buClr>
                <a:srgbClr val="003B49"/>
              </a:buClr>
              <a:buSzPts val="3600"/>
              <a:buNone/>
            </a:pPr>
            <a:endParaRPr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2933D2-759E-4757-9A45-18BC99BF3D0D}"/>
              </a:ext>
            </a:extLst>
          </p:cNvPr>
          <p:cNvSpPr>
            <a:spLocks noGrp="1"/>
          </p:cNvSpPr>
          <p:nvPr>
            <p:ph type="body" sz="quarter" idx="11"/>
          </p:nvPr>
        </p:nvSpPr>
        <p:spPr>
          <a:xfrm>
            <a:off x="631860" y="1423702"/>
            <a:ext cx="11379899" cy="4907943"/>
          </a:xfrm>
        </p:spPr>
        <p:txBody>
          <a:bodyPr/>
          <a:lstStyle/>
          <a:p>
            <a:pPr>
              <a:lnSpc>
                <a:spcPct val="150000"/>
              </a:lnSpc>
            </a:pPr>
            <a:r>
              <a:rPr lang="en-US" dirty="0"/>
              <a:t>Mark Fitch will tell you, I think, that that state budget stuff looks “healthy” for next year</a:t>
            </a:r>
          </a:p>
          <a:p>
            <a:pPr>
              <a:lnSpc>
                <a:spcPct val="150000"/>
              </a:lnSpc>
            </a:pPr>
            <a:r>
              <a:rPr lang="en-US" dirty="0"/>
              <a:t>Discussion of AI/</a:t>
            </a:r>
            <a:r>
              <a:rPr lang="en-US" dirty="0" err="1"/>
              <a:t>ChatGPT</a:t>
            </a:r>
            <a:endParaRPr lang="en-US" dirty="0"/>
          </a:p>
          <a:p>
            <a:pPr>
              <a:lnSpc>
                <a:spcPct val="150000"/>
              </a:lnSpc>
            </a:pPr>
            <a:r>
              <a:rPr lang="en-US" dirty="0"/>
              <a:t>SBs didn’t pass: 473 and 410</a:t>
            </a:r>
          </a:p>
          <a:p>
            <a:pPr lvl="1">
              <a:lnSpc>
                <a:spcPct val="150000"/>
              </a:lnSpc>
            </a:pPr>
            <a:r>
              <a:rPr lang="en-US" dirty="0"/>
              <a:t>BoC refused request for definitions of issues at hand</a:t>
            </a:r>
          </a:p>
          <a:p>
            <a:pPr>
              <a:lnSpc>
                <a:spcPct val="150000"/>
              </a:lnSpc>
            </a:pPr>
            <a:r>
              <a:rPr lang="en-US" dirty="0"/>
              <a:t>NTT promotion issue here at S&amp;T</a:t>
            </a:r>
          </a:p>
        </p:txBody>
      </p:sp>
      <p:sp>
        <p:nvSpPr>
          <p:cNvPr id="3" name="Text Placeholder 2">
            <a:extLst>
              <a:ext uri="{FF2B5EF4-FFF2-40B4-BE49-F238E27FC236}">
                <a16:creationId xmlns:a16="http://schemas.microsoft.com/office/drawing/2014/main" id="{C0EDFD12-C599-4576-B8A0-15DAE6DE123E}"/>
              </a:ext>
            </a:extLst>
          </p:cNvPr>
          <p:cNvSpPr>
            <a:spLocks noGrp="1"/>
          </p:cNvSpPr>
          <p:nvPr>
            <p:ph type="body" sz="quarter" idx="12"/>
          </p:nvPr>
        </p:nvSpPr>
        <p:spPr>
          <a:xfrm>
            <a:off x="502025" y="747913"/>
            <a:ext cx="11509735" cy="819224"/>
          </a:xfrm>
        </p:spPr>
        <p:txBody>
          <a:bodyPr>
            <a:normAutofit/>
          </a:bodyPr>
          <a:lstStyle/>
          <a:p>
            <a:r>
              <a:rPr lang="en-US" dirty="0"/>
              <a:t>IFC Stuff: </a:t>
            </a:r>
          </a:p>
        </p:txBody>
      </p:sp>
    </p:spTree>
    <p:extLst>
      <p:ext uri="{BB962C8B-B14F-4D97-AF65-F5344CB8AC3E}">
        <p14:creationId xmlns:p14="http://schemas.microsoft.com/office/powerpoint/2010/main" val="1678382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txEl>
                                              <p:pRg st="4" end="4"/>
                                            </p:txEl>
                                          </p:spTgt>
                                        </p:tgtEl>
                                        <p:attrNameLst>
                                          <p:attrName>style.visibility</p:attrName>
                                        </p:attrNameLst>
                                      </p:cBhvr>
                                      <p:to>
                                        <p:strVal val="visible"/>
                                      </p:to>
                                    </p:set>
                                    <p:anim calcmode="lin" valueType="num">
                                      <p:cBhvr additive="base">
                                        <p:cTn id="2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2933D2-759E-4757-9A45-18BC99BF3D0D}"/>
              </a:ext>
            </a:extLst>
          </p:cNvPr>
          <p:cNvSpPr>
            <a:spLocks noGrp="1"/>
          </p:cNvSpPr>
          <p:nvPr>
            <p:ph type="body" sz="quarter" idx="11"/>
          </p:nvPr>
        </p:nvSpPr>
        <p:spPr>
          <a:xfrm>
            <a:off x="631860" y="1567136"/>
            <a:ext cx="11379899" cy="5020643"/>
          </a:xfrm>
        </p:spPr>
        <p:txBody>
          <a:bodyPr/>
          <a:lstStyle/>
          <a:p>
            <a:pPr>
              <a:lnSpc>
                <a:spcPct val="150000"/>
              </a:lnSpc>
            </a:pPr>
            <a:r>
              <a:rPr lang="en-US" dirty="0"/>
              <a:t>What worked and what didn’t: Faculty Senate edition</a:t>
            </a:r>
          </a:p>
          <a:p>
            <a:pPr lvl="1">
              <a:lnSpc>
                <a:spcPct val="150000"/>
              </a:lnSpc>
            </a:pPr>
            <a:r>
              <a:rPr lang="en-US" dirty="0"/>
              <a:t>Meeting speed and efficiency:</a:t>
            </a:r>
          </a:p>
          <a:p>
            <a:pPr lvl="1">
              <a:lnSpc>
                <a:spcPct val="150000"/>
              </a:lnSpc>
            </a:pPr>
            <a:endParaRPr lang="en-US" dirty="0"/>
          </a:p>
          <a:p>
            <a:pPr lvl="1">
              <a:lnSpc>
                <a:spcPct val="150000"/>
              </a:lnSpc>
            </a:pPr>
            <a:r>
              <a:rPr lang="en-US" dirty="0"/>
              <a:t>Questions for Administrators:</a:t>
            </a:r>
          </a:p>
          <a:p>
            <a:pPr lvl="1">
              <a:lnSpc>
                <a:spcPct val="150000"/>
              </a:lnSpc>
            </a:pPr>
            <a:endParaRPr lang="en-US" dirty="0"/>
          </a:p>
          <a:p>
            <a:pPr lvl="1">
              <a:lnSpc>
                <a:spcPct val="150000"/>
              </a:lnSpc>
            </a:pPr>
            <a:r>
              <a:rPr lang="en-US" dirty="0"/>
              <a:t>Attendance at Gen Fac (for Admin reports):  </a:t>
            </a:r>
          </a:p>
        </p:txBody>
      </p:sp>
      <p:sp>
        <p:nvSpPr>
          <p:cNvPr id="3" name="Text Placeholder 2">
            <a:extLst>
              <a:ext uri="{FF2B5EF4-FFF2-40B4-BE49-F238E27FC236}">
                <a16:creationId xmlns:a16="http://schemas.microsoft.com/office/drawing/2014/main" id="{C0EDFD12-C599-4576-B8A0-15DAE6DE123E}"/>
              </a:ext>
            </a:extLst>
          </p:cNvPr>
          <p:cNvSpPr>
            <a:spLocks noGrp="1"/>
          </p:cNvSpPr>
          <p:nvPr>
            <p:ph type="body" sz="quarter" idx="12"/>
          </p:nvPr>
        </p:nvSpPr>
        <p:spPr>
          <a:xfrm>
            <a:off x="502025" y="747913"/>
            <a:ext cx="11509735" cy="819224"/>
          </a:xfrm>
        </p:spPr>
        <p:txBody>
          <a:bodyPr>
            <a:normAutofit/>
          </a:bodyPr>
          <a:lstStyle/>
          <a:p>
            <a:r>
              <a:rPr lang="en-US" dirty="0"/>
              <a:t>Campus Matters: </a:t>
            </a:r>
          </a:p>
        </p:txBody>
      </p:sp>
      <p:grpSp>
        <p:nvGrpSpPr>
          <p:cNvPr id="10" name="Group 9">
            <a:extLst>
              <a:ext uri="{FF2B5EF4-FFF2-40B4-BE49-F238E27FC236}">
                <a16:creationId xmlns:a16="http://schemas.microsoft.com/office/drawing/2014/main" id="{74AF6DBE-5722-BF03-7D7D-57F440F8A353}"/>
              </a:ext>
            </a:extLst>
          </p:cNvPr>
          <p:cNvGrpSpPr/>
          <p:nvPr/>
        </p:nvGrpSpPr>
        <p:grpSpPr>
          <a:xfrm>
            <a:off x="6557454" y="2312713"/>
            <a:ext cx="4653365" cy="898595"/>
            <a:chOff x="4918090" y="1734535"/>
            <a:chExt cx="3490024" cy="673946"/>
          </a:xfrm>
        </p:grpSpPr>
        <p:pic>
          <p:nvPicPr>
            <p:cNvPr id="5" name="Graphic 4" descr="Labor with solid fill">
              <a:extLst>
                <a:ext uri="{FF2B5EF4-FFF2-40B4-BE49-F238E27FC236}">
                  <a16:creationId xmlns:a16="http://schemas.microsoft.com/office/drawing/2014/main" id="{D81B384A-69D6-8386-57EF-A2B1CF7A0F3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18090" y="1740278"/>
              <a:ext cx="668203" cy="668203"/>
            </a:xfrm>
            <a:prstGeom prst="rect">
              <a:avLst/>
            </a:prstGeom>
          </p:spPr>
        </p:pic>
        <p:pic>
          <p:nvPicPr>
            <p:cNvPr id="6" name="Graphic 5" descr="Labor with solid fill">
              <a:extLst>
                <a:ext uri="{FF2B5EF4-FFF2-40B4-BE49-F238E27FC236}">
                  <a16:creationId xmlns:a16="http://schemas.microsoft.com/office/drawing/2014/main" id="{1A3E4989-C8EB-B34E-6C58-5CBA4EA7DA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22743" y="1740278"/>
              <a:ext cx="668203" cy="668203"/>
            </a:xfrm>
            <a:prstGeom prst="rect">
              <a:avLst/>
            </a:prstGeom>
          </p:spPr>
        </p:pic>
        <p:pic>
          <p:nvPicPr>
            <p:cNvPr id="7" name="Graphic 6" descr="Labor with solid fill">
              <a:extLst>
                <a:ext uri="{FF2B5EF4-FFF2-40B4-BE49-F238E27FC236}">
                  <a16:creationId xmlns:a16="http://schemas.microsoft.com/office/drawing/2014/main" id="{7D67D2AC-8C64-66C4-4240-3F27108849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30605" y="1734535"/>
              <a:ext cx="668203" cy="668203"/>
            </a:xfrm>
            <a:prstGeom prst="rect">
              <a:avLst/>
            </a:prstGeom>
          </p:spPr>
        </p:pic>
        <p:pic>
          <p:nvPicPr>
            <p:cNvPr id="8" name="Graphic 7" descr="Labor with solid fill">
              <a:extLst>
                <a:ext uri="{FF2B5EF4-FFF2-40B4-BE49-F238E27FC236}">
                  <a16:creationId xmlns:a16="http://schemas.microsoft.com/office/drawing/2014/main" id="{4295569C-EA58-AB37-4267-30D49847D5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35258" y="1740278"/>
              <a:ext cx="668203" cy="668203"/>
            </a:xfrm>
            <a:prstGeom prst="rect">
              <a:avLst/>
            </a:prstGeom>
          </p:spPr>
        </p:pic>
        <p:pic>
          <p:nvPicPr>
            <p:cNvPr id="9" name="Graphic 8" descr="Labor with solid fill">
              <a:extLst>
                <a:ext uri="{FF2B5EF4-FFF2-40B4-BE49-F238E27FC236}">
                  <a16:creationId xmlns:a16="http://schemas.microsoft.com/office/drawing/2014/main" id="{0F80EC6F-2DE5-CFA2-3F9C-BF4533DFF74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39911" y="1734535"/>
              <a:ext cx="668203" cy="668203"/>
            </a:xfrm>
            <a:prstGeom prst="rect">
              <a:avLst/>
            </a:prstGeom>
          </p:spPr>
        </p:pic>
      </p:grpSp>
      <p:pic>
        <p:nvPicPr>
          <p:cNvPr id="23" name="Graphic 22" descr="Labor with solid fill">
            <a:extLst>
              <a:ext uri="{FF2B5EF4-FFF2-40B4-BE49-F238E27FC236}">
                <a16:creationId xmlns:a16="http://schemas.microsoft.com/office/drawing/2014/main" id="{1EDA4260-3C91-F575-937E-F24DF47F81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16301" y="3707845"/>
            <a:ext cx="890937" cy="890937"/>
          </a:xfrm>
          <a:prstGeom prst="rect">
            <a:avLst/>
          </a:prstGeom>
        </p:spPr>
      </p:pic>
      <p:pic>
        <p:nvPicPr>
          <p:cNvPr id="24" name="Graphic 23" descr="Labor with solid fill">
            <a:extLst>
              <a:ext uri="{FF2B5EF4-FFF2-40B4-BE49-F238E27FC236}">
                <a16:creationId xmlns:a16="http://schemas.microsoft.com/office/drawing/2014/main" id="{B6AD2D65-F89A-3AAA-A6B9-1C532707E8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37074" y="3711398"/>
            <a:ext cx="890937" cy="890937"/>
          </a:xfrm>
          <a:prstGeom prst="rect">
            <a:avLst/>
          </a:prstGeom>
        </p:spPr>
      </p:pic>
      <p:pic>
        <p:nvPicPr>
          <p:cNvPr id="25" name="Graphic 24" descr="Labor with solid fill">
            <a:extLst>
              <a:ext uri="{FF2B5EF4-FFF2-40B4-BE49-F238E27FC236}">
                <a16:creationId xmlns:a16="http://schemas.microsoft.com/office/drawing/2014/main" id="{16A36DF9-1B16-E2D7-F890-B2E82B47E4FE}"/>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44540"/>
          <a:stretch/>
        </p:blipFill>
        <p:spPr>
          <a:xfrm>
            <a:off x="8528011" y="5102425"/>
            <a:ext cx="535796" cy="890937"/>
          </a:xfrm>
          <a:prstGeom prst="rect">
            <a:avLst/>
          </a:prstGeom>
        </p:spPr>
      </p:pic>
      <p:pic>
        <p:nvPicPr>
          <p:cNvPr id="26" name="Graphic 25" descr="Labor with solid fill">
            <a:extLst>
              <a:ext uri="{FF2B5EF4-FFF2-40B4-BE49-F238E27FC236}">
                <a16:creationId xmlns:a16="http://schemas.microsoft.com/office/drawing/2014/main" id="{BB02CBF4-4F0E-D70E-802E-66A54490D50D}"/>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r="44540"/>
          <a:stretch/>
        </p:blipFill>
        <p:spPr>
          <a:xfrm>
            <a:off x="8657847" y="3721441"/>
            <a:ext cx="535796" cy="890937"/>
          </a:xfrm>
          <a:prstGeom prst="rect">
            <a:avLst/>
          </a:prstGeom>
        </p:spPr>
      </p:pic>
    </p:spTree>
    <p:extLst>
      <p:ext uri="{BB962C8B-B14F-4D97-AF65-F5344CB8AC3E}">
        <p14:creationId xmlns:p14="http://schemas.microsoft.com/office/powerpoint/2010/main" val="376490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ppt_x"/>
                                          </p:val>
                                        </p:tav>
                                        <p:tav tm="100000">
                                          <p:val>
                                            <p:strVal val="#ppt_x"/>
                                          </p:val>
                                        </p:tav>
                                      </p:tavLst>
                                    </p:anim>
                                    <p:anim calcmode="lin" valueType="num">
                                      <p:cBhvr additive="base">
                                        <p:cTn id="18" dur="500" fill="hold"/>
                                        <p:tgtEl>
                                          <p:spTgt spid="2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additive="base">
                                        <p:cTn id="21" dur="500" fill="hold"/>
                                        <p:tgtEl>
                                          <p:spTgt spid="26"/>
                                        </p:tgtEl>
                                        <p:attrNameLst>
                                          <p:attrName>ppt_x</p:attrName>
                                        </p:attrNameLst>
                                      </p:cBhvr>
                                      <p:tavLst>
                                        <p:tav tm="0">
                                          <p:val>
                                            <p:strVal val="#ppt_x"/>
                                          </p:val>
                                        </p:tav>
                                        <p:tav tm="100000">
                                          <p:val>
                                            <p:strVal val="#ppt_x"/>
                                          </p:val>
                                        </p:tav>
                                      </p:tavLst>
                                    </p:anim>
                                    <p:anim calcmode="lin" valueType="num">
                                      <p:cBhvr additive="base">
                                        <p:cTn id="2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fill="hold"/>
                                        <p:tgtEl>
                                          <p:spTgt spid="25"/>
                                        </p:tgtEl>
                                        <p:attrNameLst>
                                          <p:attrName>ppt_x</p:attrName>
                                        </p:attrNameLst>
                                      </p:cBhvr>
                                      <p:tavLst>
                                        <p:tav tm="0">
                                          <p:val>
                                            <p:strVal val="#ppt_x"/>
                                          </p:val>
                                        </p:tav>
                                        <p:tav tm="100000">
                                          <p:val>
                                            <p:strVal val="#ppt_x"/>
                                          </p:val>
                                        </p:tav>
                                      </p:tavLst>
                                    </p:anim>
                                    <p:anim calcmode="lin" valueType="num">
                                      <p:cBhvr additive="base">
                                        <p:cTn id="2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2933D2-759E-4757-9A45-18BC99BF3D0D}"/>
              </a:ext>
            </a:extLst>
          </p:cNvPr>
          <p:cNvSpPr>
            <a:spLocks noGrp="1"/>
          </p:cNvSpPr>
          <p:nvPr>
            <p:ph type="body" sz="quarter" idx="11"/>
          </p:nvPr>
        </p:nvSpPr>
        <p:spPr>
          <a:xfrm>
            <a:off x="631860" y="1567136"/>
            <a:ext cx="11379899" cy="5020643"/>
          </a:xfrm>
        </p:spPr>
        <p:txBody>
          <a:bodyPr/>
          <a:lstStyle/>
          <a:p>
            <a:pPr>
              <a:lnSpc>
                <a:spcPct val="150000"/>
              </a:lnSpc>
            </a:pPr>
            <a:r>
              <a:rPr lang="en-US" dirty="0"/>
              <a:t>What worked and what didn’t: Faculty Senate edition</a:t>
            </a:r>
          </a:p>
          <a:p>
            <a:pPr lvl="1">
              <a:lnSpc>
                <a:spcPct val="150000"/>
              </a:lnSpc>
            </a:pPr>
            <a:r>
              <a:rPr lang="en-US" dirty="0"/>
              <a:t>Debate/discussion of issues: </a:t>
            </a:r>
          </a:p>
          <a:p>
            <a:pPr lvl="1">
              <a:lnSpc>
                <a:spcPct val="150000"/>
              </a:lnSpc>
            </a:pPr>
            <a:endParaRPr lang="en-US" dirty="0"/>
          </a:p>
          <a:p>
            <a:pPr lvl="1">
              <a:lnSpc>
                <a:spcPct val="150000"/>
              </a:lnSpc>
            </a:pPr>
            <a:r>
              <a:rPr lang="en-US" dirty="0"/>
              <a:t>Special guests (when invited):  </a:t>
            </a:r>
          </a:p>
          <a:p>
            <a:pPr lvl="1">
              <a:lnSpc>
                <a:spcPct val="150000"/>
              </a:lnSpc>
            </a:pPr>
            <a:endParaRPr lang="en-US" dirty="0"/>
          </a:p>
          <a:p>
            <a:pPr lvl="1">
              <a:lnSpc>
                <a:spcPct val="150000"/>
              </a:lnSpc>
            </a:pPr>
            <a:r>
              <a:rPr lang="en-US" dirty="0"/>
              <a:t>Times I could use my gavel:  </a:t>
            </a:r>
          </a:p>
        </p:txBody>
      </p:sp>
      <p:sp>
        <p:nvSpPr>
          <p:cNvPr id="3" name="Text Placeholder 2">
            <a:extLst>
              <a:ext uri="{FF2B5EF4-FFF2-40B4-BE49-F238E27FC236}">
                <a16:creationId xmlns:a16="http://schemas.microsoft.com/office/drawing/2014/main" id="{C0EDFD12-C599-4576-B8A0-15DAE6DE123E}"/>
              </a:ext>
            </a:extLst>
          </p:cNvPr>
          <p:cNvSpPr>
            <a:spLocks noGrp="1"/>
          </p:cNvSpPr>
          <p:nvPr>
            <p:ph type="body" sz="quarter" idx="12"/>
          </p:nvPr>
        </p:nvSpPr>
        <p:spPr>
          <a:xfrm>
            <a:off x="502025" y="747913"/>
            <a:ext cx="11509735" cy="819224"/>
          </a:xfrm>
        </p:spPr>
        <p:txBody>
          <a:bodyPr>
            <a:normAutofit/>
          </a:bodyPr>
          <a:lstStyle/>
          <a:p>
            <a:r>
              <a:rPr lang="en-US" dirty="0"/>
              <a:t>Campus Matters: </a:t>
            </a:r>
          </a:p>
        </p:txBody>
      </p:sp>
      <p:pic>
        <p:nvPicPr>
          <p:cNvPr id="23" name="Graphic 22" descr="Labor with solid fill">
            <a:extLst>
              <a:ext uri="{FF2B5EF4-FFF2-40B4-BE49-F238E27FC236}">
                <a16:creationId xmlns:a16="http://schemas.microsoft.com/office/drawing/2014/main" id="{200632A4-EA54-859A-AA67-07F5ECD8C04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11985" y="5219150"/>
            <a:ext cx="890937" cy="890937"/>
          </a:xfrm>
          <a:prstGeom prst="rect">
            <a:avLst/>
          </a:prstGeom>
        </p:spPr>
      </p:pic>
      <p:pic>
        <p:nvPicPr>
          <p:cNvPr id="24" name="Graphic 23" descr="Labor with solid fill">
            <a:extLst>
              <a:ext uri="{FF2B5EF4-FFF2-40B4-BE49-F238E27FC236}">
                <a16:creationId xmlns:a16="http://schemas.microsoft.com/office/drawing/2014/main" id="{6D240593-F3A5-E015-6D44-EAB9B6AA2759}"/>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r="44540"/>
          <a:stretch/>
        </p:blipFill>
        <p:spPr>
          <a:xfrm>
            <a:off x="7229093" y="5219149"/>
            <a:ext cx="535796" cy="890937"/>
          </a:xfrm>
          <a:prstGeom prst="rect">
            <a:avLst/>
          </a:prstGeom>
        </p:spPr>
      </p:pic>
      <p:grpSp>
        <p:nvGrpSpPr>
          <p:cNvPr id="25" name="Group 24">
            <a:extLst>
              <a:ext uri="{FF2B5EF4-FFF2-40B4-BE49-F238E27FC236}">
                <a16:creationId xmlns:a16="http://schemas.microsoft.com/office/drawing/2014/main" id="{E3E0BD12-FD5B-47E8-48A0-0584726C640C}"/>
              </a:ext>
            </a:extLst>
          </p:cNvPr>
          <p:cNvGrpSpPr/>
          <p:nvPr/>
        </p:nvGrpSpPr>
        <p:grpSpPr>
          <a:xfrm>
            <a:off x="6557454" y="2312713"/>
            <a:ext cx="4653365" cy="898595"/>
            <a:chOff x="4918090" y="1734535"/>
            <a:chExt cx="3490024" cy="673946"/>
          </a:xfrm>
        </p:grpSpPr>
        <p:pic>
          <p:nvPicPr>
            <p:cNvPr id="26" name="Graphic 25" descr="Labor with solid fill">
              <a:extLst>
                <a:ext uri="{FF2B5EF4-FFF2-40B4-BE49-F238E27FC236}">
                  <a16:creationId xmlns:a16="http://schemas.microsoft.com/office/drawing/2014/main" id="{48F5F8D5-992A-9573-D2B4-5B31EE082C5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18090" y="1740278"/>
              <a:ext cx="668203" cy="668203"/>
            </a:xfrm>
            <a:prstGeom prst="rect">
              <a:avLst/>
            </a:prstGeom>
          </p:spPr>
        </p:pic>
        <p:pic>
          <p:nvPicPr>
            <p:cNvPr id="27" name="Graphic 26" descr="Labor with solid fill">
              <a:extLst>
                <a:ext uri="{FF2B5EF4-FFF2-40B4-BE49-F238E27FC236}">
                  <a16:creationId xmlns:a16="http://schemas.microsoft.com/office/drawing/2014/main" id="{D1931D66-61BC-86BD-60BF-B2AC25454E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2743" y="1740278"/>
              <a:ext cx="668203" cy="668203"/>
            </a:xfrm>
            <a:prstGeom prst="rect">
              <a:avLst/>
            </a:prstGeom>
          </p:spPr>
        </p:pic>
        <p:pic>
          <p:nvPicPr>
            <p:cNvPr id="28" name="Graphic 27" descr="Labor with solid fill">
              <a:extLst>
                <a:ext uri="{FF2B5EF4-FFF2-40B4-BE49-F238E27FC236}">
                  <a16:creationId xmlns:a16="http://schemas.microsoft.com/office/drawing/2014/main" id="{C7A9FFB9-7B8A-D3B1-7950-2578C99C5D2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30605" y="1734535"/>
              <a:ext cx="668203" cy="668203"/>
            </a:xfrm>
            <a:prstGeom prst="rect">
              <a:avLst/>
            </a:prstGeom>
          </p:spPr>
        </p:pic>
        <p:pic>
          <p:nvPicPr>
            <p:cNvPr id="29" name="Graphic 28" descr="Labor with solid fill">
              <a:extLst>
                <a:ext uri="{FF2B5EF4-FFF2-40B4-BE49-F238E27FC236}">
                  <a16:creationId xmlns:a16="http://schemas.microsoft.com/office/drawing/2014/main" id="{1905203F-A6AD-D6FA-F6DE-766B9A0438D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35258" y="1740278"/>
              <a:ext cx="668203" cy="668203"/>
            </a:xfrm>
            <a:prstGeom prst="rect">
              <a:avLst/>
            </a:prstGeom>
          </p:spPr>
        </p:pic>
        <p:pic>
          <p:nvPicPr>
            <p:cNvPr id="30" name="Graphic 29" descr="Labor with solid fill">
              <a:extLst>
                <a:ext uri="{FF2B5EF4-FFF2-40B4-BE49-F238E27FC236}">
                  <a16:creationId xmlns:a16="http://schemas.microsoft.com/office/drawing/2014/main" id="{6E70E10D-5D94-E280-5C09-CDC2213D11A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39911" y="1734535"/>
              <a:ext cx="668203" cy="668203"/>
            </a:xfrm>
            <a:prstGeom prst="rect">
              <a:avLst/>
            </a:prstGeom>
          </p:spPr>
        </p:pic>
      </p:grpSp>
      <p:grpSp>
        <p:nvGrpSpPr>
          <p:cNvPr id="31" name="Group 30">
            <a:extLst>
              <a:ext uri="{FF2B5EF4-FFF2-40B4-BE49-F238E27FC236}">
                <a16:creationId xmlns:a16="http://schemas.microsoft.com/office/drawing/2014/main" id="{5F732ABE-D9D9-F60D-7C26-8534113E37BF}"/>
              </a:ext>
            </a:extLst>
          </p:cNvPr>
          <p:cNvGrpSpPr/>
          <p:nvPr/>
        </p:nvGrpSpPr>
        <p:grpSpPr>
          <a:xfrm>
            <a:off x="6658199" y="3758273"/>
            <a:ext cx="4653365" cy="898595"/>
            <a:chOff x="4918090" y="1734535"/>
            <a:chExt cx="3490024" cy="673946"/>
          </a:xfrm>
        </p:grpSpPr>
        <p:pic>
          <p:nvPicPr>
            <p:cNvPr id="32" name="Graphic 31" descr="Labor with solid fill">
              <a:extLst>
                <a:ext uri="{FF2B5EF4-FFF2-40B4-BE49-F238E27FC236}">
                  <a16:creationId xmlns:a16="http://schemas.microsoft.com/office/drawing/2014/main" id="{07A86092-1608-46D0-3256-DC9E427100F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18090" y="1740278"/>
              <a:ext cx="668203" cy="668203"/>
            </a:xfrm>
            <a:prstGeom prst="rect">
              <a:avLst/>
            </a:prstGeom>
          </p:spPr>
        </p:pic>
        <p:pic>
          <p:nvPicPr>
            <p:cNvPr id="33" name="Graphic 32" descr="Labor with solid fill">
              <a:extLst>
                <a:ext uri="{FF2B5EF4-FFF2-40B4-BE49-F238E27FC236}">
                  <a16:creationId xmlns:a16="http://schemas.microsoft.com/office/drawing/2014/main" id="{622A9E29-8074-4DE4-B1A0-C2803B06E6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22743" y="1740278"/>
              <a:ext cx="668203" cy="668203"/>
            </a:xfrm>
            <a:prstGeom prst="rect">
              <a:avLst/>
            </a:prstGeom>
          </p:spPr>
        </p:pic>
        <p:pic>
          <p:nvPicPr>
            <p:cNvPr id="34" name="Graphic 33" descr="Labor with solid fill">
              <a:extLst>
                <a:ext uri="{FF2B5EF4-FFF2-40B4-BE49-F238E27FC236}">
                  <a16:creationId xmlns:a16="http://schemas.microsoft.com/office/drawing/2014/main" id="{1C121770-003D-D7ED-D40B-DF5F55B698E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30605" y="1734535"/>
              <a:ext cx="668203" cy="668203"/>
            </a:xfrm>
            <a:prstGeom prst="rect">
              <a:avLst/>
            </a:prstGeom>
          </p:spPr>
        </p:pic>
        <p:pic>
          <p:nvPicPr>
            <p:cNvPr id="35" name="Graphic 34" descr="Labor with solid fill">
              <a:extLst>
                <a:ext uri="{FF2B5EF4-FFF2-40B4-BE49-F238E27FC236}">
                  <a16:creationId xmlns:a16="http://schemas.microsoft.com/office/drawing/2014/main" id="{EAA0A124-3035-854A-DD90-7DEF3FDD504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35258" y="1740278"/>
              <a:ext cx="668203" cy="668203"/>
            </a:xfrm>
            <a:prstGeom prst="rect">
              <a:avLst/>
            </a:prstGeom>
          </p:spPr>
        </p:pic>
        <p:pic>
          <p:nvPicPr>
            <p:cNvPr id="36" name="Graphic 35" descr="Labor with solid fill">
              <a:extLst>
                <a:ext uri="{FF2B5EF4-FFF2-40B4-BE49-F238E27FC236}">
                  <a16:creationId xmlns:a16="http://schemas.microsoft.com/office/drawing/2014/main" id="{273AA6D1-3ED2-E9A5-F291-D351E689B4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739911" y="1734535"/>
              <a:ext cx="668203" cy="668203"/>
            </a:xfrm>
            <a:prstGeom prst="rect">
              <a:avLst/>
            </a:prstGeom>
          </p:spPr>
        </p:pic>
      </p:grpSp>
    </p:spTree>
    <p:extLst>
      <p:ext uri="{BB962C8B-B14F-4D97-AF65-F5344CB8AC3E}">
        <p14:creationId xmlns:p14="http://schemas.microsoft.com/office/powerpoint/2010/main" val="4029465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additive="base">
                                        <p:cTn id="23" dur="500" fill="hold"/>
                                        <p:tgtEl>
                                          <p:spTgt spid="24"/>
                                        </p:tgtEl>
                                        <p:attrNameLst>
                                          <p:attrName>ppt_x</p:attrName>
                                        </p:attrNameLst>
                                      </p:cBhvr>
                                      <p:tavLst>
                                        <p:tav tm="0">
                                          <p:val>
                                            <p:strVal val="#ppt_x"/>
                                          </p:val>
                                        </p:tav>
                                        <p:tav tm="100000">
                                          <p:val>
                                            <p:strVal val="#ppt_x"/>
                                          </p:val>
                                        </p:tav>
                                      </p:tavLst>
                                    </p:anim>
                                    <p:anim calcmode="lin" valueType="num">
                                      <p:cBhvr additive="base">
                                        <p:cTn id="2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A3DB7EB-B93E-4C32-B343-2D977148CAC9}"/>
              </a:ext>
            </a:extLst>
          </p:cNvPr>
          <p:cNvSpPr>
            <a:spLocks noGrp="1"/>
          </p:cNvSpPr>
          <p:nvPr>
            <p:ph type="body" sz="quarter" idx="10"/>
          </p:nvPr>
        </p:nvSpPr>
        <p:spPr/>
        <p:txBody>
          <a:bodyPr/>
          <a:lstStyle/>
          <a:p>
            <a:r>
              <a:rPr lang="en-US" dirty="0"/>
              <a:t>Questions?</a:t>
            </a:r>
          </a:p>
        </p:txBody>
      </p:sp>
      <p:pic>
        <p:nvPicPr>
          <p:cNvPr id="2" name="Graphic 1" descr="Labor with solid fill">
            <a:extLst>
              <a:ext uri="{FF2B5EF4-FFF2-40B4-BE49-F238E27FC236}">
                <a16:creationId xmlns:a16="http://schemas.microsoft.com/office/drawing/2014/main" id="{265C91ED-9413-7885-0E28-12946CF246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11985" y="5219150"/>
            <a:ext cx="890937" cy="890937"/>
          </a:xfrm>
          <a:prstGeom prst="rect">
            <a:avLst/>
          </a:prstGeom>
        </p:spPr>
      </p:pic>
      <p:pic>
        <p:nvPicPr>
          <p:cNvPr id="3" name="Graphic 2" descr="Labor with solid fill">
            <a:extLst>
              <a:ext uri="{FF2B5EF4-FFF2-40B4-BE49-F238E27FC236}">
                <a16:creationId xmlns:a16="http://schemas.microsoft.com/office/drawing/2014/main" id="{3B690587-F9D7-C4AD-FE22-E0A64C5594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694958" y="363409"/>
            <a:ext cx="890937" cy="890937"/>
          </a:xfrm>
          <a:prstGeom prst="rect">
            <a:avLst/>
          </a:prstGeom>
        </p:spPr>
      </p:pic>
      <p:pic>
        <p:nvPicPr>
          <p:cNvPr id="5" name="Graphic 4" descr="Labor with solid fill">
            <a:extLst>
              <a:ext uri="{FF2B5EF4-FFF2-40B4-BE49-F238E27FC236}">
                <a16:creationId xmlns:a16="http://schemas.microsoft.com/office/drawing/2014/main" id="{E3A8364F-0192-5BEC-BA39-F45F736C2E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5820" y="3320341"/>
            <a:ext cx="890937" cy="890937"/>
          </a:xfrm>
          <a:prstGeom prst="rect">
            <a:avLst/>
          </a:prstGeom>
        </p:spPr>
      </p:pic>
      <p:pic>
        <p:nvPicPr>
          <p:cNvPr id="6" name="Graphic 5" descr="Labor with solid fill">
            <a:extLst>
              <a:ext uri="{FF2B5EF4-FFF2-40B4-BE49-F238E27FC236}">
                <a16:creationId xmlns:a16="http://schemas.microsoft.com/office/drawing/2014/main" id="{CA142504-2624-0A41-22F6-F0C0946C678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52624" y="2983532"/>
            <a:ext cx="890937" cy="890937"/>
          </a:xfrm>
          <a:prstGeom prst="rect">
            <a:avLst/>
          </a:prstGeom>
        </p:spPr>
      </p:pic>
      <p:pic>
        <p:nvPicPr>
          <p:cNvPr id="7" name="Graphic 6" descr="Labor with solid fill">
            <a:extLst>
              <a:ext uri="{FF2B5EF4-FFF2-40B4-BE49-F238E27FC236}">
                <a16:creationId xmlns:a16="http://schemas.microsoft.com/office/drawing/2014/main" id="{382DAE9B-9EE9-86BE-22E2-22487055F8A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276116" y="951110"/>
            <a:ext cx="890937" cy="890937"/>
          </a:xfrm>
          <a:prstGeom prst="rect">
            <a:avLst/>
          </a:prstGeom>
        </p:spPr>
      </p:pic>
      <p:pic>
        <p:nvPicPr>
          <p:cNvPr id="8" name="Graphic 7" descr="Labor with solid fill">
            <a:extLst>
              <a:ext uri="{FF2B5EF4-FFF2-40B4-BE49-F238E27FC236}">
                <a16:creationId xmlns:a16="http://schemas.microsoft.com/office/drawing/2014/main" id="{B8570F50-D354-5CEC-FB65-71B9568F3C1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047917" y="644746"/>
            <a:ext cx="890937" cy="890937"/>
          </a:xfrm>
          <a:prstGeom prst="rect">
            <a:avLst/>
          </a:prstGeom>
        </p:spPr>
      </p:pic>
      <p:pic>
        <p:nvPicPr>
          <p:cNvPr id="9" name="Graphic 8" descr="Labor with solid fill">
            <a:extLst>
              <a:ext uri="{FF2B5EF4-FFF2-40B4-BE49-F238E27FC236}">
                <a16:creationId xmlns:a16="http://schemas.microsoft.com/office/drawing/2014/main" id="{02B9715F-E8AA-0F01-4753-A442FC9E85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058362" y="4479832"/>
            <a:ext cx="890937" cy="890937"/>
          </a:xfrm>
          <a:prstGeom prst="rect">
            <a:avLst/>
          </a:prstGeom>
        </p:spPr>
      </p:pic>
      <p:pic>
        <p:nvPicPr>
          <p:cNvPr id="10" name="Graphic 9" descr="Labor with solid fill">
            <a:extLst>
              <a:ext uri="{FF2B5EF4-FFF2-40B4-BE49-F238E27FC236}">
                <a16:creationId xmlns:a16="http://schemas.microsoft.com/office/drawing/2014/main" id="{882BD871-E080-4A0A-53CA-CBDD2419BC4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46350" y="2890670"/>
            <a:ext cx="890937" cy="890937"/>
          </a:xfrm>
          <a:prstGeom prst="rect">
            <a:avLst/>
          </a:prstGeom>
        </p:spPr>
      </p:pic>
      <p:pic>
        <p:nvPicPr>
          <p:cNvPr id="11" name="Graphic 10" descr="Labor with solid fill">
            <a:extLst>
              <a:ext uri="{FF2B5EF4-FFF2-40B4-BE49-F238E27FC236}">
                <a16:creationId xmlns:a16="http://schemas.microsoft.com/office/drawing/2014/main" id="{A8822BF8-509E-3BD0-66A9-73853C2DD77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52624" y="4631449"/>
            <a:ext cx="890937" cy="890937"/>
          </a:xfrm>
          <a:prstGeom prst="rect">
            <a:avLst/>
          </a:prstGeom>
        </p:spPr>
      </p:pic>
      <p:pic>
        <p:nvPicPr>
          <p:cNvPr id="12" name="Graphic 11" descr="Labor with solid fill">
            <a:extLst>
              <a:ext uri="{FF2B5EF4-FFF2-40B4-BE49-F238E27FC236}">
                <a16:creationId xmlns:a16="http://schemas.microsoft.com/office/drawing/2014/main" id="{BA0BC1CF-0C0E-01DB-F7BF-7AAEBAAD145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08806" y="2092594"/>
            <a:ext cx="890937" cy="890937"/>
          </a:xfrm>
          <a:prstGeom prst="rect">
            <a:avLst/>
          </a:prstGeom>
        </p:spPr>
      </p:pic>
      <p:pic>
        <p:nvPicPr>
          <p:cNvPr id="13" name="Graphic 12" descr="Labor with solid fill">
            <a:extLst>
              <a:ext uri="{FF2B5EF4-FFF2-40B4-BE49-F238E27FC236}">
                <a16:creationId xmlns:a16="http://schemas.microsoft.com/office/drawing/2014/main" id="{9620934C-72A2-641C-DDCD-EE5C3738DD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02922" y="3781608"/>
            <a:ext cx="890937" cy="890937"/>
          </a:xfrm>
          <a:prstGeom prst="rect">
            <a:avLst/>
          </a:prstGeom>
        </p:spPr>
      </p:pic>
      <p:pic>
        <p:nvPicPr>
          <p:cNvPr id="14" name="Graphic 13" descr="Labor with solid fill">
            <a:extLst>
              <a:ext uri="{FF2B5EF4-FFF2-40B4-BE49-F238E27FC236}">
                <a16:creationId xmlns:a16="http://schemas.microsoft.com/office/drawing/2014/main" id="{D4D40CA6-8DAB-E0FD-B178-8698C5BCE7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42118" y="530940"/>
            <a:ext cx="890937" cy="890937"/>
          </a:xfrm>
          <a:prstGeom prst="rect">
            <a:avLst/>
          </a:prstGeom>
        </p:spPr>
      </p:pic>
    </p:spTree>
    <p:extLst>
      <p:ext uri="{BB962C8B-B14F-4D97-AF65-F5344CB8AC3E}">
        <p14:creationId xmlns:p14="http://schemas.microsoft.com/office/powerpoint/2010/main" val="1433979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ppt_x"/>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fill="hold"/>
                                        <p:tgtEl>
                                          <p:spTgt spid="10"/>
                                        </p:tgtEl>
                                        <p:attrNameLst>
                                          <p:attrName>ppt_x</p:attrName>
                                        </p:attrNameLst>
                                      </p:cBhvr>
                                      <p:tavLst>
                                        <p:tav tm="0">
                                          <p:val>
                                            <p:strVal val="#ppt_x"/>
                                          </p:val>
                                        </p:tav>
                                        <p:tav tm="100000">
                                          <p:val>
                                            <p:strVal val="#ppt_x"/>
                                          </p:val>
                                        </p:tav>
                                      </p:tavLst>
                                    </p:anim>
                                    <p:anim calcmode="lin" valueType="num">
                                      <p:cBhvr additive="base">
                                        <p:cTn id="43" dur="500" fill="hold"/>
                                        <p:tgtEl>
                                          <p:spTgt spid="10"/>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500" fill="hold"/>
                                        <p:tgtEl>
                                          <p:spTgt spid="11"/>
                                        </p:tgtEl>
                                        <p:attrNameLst>
                                          <p:attrName>ppt_x</p:attrName>
                                        </p:attrNameLst>
                                      </p:cBhvr>
                                      <p:tavLst>
                                        <p:tav tm="0">
                                          <p:val>
                                            <p:strVal val="#ppt_x"/>
                                          </p:val>
                                        </p:tav>
                                        <p:tav tm="100000">
                                          <p:val>
                                            <p:strVal val="#ppt_x"/>
                                          </p:val>
                                        </p:tav>
                                      </p:tavLst>
                                    </p:anim>
                                    <p:anim calcmode="lin" valueType="num">
                                      <p:cBhvr additive="base">
                                        <p:cTn id="48" dur="500" fill="hold"/>
                                        <p:tgtEl>
                                          <p:spTgt spid="11"/>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ppt_x"/>
                                          </p:val>
                                        </p:tav>
                                        <p:tav tm="100000">
                                          <p:val>
                                            <p:strVal val="#ppt_x"/>
                                          </p:val>
                                        </p:tav>
                                      </p:tavLst>
                                    </p:anim>
                                    <p:anim calcmode="lin" valueType="num">
                                      <p:cBhvr additive="base">
                                        <p:cTn id="53" dur="500" fill="hold"/>
                                        <p:tgtEl>
                                          <p:spTgt spid="12"/>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ppt_x"/>
                                          </p:val>
                                        </p:tav>
                                        <p:tav tm="100000">
                                          <p:val>
                                            <p:strVal val="#ppt_x"/>
                                          </p:val>
                                        </p:tav>
                                      </p:tavLst>
                                    </p:anim>
                                    <p:anim calcmode="lin" valueType="num">
                                      <p:cBhvr additive="base">
                                        <p:cTn id="58" dur="500" fill="hold"/>
                                        <p:tgtEl>
                                          <p:spTgt spid="13"/>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5"/>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IV.	Campus Reports</a:t>
            </a:r>
            <a:endParaRPr dirty="0"/>
          </a:p>
          <a:p>
            <a:pPr marL="858838" lvl="1" indent="-858838"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	Staff Council</a:t>
            </a:r>
            <a:endParaRPr dirty="0"/>
          </a:p>
          <a:p>
            <a:pPr marL="858838" lvl="1" indent="-858838"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r>
              <a:rPr lang="en" sz="3600" dirty="0">
                <a:solidFill>
                  <a:srgbClr val="FF0000"/>
                </a:solidFill>
                <a:latin typeface="Arial"/>
                <a:ea typeface="Arial"/>
                <a:cs typeface="Arial"/>
                <a:sym typeface="Arial"/>
              </a:rPr>
              <a:t>	</a:t>
            </a:r>
            <a:r>
              <a:rPr lang="en" sz="3600" dirty="0">
                <a:solidFill>
                  <a:srgbClr val="003B49"/>
                </a:solidFill>
                <a:latin typeface="Arial"/>
                <a:ea typeface="Arial"/>
                <a:cs typeface="Arial"/>
                <a:sym typeface="Arial"/>
              </a:rPr>
              <a:t>M. Fowler</a:t>
            </a:r>
            <a:endParaRPr dirty="0"/>
          </a:p>
          <a:p>
            <a:pPr marL="858838" lvl="1" indent="-858838" algn="l" rtl="0">
              <a:lnSpc>
                <a:spcPct val="100000"/>
              </a:lnSpc>
              <a:spcBef>
                <a:spcPts val="720"/>
              </a:spcBef>
              <a:spcAft>
                <a:spcPts val="0"/>
              </a:spcAft>
              <a:buClr>
                <a:srgbClr val="003B49"/>
              </a:buClr>
              <a:buSzPts val="3600"/>
              <a:buNone/>
            </a:pPr>
            <a:r>
              <a:rPr lang="en" sz="3600" dirty="0">
                <a:solidFill>
                  <a:srgbClr val="003B49"/>
                </a:solidFill>
              </a:rPr>
              <a:t>			(No report)</a:t>
            </a:r>
            <a:endParaRPr dirty="0"/>
          </a:p>
        </p:txBody>
      </p:sp>
      <p:sp>
        <p:nvSpPr>
          <p:cNvPr id="298" name="Google Shape;298;p15"/>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16"/>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IV.	Campus Reports</a:t>
            </a:r>
            <a:endParaRPr dirty="0"/>
          </a:p>
          <a:p>
            <a:pPr marL="858838" lvl="1" indent="-858838"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B.	Student Council</a:t>
            </a:r>
            <a:endParaRPr dirty="0"/>
          </a:p>
          <a:p>
            <a:pPr marL="858838" lvl="1" indent="-858838" algn="l" rtl="0">
              <a:lnSpc>
                <a:spcPct val="100000"/>
              </a:lnSpc>
              <a:spcBef>
                <a:spcPts val="400"/>
              </a:spcBef>
              <a:spcAft>
                <a:spcPts val="0"/>
              </a:spcAft>
              <a:buSzPts val="2000"/>
              <a:buNone/>
            </a:pPr>
            <a:r>
              <a:rPr lang="en" sz="3600" dirty="0">
                <a:solidFill>
                  <a:srgbClr val="003B49"/>
                </a:solidFill>
                <a:latin typeface="Arial"/>
                <a:ea typeface="Arial"/>
                <a:cs typeface="Arial"/>
                <a:sym typeface="Arial"/>
              </a:rPr>
              <a:t>			</a:t>
            </a:r>
            <a:r>
              <a:rPr lang="en" sz="3600" dirty="0">
                <a:solidFill>
                  <a:srgbClr val="003B49"/>
                </a:solidFill>
              </a:rPr>
              <a:t>S. Young</a:t>
            </a:r>
          </a:p>
          <a:p>
            <a:pPr marL="858838" lvl="1" indent="-858838" algn="l" rtl="0">
              <a:lnSpc>
                <a:spcPct val="100000"/>
              </a:lnSpc>
              <a:spcBef>
                <a:spcPts val="400"/>
              </a:spcBef>
              <a:spcAft>
                <a:spcPts val="0"/>
              </a:spcAft>
              <a:buSzPts val="2000"/>
              <a:buNone/>
            </a:pPr>
            <a:r>
              <a:rPr lang="en" sz="3600" dirty="0">
                <a:solidFill>
                  <a:srgbClr val="003B49"/>
                </a:solidFill>
                <a:latin typeface="Arial"/>
                <a:ea typeface="Arial"/>
                <a:cs typeface="Arial"/>
                <a:sym typeface="Arial"/>
              </a:rPr>
              <a:t>			</a:t>
            </a:r>
            <a:r>
              <a:rPr lang="en" sz="3600" dirty="0">
                <a:solidFill>
                  <a:srgbClr val="003B49"/>
                </a:solidFill>
              </a:rPr>
              <a:t>(No report)</a:t>
            </a:r>
            <a:r>
              <a:rPr lang="en" sz="3600" dirty="0">
                <a:solidFill>
                  <a:srgbClr val="003B49"/>
                </a:solidFill>
                <a:latin typeface="Arial"/>
                <a:ea typeface="Arial"/>
                <a:cs typeface="Arial"/>
                <a:sym typeface="Arial"/>
              </a:rPr>
              <a:t> </a:t>
            </a:r>
            <a:endParaRPr dirty="0"/>
          </a:p>
          <a:p>
            <a:pPr marL="858838" lvl="1" indent="-858838" algn="l" rtl="0">
              <a:lnSpc>
                <a:spcPct val="100000"/>
              </a:lnSpc>
              <a:spcBef>
                <a:spcPts val="400"/>
              </a:spcBef>
              <a:spcAft>
                <a:spcPts val="0"/>
              </a:spcAft>
              <a:buSzPts val="2000"/>
              <a:buNone/>
            </a:pPr>
            <a:r>
              <a:rPr lang="en" sz="3600" dirty="0">
                <a:solidFill>
                  <a:srgbClr val="003B49"/>
                </a:solidFill>
              </a:rPr>
              <a:t>	</a:t>
            </a:r>
            <a:endParaRPr dirty="0"/>
          </a:p>
          <a:p>
            <a:pPr marL="858838" lvl="1" indent="-858838" algn="l" rtl="0">
              <a:lnSpc>
                <a:spcPct val="100000"/>
              </a:lnSpc>
              <a:spcBef>
                <a:spcPts val="560"/>
              </a:spcBef>
              <a:spcAft>
                <a:spcPts val="0"/>
              </a:spcAft>
              <a:buClr>
                <a:srgbClr val="003B49"/>
              </a:buClr>
              <a:buSzPts val="2800"/>
              <a:buNone/>
            </a:pPr>
            <a:r>
              <a:rPr lang="en" sz="2800" dirty="0">
                <a:solidFill>
                  <a:srgbClr val="003B49"/>
                </a:solidFill>
                <a:latin typeface="Arial"/>
                <a:ea typeface="Arial"/>
                <a:cs typeface="Arial"/>
                <a:sym typeface="Arial"/>
              </a:rPr>
              <a:t>				</a:t>
            </a:r>
            <a:endParaRPr dirty="0"/>
          </a:p>
          <a:p>
            <a:pPr marL="858838" lvl="1" indent="-858838" algn="l" rtl="0">
              <a:lnSpc>
                <a:spcPct val="100000"/>
              </a:lnSpc>
              <a:spcBef>
                <a:spcPts val="560"/>
              </a:spcBef>
              <a:spcAft>
                <a:spcPts val="0"/>
              </a:spcAft>
              <a:buClr>
                <a:srgbClr val="003B49"/>
              </a:buClr>
              <a:buSzPts val="2800"/>
              <a:buNone/>
            </a:pPr>
            <a:r>
              <a:rPr lang="en" sz="2800" dirty="0">
                <a:solidFill>
                  <a:srgbClr val="003B49"/>
                </a:solidFill>
                <a:latin typeface="Arial"/>
                <a:ea typeface="Arial"/>
                <a:cs typeface="Arial"/>
                <a:sym typeface="Arial"/>
              </a:rPr>
              <a:t>		</a:t>
            </a:r>
            <a:endParaRPr dirty="0"/>
          </a:p>
          <a:p>
            <a:pPr marL="6350" lvl="0" indent="-6350" algn="l" rtl="0">
              <a:lnSpc>
                <a:spcPct val="100000"/>
              </a:lnSpc>
              <a:spcBef>
                <a:spcPts val="720"/>
              </a:spcBef>
              <a:spcAft>
                <a:spcPts val="0"/>
              </a:spcAft>
              <a:buClr>
                <a:srgbClr val="509E2F"/>
              </a:buClr>
              <a:buSzPts val="3600"/>
              <a:buNone/>
            </a:pPr>
            <a:endParaRPr sz="3600" dirty="0">
              <a:latin typeface="Arial"/>
              <a:ea typeface="Arial"/>
              <a:cs typeface="Arial"/>
              <a:sym typeface="Arial"/>
            </a:endParaRPr>
          </a:p>
        </p:txBody>
      </p:sp>
      <p:sp>
        <p:nvSpPr>
          <p:cNvPr id="304" name="Google Shape;304;p16"/>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17"/>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IV.	Campus Reports</a:t>
            </a:r>
            <a:endParaRPr dirty="0"/>
          </a:p>
          <a:p>
            <a:pPr marL="858838" lvl="1" indent="-858838"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C.	Council of Graduate Students</a:t>
            </a:r>
            <a:endParaRPr dirty="0"/>
          </a:p>
          <a:p>
            <a:pPr marL="858838" lvl="1" indent="-858838"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M. Twarakavi </a:t>
            </a:r>
            <a:r>
              <a:rPr lang="en" sz="2800" dirty="0">
                <a:solidFill>
                  <a:srgbClr val="003B49"/>
                </a:solidFill>
                <a:latin typeface="Arial"/>
                <a:ea typeface="Arial"/>
                <a:cs typeface="Arial"/>
                <a:sym typeface="Arial"/>
              </a:rPr>
              <a:t>	</a:t>
            </a:r>
            <a:endParaRPr dirty="0"/>
          </a:p>
          <a:p>
            <a:pPr marL="858838" marR="0" lvl="1" indent="-858838" algn="l" defTabSz="914400" rtl="0" eaLnBrk="1" fontAlgn="auto" latinLnBrk="0" hangingPunct="1">
              <a:lnSpc>
                <a:spcPct val="100000"/>
              </a:lnSpc>
              <a:spcBef>
                <a:spcPts val="400"/>
              </a:spcBef>
              <a:spcAft>
                <a:spcPts val="0"/>
              </a:spcAft>
              <a:buClr>
                <a:srgbClr val="509E2F"/>
              </a:buClr>
              <a:buSzPts val="2000"/>
              <a:buFont typeface="Arial"/>
              <a:buNone/>
              <a:tabLst/>
              <a:defRPr/>
            </a:pPr>
            <a:r>
              <a:rPr kumimoji="0" lang="en-US" sz="3600" b="0" i="0" u="none" strike="noStrike" kern="0" cap="none" spc="0" normalizeH="0" baseline="0" noProof="0" dirty="0">
                <a:ln>
                  <a:noFill/>
                </a:ln>
                <a:solidFill>
                  <a:srgbClr val="003B49"/>
                </a:solidFill>
                <a:effectLst/>
                <a:uLnTx/>
                <a:uFillTx/>
                <a:latin typeface="Arial"/>
                <a:ea typeface="Arial"/>
                <a:cs typeface="Arial"/>
                <a:sym typeface="Arial"/>
              </a:rPr>
              <a:t>			</a:t>
            </a:r>
            <a:r>
              <a:rPr kumimoji="0" lang="en-US" sz="3600" b="0" i="0" u="none" strike="noStrike" kern="0" cap="none" spc="0" normalizeH="0" baseline="0" noProof="0" dirty="0">
                <a:ln>
                  <a:noFill/>
                </a:ln>
                <a:solidFill>
                  <a:srgbClr val="003B49"/>
                </a:solidFill>
                <a:effectLst/>
                <a:uLnTx/>
                <a:uFillTx/>
                <a:latin typeface="Arial"/>
                <a:cs typeface="Arial"/>
                <a:sym typeface="Arial"/>
              </a:rPr>
              <a:t>(No report)</a:t>
            </a:r>
            <a:r>
              <a:rPr kumimoji="0" lang="en-US" sz="3600" b="0" i="0" u="none" strike="noStrike" kern="0" cap="none" spc="0" normalizeH="0" baseline="0" noProof="0" dirty="0">
                <a:ln>
                  <a:noFill/>
                </a:ln>
                <a:solidFill>
                  <a:srgbClr val="003B49"/>
                </a:solidFill>
                <a:effectLst/>
                <a:uLnTx/>
                <a:uFillTx/>
                <a:latin typeface="Arial"/>
                <a:ea typeface="Arial"/>
                <a:cs typeface="Arial"/>
                <a:sym typeface="Arial"/>
              </a:rPr>
              <a:t> </a:t>
            </a:r>
            <a:endParaRPr kumimoji="0" lang="en-US" sz="2000" b="0" i="0" u="none" strike="noStrike" kern="0" cap="none" spc="0" normalizeH="0" baseline="0" noProof="0" dirty="0">
              <a:ln>
                <a:noFill/>
              </a:ln>
              <a:solidFill>
                <a:srgbClr val="509E2F"/>
              </a:solidFill>
              <a:effectLst/>
              <a:uLnTx/>
              <a:uFillTx/>
              <a:latin typeface="Arial"/>
              <a:cs typeface="Arial"/>
              <a:sym typeface="Arial"/>
            </a:endParaRPr>
          </a:p>
          <a:p>
            <a:pPr marL="858838" lvl="1" indent="-858838" algn="l" rtl="0">
              <a:lnSpc>
                <a:spcPct val="100000"/>
              </a:lnSpc>
              <a:spcBef>
                <a:spcPts val="720"/>
              </a:spcBef>
              <a:spcAft>
                <a:spcPts val="0"/>
              </a:spcAft>
              <a:buClr>
                <a:srgbClr val="003B49"/>
              </a:buClr>
              <a:buSzPts val="3600"/>
              <a:buNone/>
            </a:pPr>
            <a:r>
              <a:rPr lang="en" sz="2800" dirty="0">
                <a:solidFill>
                  <a:srgbClr val="003B49"/>
                </a:solidFill>
                <a:latin typeface="Arial"/>
                <a:ea typeface="Arial"/>
                <a:cs typeface="Arial"/>
                <a:sym typeface="Arial"/>
              </a:rPr>
              <a:t>	</a:t>
            </a:r>
            <a:endParaRPr lang="en" dirty="0"/>
          </a:p>
          <a:p>
            <a:pPr marL="858838" lvl="1" indent="-858838"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r>
              <a:rPr lang="en" sz="2800" dirty="0">
                <a:solidFill>
                  <a:srgbClr val="003B49"/>
                </a:solidFill>
                <a:latin typeface="Arial"/>
                <a:ea typeface="Arial"/>
                <a:cs typeface="Arial"/>
                <a:sym typeface="Arial"/>
              </a:rPr>
              <a:t>	</a:t>
            </a:r>
            <a:endParaRPr dirty="0"/>
          </a:p>
          <a:p>
            <a:pPr marL="858838" lvl="1" indent="-858838" algn="l" rtl="0">
              <a:lnSpc>
                <a:spcPct val="100000"/>
              </a:lnSpc>
              <a:spcBef>
                <a:spcPts val="560"/>
              </a:spcBef>
              <a:spcAft>
                <a:spcPts val="0"/>
              </a:spcAft>
              <a:buClr>
                <a:srgbClr val="003B49"/>
              </a:buClr>
              <a:buSzPts val="2800"/>
              <a:buNone/>
            </a:pPr>
            <a:r>
              <a:rPr lang="en" sz="2800" dirty="0">
                <a:solidFill>
                  <a:srgbClr val="003B49"/>
                </a:solidFill>
                <a:latin typeface="Arial"/>
                <a:ea typeface="Arial"/>
                <a:cs typeface="Arial"/>
                <a:sym typeface="Arial"/>
              </a:rPr>
              <a:t>		</a:t>
            </a:r>
            <a:endParaRPr dirty="0"/>
          </a:p>
          <a:p>
            <a:pPr marL="6350" lvl="0" indent="-6350" algn="l" rtl="0">
              <a:lnSpc>
                <a:spcPct val="100000"/>
              </a:lnSpc>
              <a:spcBef>
                <a:spcPts val="720"/>
              </a:spcBef>
              <a:spcAft>
                <a:spcPts val="0"/>
              </a:spcAft>
              <a:buClr>
                <a:srgbClr val="509E2F"/>
              </a:buClr>
              <a:buSzPts val="3600"/>
              <a:buNone/>
            </a:pPr>
            <a:endParaRPr sz="3600" dirty="0">
              <a:latin typeface="Arial"/>
              <a:ea typeface="Arial"/>
              <a:cs typeface="Arial"/>
              <a:sym typeface="Arial"/>
            </a:endParaRPr>
          </a:p>
        </p:txBody>
      </p:sp>
      <p:sp>
        <p:nvSpPr>
          <p:cNvPr id="310" name="Google Shape;310;p17"/>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5"/>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V. </a:t>
            </a:r>
            <a:r>
              <a:rPr lang="en-US" sz="3600" dirty="0">
                <a:latin typeface="Arial"/>
                <a:ea typeface="Arial"/>
                <a:cs typeface="Arial"/>
                <a:sym typeface="Arial"/>
              </a:rPr>
              <a:t>Special Topics</a:t>
            </a:r>
            <a:endParaRPr dirty="0"/>
          </a:p>
          <a:p>
            <a:pPr marL="0" lvl="0" indent="0" algn="l" rtl="0">
              <a:lnSpc>
                <a:spcPct val="100000"/>
              </a:lnSpc>
              <a:spcBef>
                <a:spcPts val="720"/>
              </a:spcBef>
              <a:spcAft>
                <a:spcPts val="0"/>
              </a:spcAft>
              <a:buClr>
                <a:srgbClr val="509E2F"/>
              </a:buClr>
              <a:buSzPts val="3600"/>
              <a:buNone/>
            </a:pPr>
            <a:r>
              <a:rPr lang="en" sz="3600" dirty="0"/>
              <a:t>	</a:t>
            </a:r>
            <a:r>
              <a:rPr lang="en" sz="3600" dirty="0">
                <a:solidFill>
                  <a:srgbClr val="003B49"/>
                </a:solidFill>
              </a:rPr>
              <a:t>Direct Admissions</a:t>
            </a:r>
            <a:br>
              <a:rPr lang="en" sz="3600" dirty="0">
                <a:solidFill>
                  <a:srgbClr val="003B49"/>
                </a:solidFill>
                <a:latin typeface="Arial"/>
                <a:ea typeface="Arial"/>
                <a:cs typeface="Arial"/>
                <a:sym typeface="Arial"/>
              </a:rPr>
            </a:br>
            <a:r>
              <a:rPr lang="en" sz="3600" dirty="0">
                <a:solidFill>
                  <a:srgbClr val="003B49"/>
                </a:solidFill>
                <a:latin typeface="Arial"/>
                <a:ea typeface="Arial"/>
                <a:cs typeface="Arial"/>
                <a:sym typeface="Arial"/>
              </a:rPr>
              <a:t>		</a:t>
            </a:r>
            <a:r>
              <a:rPr lang="en" sz="3600" dirty="0">
                <a:solidFill>
                  <a:srgbClr val="003B49"/>
                </a:solidFill>
              </a:rPr>
              <a:t>S. Raper</a:t>
            </a:r>
            <a:endParaRPr dirty="0"/>
          </a:p>
          <a:p>
            <a:pPr marL="0" lvl="0" indent="0"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509E2F"/>
              </a:buClr>
              <a:buSzPts val="3600"/>
              <a:buNone/>
            </a:pPr>
            <a:r>
              <a:rPr lang="en" sz="3600" b="1" dirty="0">
                <a:latin typeface="Arial"/>
                <a:ea typeface="Arial"/>
                <a:cs typeface="Arial"/>
                <a:sym typeface="Arial"/>
              </a:rPr>
              <a:t>	</a:t>
            </a:r>
            <a:endParaRPr dirty="0"/>
          </a:p>
        </p:txBody>
      </p:sp>
      <p:sp>
        <p:nvSpPr>
          <p:cNvPr id="316" name="Google Shape;316;p35"/>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5"/>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VI. Reports of Standing Committees</a:t>
            </a:r>
            <a:endParaRPr dirty="0"/>
          </a:p>
          <a:p>
            <a:pPr marL="0" lvl="0" indent="0" algn="l" rtl="0">
              <a:lnSpc>
                <a:spcPct val="100000"/>
              </a:lnSpc>
              <a:spcBef>
                <a:spcPts val="720"/>
              </a:spcBef>
              <a:spcAft>
                <a:spcPts val="0"/>
              </a:spcAft>
              <a:buClr>
                <a:srgbClr val="509E2F"/>
              </a:buClr>
              <a:buSzPts val="3600"/>
              <a:buNone/>
            </a:pPr>
            <a:r>
              <a:rPr lang="en" sz="3600" dirty="0"/>
              <a:t>	</a:t>
            </a:r>
            <a:r>
              <a:rPr lang="en" sz="3600" dirty="0">
                <a:solidFill>
                  <a:srgbClr val="003B49"/>
                </a:solidFill>
              </a:rPr>
              <a:t>A</a:t>
            </a:r>
            <a:r>
              <a:rPr lang="en" sz="3600" dirty="0">
                <a:solidFill>
                  <a:srgbClr val="003B49"/>
                </a:solidFill>
                <a:latin typeface="Arial"/>
                <a:ea typeface="Arial"/>
                <a:cs typeface="Arial"/>
                <a:sym typeface="Arial"/>
              </a:rPr>
              <a:t>.	Academic Freedom and Standards</a:t>
            </a:r>
            <a:br>
              <a:rPr lang="en" sz="3600" dirty="0">
                <a:solidFill>
                  <a:srgbClr val="003B49"/>
                </a:solidFill>
                <a:latin typeface="Arial"/>
                <a:ea typeface="Arial"/>
                <a:cs typeface="Arial"/>
                <a:sym typeface="Arial"/>
              </a:rPr>
            </a:br>
            <a:r>
              <a:rPr lang="en" sz="3600" dirty="0">
                <a:solidFill>
                  <a:srgbClr val="003B49"/>
                </a:solidFill>
                <a:latin typeface="Arial"/>
                <a:ea typeface="Arial"/>
                <a:cs typeface="Arial"/>
                <a:sym typeface="Arial"/>
              </a:rPr>
              <a:t>		</a:t>
            </a:r>
            <a:r>
              <a:rPr lang="en" sz="3600" dirty="0">
                <a:solidFill>
                  <a:srgbClr val="003B49"/>
                </a:solidFill>
              </a:rPr>
              <a:t>E. Park</a:t>
            </a:r>
            <a:endParaRPr dirty="0"/>
          </a:p>
          <a:p>
            <a:pPr marL="0" lvl="0" indent="0"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509E2F"/>
              </a:buClr>
              <a:buSzPts val="3600"/>
              <a:buNone/>
            </a:pPr>
            <a:r>
              <a:rPr lang="en" sz="3600" b="1" dirty="0">
                <a:latin typeface="Arial"/>
                <a:ea typeface="Arial"/>
                <a:cs typeface="Arial"/>
                <a:sym typeface="Arial"/>
              </a:rPr>
              <a:t>	</a:t>
            </a:r>
            <a:endParaRPr dirty="0"/>
          </a:p>
        </p:txBody>
      </p:sp>
      <p:sp>
        <p:nvSpPr>
          <p:cNvPr id="316" name="Google Shape;316;p35"/>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extLst>
      <p:ext uri="{BB962C8B-B14F-4D97-AF65-F5344CB8AC3E}">
        <p14:creationId xmlns:p14="http://schemas.microsoft.com/office/powerpoint/2010/main" val="19953656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2233857" y="1625601"/>
            <a:ext cx="6972300" cy="3430865"/>
          </a:xfrm>
        </p:spPr>
        <p:txBody>
          <a:bodyPr>
            <a:normAutofit fontScale="85000" lnSpcReduction="10000"/>
          </a:bodyPr>
          <a:lstStyle/>
          <a:p>
            <a:r>
              <a:rPr lang="en-US" sz="4400" i="1" u="sng" dirty="0"/>
              <a:t>Retroactive Withdrawal Policy </a:t>
            </a:r>
          </a:p>
          <a:p>
            <a:endParaRPr lang="en-US" sz="4400" dirty="0"/>
          </a:p>
          <a:p>
            <a:r>
              <a:rPr lang="en-US" sz="4400" dirty="0"/>
              <a:t>Academic Freedom and Standards Committee</a:t>
            </a:r>
            <a:endParaRPr lang="en-US" dirty="0"/>
          </a:p>
          <a:p>
            <a:r>
              <a:rPr lang="en-US" sz="3600" dirty="0"/>
              <a:t>Presentation to Faculty Senate</a:t>
            </a:r>
          </a:p>
          <a:p>
            <a:r>
              <a:rPr lang="en-US" sz="3600" dirty="0"/>
              <a:t>June 1, 2023</a:t>
            </a:r>
          </a:p>
        </p:txBody>
      </p:sp>
    </p:spTree>
    <p:extLst>
      <p:ext uri="{BB962C8B-B14F-4D97-AF65-F5344CB8AC3E}">
        <p14:creationId xmlns:p14="http://schemas.microsoft.com/office/powerpoint/2010/main" val="3584588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2"/>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171450" lvl="0" indent="-171450" algn="l" rtl="0">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Only Senators may debate motions</a:t>
            </a:r>
            <a:endParaRPr/>
          </a:p>
          <a:p>
            <a:pPr marL="171450" lvl="0" indent="-171450" algn="l" rtl="0">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Only Senators can vote</a:t>
            </a:r>
            <a:endParaRPr/>
          </a:p>
          <a:p>
            <a:pPr marL="171450" lvl="0" indent="-171450" algn="l" rtl="0">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If you are not a Senator, or a proxy, you cannot vote or debate </a:t>
            </a:r>
            <a:endParaRPr/>
          </a:p>
          <a:p>
            <a:pPr marL="171450" lvl="0" indent="-171450" algn="l" rtl="0">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Do not speak over someone, or out of order</a:t>
            </a:r>
            <a:endParaRPr/>
          </a:p>
          <a:p>
            <a:pPr marL="514350" lvl="1" indent="-171450" algn="l" rtl="0">
              <a:lnSpc>
                <a:spcPct val="90000"/>
              </a:lnSpc>
              <a:spcBef>
                <a:spcPts val="375"/>
              </a:spcBef>
              <a:spcAft>
                <a:spcPts val="0"/>
              </a:spcAft>
              <a:buClr>
                <a:srgbClr val="000000"/>
              </a:buClr>
              <a:buSzPts val="1800"/>
              <a:buFont typeface="Arial"/>
              <a:buChar char="•"/>
            </a:pPr>
            <a:r>
              <a:rPr lang="en" sz="1800">
                <a:solidFill>
                  <a:srgbClr val="000000"/>
                </a:solidFill>
                <a:latin typeface="Calibri"/>
                <a:ea typeface="Calibri"/>
                <a:cs typeface="Calibri"/>
                <a:sym typeface="Calibri"/>
              </a:rPr>
              <a:t>Raise your hand to speak</a:t>
            </a:r>
            <a:endParaRPr sz="1800">
              <a:solidFill>
                <a:srgbClr val="000000"/>
              </a:solidFill>
              <a:latin typeface="Calibri"/>
              <a:ea typeface="Calibri"/>
              <a:cs typeface="Calibri"/>
              <a:sym typeface="Calibri"/>
            </a:endParaRPr>
          </a:p>
          <a:p>
            <a:pPr marL="514350" lvl="1" indent="-171450" algn="l" rtl="0">
              <a:lnSpc>
                <a:spcPct val="90000"/>
              </a:lnSpc>
              <a:spcBef>
                <a:spcPts val="375"/>
              </a:spcBef>
              <a:spcAft>
                <a:spcPts val="0"/>
              </a:spcAft>
              <a:buClr>
                <a:srgbClr val="000000"/>
              </a:buClr>
              <a:buSzPts val="1800"/>
              <a:buFont typeface="Arial"/>
              <a:buChar char="•"/>
            </a:pPr>
            <a:r>
              <a:rPr lang="en" sz="1800">
                <a:solidFill>
                  <a:srgbClr val="000000"/>
                </a:solidFill>
                <a:latin typeface="Calibri"/>
                <a:ea typeface="Calibri"/>
                <a:cs typeface="Calibri"/>
                <a:sym typeface="Calibri"/>
              </a:rPr>
              <a:t>The President may call on you and then you will have the floor</a:t>
            </a:r>
            <a:endParaRPr/>
          </a:p>
          <a:p>
            <a:pPr marL="171450" lvl="0" indent="-171450" algn="l" rtl="0">
              <a:lnSpc>
                <a:spcPct val="90000"/>
              </a:lnSpc>
              <a:spcBef>
                <a:spcPts val="750"/>
              </a:spcBef>
              <a:spcAft>
                <a:spcPts val="0"/>
              </a:spcAft>
              <a:buClr>
                <a:srgbClr val="000000"/>
              </a:buClr>
              <a:buSzPts val="2100"/>
              <a:buFont typeface="Arial"/>
              <a:buChar char="•"/>
            </a:pPr>
            <a:r>
              <a:rPr lang="en" sz="2100">
                <a:solidFill>
                  <a:srgbClr val="000000"/>
                </a:solidFill>
                <a:latin typeface="Calibri"/>
                <a:ea typeface="Calibri"/>
                <a:cs typeface="Calibri"/>
                <a:sym typeface="Calibri"/>
              </a:rPr>
              <a:t>Unless you have been recognized (been told you have the floor), you may not speak</a:t>
            </a:r>
            <a:endParaRPr/>
          </a:p>
          <a:p>
            <a:pPr marL="6350" lvl="0" indent="-6350" algn="l" rtl="0">
              <a:lnSpc>
                <a:spcPct val="100000"/>
              </a:lnSpc>
              <a:spcBef>
                <a:spcPts val="720"/>
              </a:spcBef>
              <a:spcAft>
                <a:spcPts val="0"/>
              </a:spcAft>
              <a:buClr>
                <a:srgbClr val="509E2F"/>
              </a:buClr>
              <a:buSzPts val="3600"/>
              <a:buNone/>
            </a:pPr>
            <a:endParaRPr sz="3600">
              <a:solidFill>
                <a:srgbClr val="003B49"/>
              </a:solidFill>
              <a:latin typeface="Arial"/>
              <a:ea typeface="Arial"/>
              <a:cs typeface="Arial"/>
              <a:sym typeface="Arial"/>
            </a:endParaRPr>
          </a:p>
        </p:txBody>
      </p:sp>
      <p:sp>
        <p:nvSpPr>
          <p:cNvPr id="213" name="Google Shape;213;p2"/>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t>Meeting procedure</a:t>
            </a:r>
            <a:endParaRPr sz="360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C77CABA-AC48-A346-B0E1-5B4E5640CF9C}"/>
              </a:ext>
            </a:extLst>
          </p:cNvPr>
          <p:cNvSpPr>
            <a:spLocks noGrp="1"/>
          </p:cNvSpPr>
          <p:nvPr>
            <p:ph type="body" sz="quarter" idx="11"/>
          </p:nvPr>
        </p:nvSpPr>
        <p:spPr>
          <a:xfrm>
            <a:off x="860412" y="1111576"/>
            <a:ext cx="10793523" cy="4160220"/>
          </a:xfrm>
        </p:spPr>
        <p:txBody>
          <a:bodyPr/>
          <a:lstStyle/>
          <a:p>
            <a:r>
              <a:rPr lang="en-US" sz="2600" dirty="0"/>
              <a:t>Given the increase in mental health concerns and other concerns about grades, the Interim Associate Provost for Academic Operations, Accreditation, and Assessment and the Registrar believe that S&amp;T should consider establishing a standing committee to deal with the revision of student records. </a:t>
            </a:r>
          </a:p>
          <a:p>
            <a:r>
              <a:rPr lang="en-US" sz="2600" dirty="0"/>
              <a:t>The AF&amp;S committee was asked to look into the possibility of establishing a standing committee similar to Mizzou’s Revision of Student Records Standing Committee, which is responsible for acting on petitions for revisions to entries concerning grades and credits in the official academic record. </a:t>
            </a:r>
          </a:p>
        </p:txBody>
      </p:sp>
      <p:sp>
        <p:nvSpPr>
          <p:cNvPr id="6" name="Text Placeholder 5">
            <a:extLst>
              <a:ext uri="{FF2B5EF4-FFF2-40B4-BE49-F238E27FC236}">
                <a16:creationId xmlns:a16="http://schemas.microsoft.com/office/drawing/2014/main" id="{2943A428-15F9-0E4B-BBFD-0BBFBFA959F7}"/>
              </a:ext>
            </a:extLst>
          </p:cNvPr>
          <p:cNvSpPr>
            <a:spLocks noGrp="1"/>
          </p:cNvSpPr>
          <p:nvPr>
            <p:ph type="body" sz="quarter" idx="12"/>
          </p:nvPr>
        </p:nvSpPr>
        <p:spPr/>
        <p:txBody>
          <a:bodyPr/>
          <a:lstStyle/>
          <a:p>
            <a:r>
              <a:rPr lang="en-US" dirty="0"/>
              <a:t>Referral</a:t>
            </a:r>
          </a:p>
        </p:txBody>
      </p:sp>
    </p:spTree>
    <p:extLst>
      <p:ext uri="{BB962C8B-B14F-4D97-AF65-F5344CB8AC3E}">
        <p14:creationId xmlns:p14="http://schemas.microsoft.com/office/powerpoint/2010/main" val="2478879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AF226F-BA8A-8446-B7C5-6CAEE0D1DF78}"/>
              </a:ext>
            </a:extLst>
          </p:cNvPr>
          <p:cNvSpPr>
            <a:spLocks noGrp="1"/>
          </p:cNvSpPr>
          <p:nvPr>
            <p:ph type="body" sz="quarter" idx="11"/>
          </p:nvPr>
        </p:nvSpPr>
        <p:spPr>
          <a:xfrm>
            <a:off x="832420" y="1278910"/>
            <a:ext cx="10912883" cy="4673404"/>
          </a:xfrm>
        </p:spPr>
        <p:txBody>
          <a:bodyPr/>
          <a:lstStyle/>
          <a:p>
            <a:r>
              <a:rPr lang="en-US" dirty="0"/>
              <a:t>At Mizzou, an instructor cannot change a letter grade to “W” unless a withdrawal has been approved. The main function of the Mizzou's committee is to determine that a student be allowed to retroactively withdraw from a course. </a:t>
            </a:r>
          </a:p>
          <a:p>
            <a:r>
              <a:rPr lang="en-US" dirty="0"/>
              <a:t>There are general guidelines and process that the Mizzou’s committee must follow. </a:t>
            </a:r>
          </a:p>
          <a:p>
            <a:pPr marL="0" indent="0">
              <a:buNone/>
            </a:pPr>
            <a:r>
              <a:rPr lang="en-US" dirty="0"/>
              <a:t>	</a:t>
            </a:r>
            <a:r>
              <a:rPr lang="en-US" dirty="0">
                <a:hlinkClick r:id="rId2"/>
              </a:rPr>
              <a:t>https://committees.missouri.edu/revision-of-student-records/</a:t>
            </a:r>
            <a:endParaRPr lang="en-US" dirty="0"/>
          </a:p>
          <a:p>
            <a:r>
              <a:rPr lang="en-US" dirty="0"/>
              <a:t>The AF&amp;S committee feels that their (or any other such committee) process cannot avoid inherent difficulties and biases, and does not support the establishment of a standing committee to deal with the revision of student records at S&amp;T.</a:t>
            </a:r>
          </a:p>
          <a:p>
            <a:endParaRPr lang="en-US" sz="2400" dirty="0"/>
          </a:p>
          <a:p>
            <a:pPr marL="0" indent="0">
              <a:buNone/>
            </a:pPr>
            <a:endParaRPr lang="en-US" sz="2800" dirty="0"/>
          </a:p>
        </p:txBody>
      </p:sp>
      <p:sp>
        <p:nvSpPr>
          <p:cNvPr id="3" name="Text Placeholder 2">
            <a:extLst>
              <a:ext uri="{FF2B5EF4-FFF2-40B4-BE49-F238E27FC236}">
                <a16:creationId xmlns:a16="http://schemas.microsoft.com/office/drawing/2014/main" id="{C4533C55-559A-5F42-87AC-6ED3605B0380}"/>
              </a:ext>
            </a:extLst>
          </p:cNvPr>
          <p:cNvSpPr>
            <a:spLocks noGrp="1"/>
          </p:cNvSpPr>
          <p:nvPr>
            <p:ph type="body" sz="quarter" idx="12"/>
          </p:nvPr>
        </p:nvSpPr>
        <p:spPr/>
        <p:txBody>
          <a:bodyPr/>
          <a:lstStyle/>
          <a:p>
            <a:r>
              <a:rPr lang="en-US" dirty="0"/>
              <a:t>AF&amp;S Committee’s Take on the Issue</a:t>
            </a:r>
          </a:p>
        </p:txBody>
      </p:sp>
    </p:spTree>
    <p:extLst>
      <p:ext uri="{BB962C8B-B14F-4D97-AF65-F5344CB8AC3E}">
        <p14:creationId xmlns:p14="http://schemas.microsoft.com/office/powerpoint/2010/main" val="2399420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AF226F-BA8A-8446-B7C5-6CAEE0D1DF78}"/>
              </a:ext>
            </a:extLst>
          </p:cNvPr>
          <p:cNvSpPr>
            <a:spLocks noGrp="1"/>
          </p:cNvSpPr>
          <p:nvPr>
            <p:ph type="body" sz="quarter" idx="11"/>
          </p:nvPr>
        </p:nvSpPr>
        <p:spPr>
          <a:xfrm>
            <a:off x="748444" y="1019910"/>
            <a:ext cx="10928280" cy="3701376"/>
          </a:xfrm>
        </p:spPr>
        <p:txBody>
          <a:bodyPr/>
          <a:lstStyle/>
          <a:p>
            <a:pPr marL="0" indent="0">
              <a:buNone/>
            </a:pPr>
            <a:endParaRPr lang="en-US" sz="2800" dirty="0"/>
          </a:p>
          <a:p>
            <a:r>
              <a:rPr lang="en-US" sz="2800" dirty="0"/>
              <a:t>There are many factors that can contribute to a student's academic performance, and it can be difficult to isolate the impact of a single event.</a:t>
            </a:r>
          </a:p>
          <a:p>
            <a:r>
              <a:rPr lang="en-US" sz="2800" dirty="0"/>
              <a:t>Students may be uncomfortable with a university committee asking/expecting them to describe highly intimate details of their personal life. This can be a difficult and emotional process, and students may not feel comfortable sharing their personal information with a group of strangers.</a:t>
            </a:r>
          </a:p>
        </p:txBody>
      </p:sp>
      <p:sp>
        <p:nvSpPr>
          <p:cNvPr id="3" name="Text Placeholder 2">
            <a:extLst>
              <a:ext uri="{FF2B5EF4-FFF2-40B4-BE49-F238E27FC236}">
                <a16:creationId xmlns:a16="http://schemas.microsoft.com/office/drawing/2014/main" id="{C4533C55-559A-5F42-87AC-6ED3605B0380}"/>
              </a:ext>
            </a:extLst>
          </p:cNvPr>
          <p:cNvSpPr>
            <a:spLocks noGrp="1"/>
          </p:cNvSpPr>
          <p:nvPr>
            <p:ph type="body" sz="quarter" idx="12"/>
          </p:nvPr>
        </p:nvSpPr>
        <p:spPr/>
        <p:txBody>
          <a:bodyPr>
            <a:normAutofit/>
          </a:bodyPr>
          <a:lstStyle/>
          <a:p>
            <a:r>
              <a:rPr lang="en-US" dirty="0"/>
              <a:t>Concerns about the Effectiveness of Such a Committee</a:t>
            </a:r>
          </a:p>
        </p:txBody>
      </p:sp>
    </p:spTree>
    <p:extLst>
      <p:ext uri="{BB962C8B-B14F-4D97-AF65-F5344CB8AC3E}">
        <p14:creationId xmlns:p14="http://schemas.microsoft.com/office/powerpoint/2010/main" val="31518874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AF226F-BA8A-8446-B7C5-6CAEE0D1DF78}"/>
              </a:ext>
            </a:extLst>
          </p:cNvPr>
          <p:cNvSpPr>
            <a:spLocks noGrp="1"/>
          </p:cNvSpPr>
          <p:nvPr>
            <p:ph type="body" sz="quarter" idx="11"/>
          </p:nvPr>
        </p:nvSpPr>
        <p:spPr>
          <a:xfrm>
            <a:off x="757775" y="684008"/>
            <a:ext cx="10928280" cy="3701376"/>
          </a:xfrm>
        </p:spPr>
        <p:txBody>
          <a:bodyPr/>
          <a:lstStyle/>
          <a:p>
            <a:pPr marL="0" indent="0">
              <a:buNone/>
            </a:pPr>
            <a:endParaRPr lang="en-US" sz="2800" dirty="0"/>
          </a:p>
          <a:p>
            <a:r>
              <a:rPr lang="en-US" sz="2800" dirty="0"/>
              <a:t>The AF&amp;S Committee does not see why we should take more pity on a high-GPA student having a family emergency in a semester, than we do for low-GPA students with the same emergency. </a:t>
            </a:r>
          </a:p>
          <a:p>
            <a:r>
              <a:rPr lang="en-US" sz="2800" dirty="0"/>
              <a:t>The AF&amp;S Committee is concerned that the process is biased against students with low incomes. Students with low incomes may not have ready access to physical and mental health professionals, and they may not be able to afford to pay for third-party documentation. This can make it more difficult for them to meet the requirements of the committee.</a:t>
            </a:r>
          </a:p>
        </p:txBody>
      </p:sp>
      <p:sp>
        <p:nvSpPr>
          <p:cNvPr id="3" name="Text Placeholder 2">
            <a:extLst>
              <a:ext uri="{FF2B5EF4-FFF2-40B4-BE49-F238E27FC236}">
                <a16:creationId xmlns:a16="http://schemas.microsoft.com/office/drawing/2014/main" id="{C4533C55-559A-5F42-87AC-6ED3605B0380}"/>
              </a:ext>
            </a:extLst>
          </p:cNvPr>
          <p:cNvSpPr>
            <a:spLocks noGrp="1"/>
          </p:cNvSpPr>
          <p:nvPr>
            <p:ph type="body" sz="quarter" idx="12"/>
          </p:nvPr>
        </p:nvSpPr>
        <p:spPr/>
        <p:txBody>
          <a:bodyPr>
            <a:normAutofit/>
          </a:bodyPr>
          <a:lstStyle/>
          <a:p>
            <a:r>
              <a:rPr lang="en-US" sz="2900" dirty="0"/>
              <a:t>Concerns about the Effectiveness of Such a Committee (cont’d)</a:t>
            </a:r>
          </a:p>
        </p:txBody>
      </p:sp>
    </p:spTree>
    <p:extLst>
      <p:ext uri="{BB962C8B-B14F-4D97-AF65-F5344CB8AC3E}">
        <p14:creationId xmlns:p14="http://schemas.microsoft.com/office/powerpoint/2010/main" val="1828973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2213962-03AD-9B41-9B87-2E463095DFF2}"/>
              </a:ext>
            </a:extLst>
          </p:cNvPr>
          <p:cNvSpPr>
            <a:spLocks noGrp="1"/>
          </p:cNvSpPr>
          <p:nvPr>
            <p:ph type="body" sz="quarter" idx="11"/>
          </p:nvPr>
        </p:nvSpPr>
        <p:spPr>
          <a:xfrm>
            <a:off x="785767" y="1335270"/>
            <a:ext cx="10928280" cy="3701376"/>
          </a:xfrm>
        </p:spPr>
        <p:txBody>
          <a:bodyPr/>
          <a:lstStyle/>
          <a:p>
            <a:r>
              <a:rPr lang="en-US" sz="2800" dirty="0"/>
              <a:t>The AF&amp;S Committee believes our current grade forgiveness policy should be adequate to deal with one semester of low grades. </a:t>
            </a:r>
          </a:p>
          <a:p>
            <a:r>
              <a:rPr lang="en-US" sz="2800" dirty="0"/>
              <a:t>If the university collectively believes grade forgiveness needs to be extended, we believe that the process should be less invasive and more accessible to all students.</a:t>
            </a:r>
          </a:p>
          <a:p>
            <a:r>
              <a:rPr lang="en-US" sz="2800" dirty="0"/>
              <a:t>After discussing and consulting with relevant parties (including the Student Financial Assistance Office), the AF&amp;S committee proposes that students have an option to withdraw from school after the end of the semester without filing a petition. </a:t>
            </a:r>
          </a:p>
          <a:p>
            <a:endParaRPr lang="en-US" sz="2600" dirty="0"/>
          </a:p>
        </p:txBody>
      </p:sp>
      <p:sp>
        <p:nvSpPr>
          <p:cNvPr id="3" name="Text Placeholder 2">
            <a:extLst>
              <a:ext uri="{FF2B5EF4-FFF2-40B4-BE49-F238E27FC236}">
                <a16:creationId xmlns:a16="http://schemas.microsoft.com/office/drawing/2014/main" id="{305F165F-4943-E248-8FB5-DE1FCA203E63}"/>
              </a:ext>
            </a:extLst>
          </p:cNvPr>
          <p:cNvSpPr>
            <a:spLocks noGrp="1"/>
          </p:cNvSpPr>
          <p:nvPr>
            <p:ph type="body" sz="quarter" idx="12"/>
          </p:nvPr>
        </p:nvSpPr>
        <p:spPr/>
        <p:txBody>
          <a:bodyPr/>
          <a:lstStyle/>
          <a:p>
            <a:r>
              <a:rPr lang="en-US" dirty="0"/>
              <a:t>An Alternative Policy</a:t>
            </a:r>
          </a:p>
        </p:txBody>
      </p:sp>
    </p:spTree>
    <p:extLst>
      <p:ext uri="{BB962C8B-B14F-4D97-AF65-F5344CB8AC3E}">
        <p14:creationId xmlns:p14="http://schemas.microsoft.com/office/powerpoint/2010/main" val="3988741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468D8E0-9C46-B54A-9DE5-BEFCDA3C2F0C}"/>
              </a:ext>
            </a:extLst>
          </p:cNvPr>
          <p:cNvSpPr>
            <a:spLocks noGrp="1"/>
          </p:cNvSpPr>
          <p:nvPr>
            <p:ph type="body" sz="quarter" idx="11"/>
          </p:nvPr>
        </p:nvSpPr>
        <p:spPr>
          <a:xfrm>
            <a:off x="543170" y="1176890"/>
            <a:ext cx="10928280" cy="3701376"/>
          </a:xfrm>
        </p:spPr>
        <p:txBody>
          <a:bodyPr/>
          <a:lstStyle/>
          <a:p>
            <a:pPr marL="0" indent="0">
              <a:buNone/>
            </a:pPr>
            <a:r>
              <a:rPr lang="en-US" sz="2000" dirty="0"/>
              <a:t>Undergraduate students may inform the registrar that they wish to withdraw from the university and have the effective date of the withdrawal be prior to the date they file the request.</a:t>
            </a:r>
          </a:p>
          <a:p>
            <a:pPr marL="0" indent="0">
              <a:buNone/>
            </a:pPr>
            <a:r>
              <a:rPr lang="en-US" sz="2000" dirty="0"/>
              <a:t>In some cases, this may result in an increased financial obligation to S&amp;T and a reduction in financial aid for the affected term. Therefore, students must consult with the S&amp;T Student Financial Assistance (SFA) Office before submitting requests to withdraw from the university.</a:t>
            </a:r>
          </a:p>
          <a:p>
            <a:pPr marL="0" indent="0">
              <a:buNone/>
            </a:pPr>
            <a:r>
              <a:rPr lang="en-US" sz="2000" dirty="0"/>
              <a:t>If, after consulting with the SFA office, the student still wishes to withdraw from the university, the S&amp;T registrar shall change all grades assigned after the effective date of withdrawal to WD.</a:t>
            </a:r>
          </a:p>
          <a:p>
            <a:pPr marL="0" indent="0">
              <a:buNone/>
            </a:pPr>
            <a:r>
              <a:rPr lang="en-US" sz="2000" dirty="0"/>
              <a:t>Once a student has used a retroactive withdrawal, they will not be permitted to enroll in additional coursework until they have received permission to do so from the Vice Provost for undergraduate education. The Vice Provost, in consultation with the department chair of the student's intended major, may request that the student submit a plan of study that details the measures they plan to take to ensure they can successfully complete their studies.</a:t>
            </a:r>
          </a:p>
          <a:p>
            <a:endParaRPr lang="en-US" sz="3200" dirty="0"/>
          </a:p>
        </p:txBody>
      </p:sp>
      <p:sp>
        <p:nvSpPr>
          <p:cNvPr id="3" name="Text Placeholder 2">
            <a:extLst>
              <a:ext uri="{FF2B5EF4-FFF2-40B4-BE49-F238E27FC236}">
                <a16:creationId xmlns:a16="http://schemas.microsoft.com/office/drawing/2014/main" id="{C104C91E-FF64-D64E-9017-B62AA9921413}"/>
              </a:ext>
            </a:extLst>
          </p:cNvPr>
          <p:cNvSpPr>
            <a:spLocks noGrp="1"/>
          </p:cNvSpPr>
          <p:nvPr>
            <p:ph type="body" sz="quarter" idx="12"/>
          </p:nvPr>
        </p:nvSpPr>
        <p:spPr/>
        <p:txBody>
          <a:bodyPr/>
          <a:lstStyle/>
          <a:p>
            <a:r>
              <a:rPr lang="en-US" dirty="0"/>
              <a:t>Motion to Adopt the Following Withdrawal Policy</a:t>
            </a:r>
          </a:p>
        </p:txBody>
      </p:sp>
    </p:spTree>
    <p:extLst>
      <p:ext uri="{BB962C8B-B14F-4D97-AF65-F5344CB8AC3E}">
        <p14:creationId xmlns:p14="http://schemas.microsoft.com/office/powerpoint/2010/main" val="30286906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5"/>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VI. Reports of Standing Committees</a:t>
            </a:r>
            <a:endParaRPr dirty="0"/>
          </a:p>
          <a:p>
            <a:pPr marL="0" lvl="0" indent="0" algn="l" rtl="0">
              <a:lnSpc>
                <a:spcPct val="100000"/>
              </a:lnSpc>
              <a:spcBef>
                <a:spcPts val="720"/>
              </a:spcBef>
              <a:spcAft>
                <a:spcPts val="0"/>
              </a:spcAft>
              <a:buClr>
                <a:srgbClr val="509E2F"/>
              </a:buClr>
              <a:buSzPts val="3600"/>
              <a:buNone/>
            </a:pPr>
            <a:r>
              <a:rPr lang="en" sz="3600" dirty="0"/>
              <a:t>	</a:t>
            </a:r>
            <a:r>
              <a:rPr lang="en" sz="3600" dirty="0">
                <a:solidFill>
                  <a:srgbClr val="003B49"/>
                </a:solidFill>
              </a:rPr>
              <a:t>B</a:t>
            </a:r>
            <a:r>
              <a:rPr lang="en" sz="3600" dirty="0">
                <a:solidFill>
                  <a:srgbClr val="003B49"/>
                </a:solidFill>
                <a:latin typeface="Arial"/>
                <a:ea typeface="Arial"/>
                <a:cs typeface="Arial"/>
                <a:sym typeface="Arial"/>
              </a:rPr>
              <a:t>.	Campus Curricula</a:t>
            </a:r>
            <a:br>
              <a:rPr lang="en" sz="3600" dirty="0">
                <a:solidFill>
                  <a:srgbClr val="003B49"/>
                </a:solidFill>
                <a:latin typeface="Arial"/>
                <a:ea typeface="Arial"/>
                <a:cs typeface="Arial"/>
                <a:sym typeface="Arial"/>
              </a:rPr>
            </a:br>
            <a:r>
              <a:rPr lang="en" sz="3600" dirty="0">
                <a:solidFill>
                  <a:srgbClr val="003B49"/>
                </a:solidFill>
                <a:latin typeface="Arial"/>
                <a:ea typeface="Arial"/>
                <a:cs typeface="Arial"/>
                <a:sym typeface="Arial"/>
              </a:rPr>
              <a:t>		P. DeWitt</a:t>
            </a:r>
            <a:endParaRPr dirty="0"/>
          </a:p>
          <a:p>
            <a:pPr marL="0" lvl="0" indent="0"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509E2F"/>
              </a:buClr>
              <a:buSzPts val="3600"/>
              <a:buNone/>
            </a:pPr>
            <a:r>
              <a:rPr lang="en" sz="3600" b="1" dirty="0">
                <a:latin typeface="Arial"/>
                <a:ea typeface="Arial"/>
                <a:cs typeface="Arial"/>
                <a:sym typeface="Arial"/>
              </a:rPr>
              <a:t>	</a:t>
            </a:r>
            <a:endParaRPr dirty="0"/>
          </a:p>
        </p:txBody>
      </p:sp>
      <p:sp>
        <p:nvSpPr>
          <p:cNvPr id="316" name="Google Shape;316;p35"/>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extLst>
      <p:ext uri="{BB962C8B-B14F-4D97-AF65-F5344CB8AC3E}">
        <p14:creationId xmlns:p14="http://schemas.microsoft.com/office/powerpoint/2010/main" val="538145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457200">
              <a:buClrTx/>
              <a:defRPr/>
            </a:pPr>
            <a:fld id="{7E03178D-84EE-4CB8-A279-6A93DE17BCD8}" type="slidenum">
              <a:rPr lang="en-US" kern="1200">
                <a:solidFill>
                  <a:srgbClr val="33006F">
                    <a:tint val="75000"/>
                  </a:srgbClr>
                </a:solidFill>
                <a:latin typeface="Calibri"/>
                <a:ea typeface="+mn-ea"/>
                <a:cs typeface="+mn-cs"/>
              </a:rPr>
              <a:pPr defTabSz="457200">
                <a:buClrTx/>
                <a:defRPr/>
              </a:pPr>
              <a:t>27</a:t>
            </a:fld>
            <a:endParaRPr lang="en-US" kern="1200" dirty="0">
              <a:solidFill>
                <a:srgbClr val="33006F">
                  <a:tint val="75000"/>
                </a:srgbClr>
              </a:solidFill>
              <a:latin typeface="Calibri"/>
              <a:ea typeface="+mn-ea"/>
              <a:cs typeface="+mn-cs"/>
            </a:endParaRPr>
          </a:p>
        </p:txBody>
      </p:sp>
      <p:sp>
        <p:nvSpPr>
          <p:cNvPr id="5" name="TextBox 4">
            <a:extLst>
              <a:ext uri="{FF2B5EF4-FFF2-40B4-BE49-F238E27FC236}">
                <a16:creationId xmlns:a16="http://schemas.microsoft.com/office/drawing/2014/main" id="{06C3315F-9967-456E-8C9A-C46355C10412}"/>
              </a:ext>
            </a:extLst>
          </p:cNvPr>
          <p:cNvSpPr txBox="1"/>
          <p:nvPr/>
        </p:nvSpPr>
        <p:spPr>
          <a:xfrm>
            <a:off x="1955516" y="1859280"/>
            <a:ext cx="8143730" cy="3724096"/>
          </a:xfrm>
          <a:prstGeom prst="rect">
            <a:avLst/>
          </a:prstGeom>
          <a:noFill/>
        </p:spPr>
        <p:txBody>
          <a:bodyPr wrap="square" rtlCol="0">
            <a:spAutoFit/>
          </a:bodyPr>
          <a:lstStyle/>
          <a:p>
            <a:pPr defTabSz="457200">
              <a:buClrTx/>
              <a:defRPr/>
            </a:pPr>
            <a:r>
              <a:rPr lang="en-US" sz="3600" kern="1200" dirty="0">
                <a:solidFill>
                  <a:srgbClr val="33006F"/>
                </a:solidFill>
                <a:latin typeface="Calibri"/>
                <a:ea typeface="+mn-ea"/>
                <a:cs typeface="+mn-cs"/>
              </a:rPr>
              <a:t>CCC Meeting</a:t>
            </a:r>
            <a:br>
              <a:rPr lang="en-US" sz="3600" kern="1200" dirty="0">
                <a:solidFill>
                  <a:srgbClr val="33006F"/>
                </a:solidFill>
                <a:latin typeface="Calibri"/>
                <a:ea typeface="+mn-ea"/>
                <a:cs typeface="+mn-cs"/>
              </a:rPr>
            </a:br>
            <a:r>
              <a:rPr lang="en-US" sz="3600" kern="1200" dirty="0">
                <a:solidFill>
                  <a:srgbClr val="33006F"/>
                </a:solidFill>
                <a:latin typeface="Calibri"/>
                <a:ea typeface="+mn-ea"/>
                <a:cs typeface="+mn-cs"/>
              </a:rPr>
              <a:t>	</a:t>
            </a:r>
            <a:r>
              <a:rPr lang="en-US" sz="3200" kern="1200" dirty="0">
                <a:solidFill>
                  <a:srgbClr val="33006F"/>
                </a:solidFill>
                <a:latin typeface="Calibri"/>
                <a:ea typeface="+mn-ea"/>
                <a:cs typeface="+mn-cs"/>
              </a:rPr>
              <a:t>	- May 4, 2023</a:t>
            </a:r>
          </a:p>
          <a:p>
            <a:pPr defTabSz="457200">
              <a:buClrTx/>
              <a:defRPr/>
            </a:pPr>
            <a:endParaRPr lang="en-US" sz="3200" kern="1200" dirty="0">
              <a:solidFill>
                <a:srgbClr val="33006F"/>
              </a:solidFill>
              <a:latin typeface="Calibri"/>
              <a:ea typeface="+mn-ea"/>
              <a:cs typeface="+mn-cs"/>
            </a:endParaRPr>
          </a:p>
          <a:p>
            <a:pPr defTabSz="457200">
              <a:buClrTx/>
              <a:defRPr/>
            </a:pPr>
            <a:r>
              <a:rPr lang="en-US" sz="3600" kern="1200" dirty="0">
                <a:solidFill>
                  <a:srgbClr val="33006F"/>
                </a:solidFill>
                <a:latin typeface="Calibri"/>
                <a:ea typeface="+mn-ea"/>
                <a:cs typeface="+mn-cs"/>
              </a:rPr>
              <a:t>Total Committee Activity</a:t>
            </a:r>
          </a:p>
          <a:p>
            <a:pPr marL="742950" lvl="1" indent="-285750" defTabSz="457200">
              <a:buClrTx/>
              <a:buFontTx/>
              <a:buChar char="-"/>
              <a:defRPr/>
            </a:pPr>
            <a:r>
              <a:rPr lang="en-US" sz="3200" kern="1200" dirty="0">
                <a:solidFill>
                  <a:srgbClr val="33006F"/>
                </a:solidFill>
                <a:latin typeface="Calibri"/>
                <a:ea typeface="+mn-ea"/>
                <a:cs typeface="+mn-cs"/>
              </a:rPr>
              <a:t>16 Course Change Requests (CC Forms)</a:t>
            </a:r>
          </a:p>
          <a:p>
            <a:pPr marL="742950" lvl="1" indent="-285750" defTabSz="457200">
              <a:buClrTx/>
              <a:buFontTx/>
              <a:buChar char="-"/>
              <a:defRPr/>
            </a:pPr>
            <a:r>
              <a:rPr lang="en-US" sz="3200" kern="1200" dirty="0">
                <a:solidFill>
                  <a:srgbClr val="33006F"/>
                </a:solidFill>
                <a:latin typeface="Calibri"/>
                <a:ea typeface="+mn-ea"/>
                <a:cs typeface="+mn-cs"/>
              </a:rPr>
              <a:t> 9 Program Change Forms (PC Forms)</a:t>
            </a:r>
          </a:p>
          <a:p>
            <a:pPr marL="742950" lvl="1" indent="-285750" defTabSz="457200">
              <a:buClrTx/>
              <a:buFontTx/>
              <a:buChar char="-"/>
              <a:defRPr/>
            </a:pPr>
            <a:r>
              <a:rPr lang="en-US" sz="3200" kern="1200" dirty="0">
                <a:solidFill>
                  <a:srgbClr val="33006F"/>
                </a:solidFill>
                <a:latin typeface="Calibri"/>
                <a:ea typeface="+mn-ea"/>
                <a:cs typeface="+mn-cs"/>
              </a:rPr>
              <a:t>7 Experimental Course Requests (EC Forms)</a:t>
            </a:r>
          </a:p>
        </p:txBody>
      </p:sp>
      <p:sp>
        <p:nvSpPr>
          <p:cNvPr id="6" name="TextBox 5">
            <a:extLst>
              <a:ext uri="{FF2B5EF4-FFF2-40B4-BE49-F238E27FC236}">
                <a16:creationId xmlns:a16="http://schemas.microsoft.com/office/drawing/2014/main" id="{A8FA7E8F-CEE5-4015-83D0-2AA09E36D79A}"/>
              </a:ext>
            </a:extLst>
          </p:cNvPr>
          <p:cNvSpPr txBox="1"/>
          <p:nvPr/>
        </p:nvSpPr>
        <p:spPr>
          <a:xfrm>
            <a:off x="6370525" y="355601"/>
            <a:ext cx="3728720" cy="646331"/>
          </a:xfrm>
          <a:prstGeom prst="rect">
            <a:avLst/>
          </a:prstGeom>
          <a:noFill/>
        </p:spPr>
        <p:txBody>
          <a:bodyPr wrap="square" rtlCol="0">
            <a:spAutoFit/>
          </a:bodyPr>
          <a:lstStyle/>
          <a:p>
            <a:pPr algn="ctr" defTabSz="457200">
              <a:buClrTx/>
              <a:defRPr/>
            </a:pPr>
            <a:r>
              <a:rPr lang="en-US" sz="1800" kern="1200" dirty="0">
                <a:solidFill>
                  <a:srgbClr val="33006F"/>
                </a:solidFill>
                <a:latin typeface="Calibri"/>
                <a:ea typeface="+mn-ea"/>
                <a:cs typeface="+mn-cs"/>
              </a:rPr>
              <a:t>Campus Curricula Committee Report </a:t>
            </a:r>
          </a:p>
          <a:p>
            <a:pPr algn="ctr" defTabSz="457200">
              <a:buClrTx/>
              <a:defRPr/>
            </a:pPr>
            <a:r>
              <a:rPr lang="en-US" sz="1800" kern="1200" dirty="0">
                <a:solidFill>
                  <a:srgbClr val="33006F"/>
                </a:solidFill>
                <a:latin typeface="Calibri"/>
                <a:ea typeface="+mn-ea"/>
                <a:cs typeface="+mn-cs"/>
              </a:rPr>
              <a:t>June 1, 2023</a:t>
            </a:r>
          </a:p>
        </p:txBody>
      </p:sp>
    </p:spTree>
    <p:extLst>
      <p:ext uri="{BB962C8B-B14F-4D97-AF65-F5344CB8AC3E}">
        <p14:creationId xmlns:p14="http://schemas.microsoft.com/office/powerpoint/2010/main" val="6140698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457200">
              <a:buClrTx/>
              <a:defRPr/>
            </a:pPr>
            <a:fld id="{7E03178D-84EE-4CB8-A279-6A93DE17BCD8}" type="slidenum">
              <a:rPr lang="en-US" kern="1200">
                <a:solidFill>
                  <a:srgbClr val="33006F">
                    <a:tint val="75000"/>
                  </a:srgbClr>
                </a:solidFill>
                <a:latin typeface="Calibri"/>
                <a:ea typeface="+mn-ea"/>
                <a:cs typeface="+mn-cs"/>
              </a:rPr>
              <a:pPr defTabSz="457200">
                <a:buClrTx/>
                <a:defRPr/>
              </a:pPr>
              <a:t>28</a:t>
            </a:fld>
            <a:endParaRPr lang="en-US" kern="1200" dirty="0">
              <a:solidFill>
                <a:srgbClr val="33006F">
                  <a:tint val="75000"/>
                </a:srgbClr>
              </a:solidFill>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524001" y="1506501"/>
            <a:ext cx="9104996" cy="5370701"/>
          </a:xfrm>
          <a:prstGeom prst="rect">
            <a:avLst/>
          </a:prstGeom>
        </p:spPr>
        <p:txBody>
          <a:bodyPr wrap="square">
            <a:spAutoFit/>
          </a:bodyPr>
          <a:lstStyle/>
          <a:p>
            <a:pPr defTabSz="457200">
              <a:buClrTx/>
              <a:defRPr/>
            </a:pPr>
            <a:r>
              <a:rPr lang="en-US" sz="2800" kern="1200" dirty="0">
                <a:solidFill>
                  <a:srgbClr val="33006F"/>
                </a:solidFill>
                <a:latin typeface="Calibri"/>
                <a:ea typeface="+mn-ea"/>
                <a:cs typeface="+mn-cs"/>
              </a:rPr>
              <a:t>Course Changes (CC) Requested</a:t>
            </a:r>
          </a:p>
          <a:p>
            <a:pPr defTabSz="457200">
              <a:lnSpc>
                <a:spcPct val="107000"/>
              </a:lnSpc>
              <a:buClrTx/>
            </a:pPr>
            <a:r>
              <a:rPr lang="en-US" sz="1800" kern="1200" dirty="0">
                <a:solidFill>
                  <a:srgbClr val="33006F"/>
                </a:solidFill>
                <a:latin typeface="Calibri-Bold"/>
                <a:ea typeface="Times New Roman" panose="02020603050405020304" pitchFamily="18" charset="0"/>
                <a:cs typeface="Calibri-Bold"/>
              </a:rPr>
              <a:t>File: 9.1		AERO ENG 4780 : Aerospace Systems Design I</a:t>
            </a:r>
            <a:endParaRPr lang="en-US" sz="18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1800" kern="1200" dirty="0">
                <a:solidFill>
                  <a:srgbClr val="33006F"/>
                </a:solidFill>
                <a:latin typeface="Calibri-Bold"/>
                <a:ea typeface="Times New Roman" panose="02020603050405020304" pitchFamily="18" charset="0"/>
                <a:cs typeface="Calibri-Bold"/>
              </a:rPr>
              <a:t>File: 191.3	AERO ENG 4885 : Assessment</a:t>
            </a:r>
            <a:endParaRPr lang="en-US" sz="18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1800" kern="1200" dirty="0">
                <a:solidFill>
                  <a:srgbClr val="33006F"/>
                </a:solidFill>
                <a:latin typeface="Calibri-Bold"/>
                <a:ea typeface="Times New Roman" panose="02020603050405020304" pitchFamily="18" charset="0"/>
                <a:cs typeface="Calibri-Bold"/>
              </a:rPr>
              <a:t>File: 2175.1	BIO SCI 1173 : Introduction to Environmental Sciences</a:t>
            </a:r>
            <a:endParaRPr lang="en-US" sz="18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1800" kern="1200" dirty="0">
                <a:solidFill>
                  <a:srgbClr val="33006F"/>
                </a:solidFill>
                <a:latin typeface="Calibri" panose="020F0502020204030204" pitchFamily="34" charset="0"/>
                <a:ea typeface="Calibri" panose="020F0502020204030204" pitchFamily="34" charset="0"/>
                <a:cs typeface="Calibri" panose="020F0502020204030204" pitchFamily="34" charset="0"/>
              </a:rPr>
              <a:t>File: 4922		CIV ENG 5181 : Building Materials Physics</a:t>
            </a:r>
            <a:endParaRPr lang="en-US" sz="18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1800" kern="1200" dirty="0">
                <a:solidFill>
                  <a:srgbClr val="33006F"/>
                </a:solidFill>
                <a:latin typeface="Calibri" panose="020F0502020204030204" pitchFamily="34" charset="0"/>
                <a:ea typeface="Calibri" panose="020F0502020204030204" pitchFamily="34" charset="0"/>
                <a:cs typeface="Calibri" panose="020F0502020204030204" pitchFamily="34" charset="0"/>
              </a:rPr>
              <a:t>File: 4980		COMP SCI 5420 : Introduction to Machine Learning</a:t>
            </a:r>
            <a:endParaRPr lang="en-US" sz="18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1800" kern="1200" dirty="0">
                <a:solidFill>
                  <a:srgbClr val="33006F"/>
                </a:solidFill>
                <a:latin typeface="Calibri" panose="020F0502020204030204" pitchFamily="34" charset="0"/>
                <a:ea typeface="Calibri" panose="020F0502020204030204" pitchFamily="34" charset="0"/>
                <a:cs typeface="Calibri" panose="020F0502020204030204" pitchFamily="34" charset="0"/>
              </a:rPr>
              <a:t>File: 1747.8	ECON 4540 : Energy Economics</a:t>
            </a:r>
            <a:endParaRPr lang="en-US" sz="18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1800" kern="1200" dirty="0">
                <a:solidFill>
                  <a:srgbClr val="33006F"/>
                </a:solidFill>
                <a:latin typeface="Calibri" panose="020F0502020204030204" pitchFamily="34" charset="0"/>
                <a:ea typeface="Calibri" panose="020F0502020204030204" pitchFamily="34" charset="0"/>
                <a:cs typeface="Calibri" panose="020F0502020204030204" pitchFamily="34" charset="0"/>
              </a:rPr>
              <a:t>File: 4943		ECON 5350 : Data Intelligence using Case Studies</a:t>
            </a:r>
            <a:endParaRPr lang="en-US" sz="18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1800" kern="1200" dirty="0">
                <a:solidFill>
                  <a:srgbClr val="33006F"/>
                </a:solidFill>
                <a:latin typeface="Calibri" panose="020F0502020204030204" pitchFamily="34" charset="0"/>
                <a:ea typeface="Calibri" panose="020F0502020204030204" pitchFamily="34" charset="0"/>
                <a:cs typeface="Calibri" panose="020F0502020204030204" pitchFamily="34" charset="0"/>
              </a:rPr>
              <a:t>File: 306.4	ELEC ENG 5570 : Extra High Voltage Engineering</a:t>
            </a:r>
            <a:endParaRPr lang="en-US" sz="18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1800" kern="1200" dirty="0">
                <a:solidFill>
                  <a:srgbClr val="33006F"/>
                </a:solidFill>
                <a:latin typeface="Calibri" panose="020F0502020204030204" pitchFamily="34" charset="0"/>
                <a:ea typeface="Calibri" panose="020F0502020204030204" pitchFamily="34" charset="0"/>
                <a:cs typeface="Calibri" panose="020F0502020204030204" pitchFamily="34" charset="0"/>
              </a:rPr>
              <a:t>File: 4966		ENV SCI 4000 : Special Problems</a:t>
            </a:r>
            <a:endParaRPr lang="en-US" sz="18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1800" kern="1200" dirty="0">
                <a:solidFill>
                  <a:srgbClr val="33006F"/>
                </a:solidFill>
                <a:latin typeface="Calibri" panose="020F0502020204030204" pitchFamily="34" charset="0"/>
                <a:ea typeface="Calibri" panose="020F0502020204030204" pitchFamily="34" charset="0"/>
                <a:cs typeface="Calibri" panose="020F0502020204030204" pitchFamily="34" charset="0"/>
              </a:rPr>
              <a:t>File: 4968		ENV SCI 4002 : Cooperative Environmental Scientist Training</a:t>
            </a:r>
            <a:endParaRPr lang="en-US" sz="18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1800" kern="1200" dirty="0">
                <a:solidFill>
                  <a:srgbClr val="33006F"/>
                </a:solidFill>
                <a:latin typeface="Calibri" panose="020F0502020204030204" pitchFamily="34" charset="0"/>
                <a:ea typeface="Calibri" panose="020F0502020204030204" pitchFamily="34" charset="0"/>
                <a:cs typeface="Calibri" panose="020F0502020204030204" pitchFamily="34" charset="0"/>
              </a:rPr>
              <a:t>File: 4967		ENV SCI 4010 : Seminar</a:t>
            </a:r>
            <a:endParaRPr lang="en-US" sz="18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1800" kern="1200" dirty="0">
                <a:solidFill>
                  <a:srgbClr val="33006F"/>
                </a:solidFill>
                <a:latin typeface="Calibri" panose="020F0502020204030204" pitchFamily="34" charset="0"/>
                <a:ea typeface="Calibri" panose="020F0502020204030204" pitchFamily="34" charset="0"/>
                <a:cs typeface="Calibri" panose="020F0502020204030204" pitchFamily="34" charset="0"/>
              </a:rPr>
              <a:t>File: 4969		ENV SCI 4099 : Undergraduate Research</a:t>
            </a:r>
            <a:endParaRPr lang="en-US" sz="18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1800" kern="1200" dirty="0">
                <a:solidFill>
                  <a:srgbClr val="33006F"/>
                </a:solidFill>
                <a:latin typeface="Calibri" panose="020F0502020204030204" pitchFamily="34" charset="0"/>
                <a:ea typeface="Calibri" panose="020F0502020204030204" pitchFamily="34" charset="0"/>
                <a:cs typeface="Calibri" panose="020F0502020204030204" pitchFamily="34" charset="0"/>
              </a:rPr>
              <a:t>File: 1066.1	MECH ENG 6657 : Laser Aided Manufacturing And Materials Processing</a:t>
            </a:r>
            <a:endParaRPr lang="en-US" sz="18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1800" kern="1200" dirty="0">
                <a:solidFill>
                  <a:srgbClr val="33006F"/>
                </a:solidFill>
                <a:latin typeface="Calibri" panose="020F0502020204030204" pitchFamily="34" charset="0"/>
                <a:ea typeface="Calibri" panose="020F0502020204030204" pitchFamily="34" charset="0"/>
                <a:cs typeface="Calibri" panose="020F0502020204030204" pitchFamily="34" charset="0"/>
              </a:rPr>
              <a:t>File: 805.8	SYS ENG 6213 : Deep Learning</a:t>
            </a:r>
            <a:endParaRPr lang="en-US" sz="18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1800" kern="1200" dirty="0">
                <a:solidFill>
                  <a:srgbClr val="33006F"/>
                </a:solidFill>
                <a:latin typeface="Calibri" panose="020F0502020204030204" pitchFamily="34" charset="0"/>
                <a:ea typeface="Calibri" panose="020F0502020204030204" pitchFamily="34" charset="0"/>
                <a:cs typeface="Calibri" panose="020F0502020204030204" pitchFamily="34" charset="0"/>
              </a:rPr>
              <a:t>File: 1917.5	SYS ENG 6543 : Digital Engineering</a:t>
            </a:r>
            <a:endParaRPr lang="en-US" sz="18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1800" kern="1200" dirty="0">
                <a:solidFill>
                  <a:srgbClr val="33006F"/>
                </a:solidFill>
                <a:latin typeface="Calibri" panose="020F0502020204030204" pitchFamily="34" charset="0"/>
                <a:ea typeface="Calibri" panose="020F0502020204030204" pitchFamily="34" charset="0"/>
                <a:cs typeface="Calibri" panose="020F0502020204030204" pitchFamily="34" charset="0"/>
              </a:rPr>
              <a:t>File: 2442.3	TCH COM 5085 : Internship</a:t>
            </a:r>
            <a:endParaRPr lang="en-US" sz="18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85D525E-CBA5-4F0E-A0E9-0E9E1A9768ED}"/>
              </a:ext>
            </a:extLst>
          </p:cNvPr>
          <p:cNvSpPr txBox="1"/>
          <p:nvPr/>
        </p:nvSpPr>
        <p:spPr>
          <a:xfrm>
            <a:off x="6644640" y="678765"/>
            <a:ext cx="3728720" cy="923330"/>
          </a:xfrm>
          <a:prstGeom prst="rect">
            <a:avLst/>
          </a:prstGeom>
          <a:noFill/>
        </p:spPr>
        <p:txBody>
          <a:bodyPr wrap="square" rtlCol="0">
            <a:spAutoFit/>
          </a:bodyPr>
          <a:lstStyle/>
          <a:p>
            <a:pPr algn="ctr" defTabSz="457200">
              <a:buClrTx/>
              <a:defRPr/>
            </a:pPr>
            <a:r>
              <a:rPr lang="en-US" sz="1800" kern="1200" dirty="0">
                <a:solidFill>
                  <a:srgbClr val="33006F"/>
                </a:solidFill>
                <a:latin typeface="Calibri"/>
                <a:ea typeface="+mn-ea"/>
                <a:cs typeface="+mn-cs"/>
              </a:rPr>
              <a:t>Campus Curricula Committee Report </a:t>
            </a:r>
          </a:p>
          <a:p>
            <a:pPr algn="ctr" defTabSz="457200">
              <a:buClrTx/>
              <a:defRPr/>
            </a:pPr>
            <a:r>
              <a:rPr lang="en-US" sz="1800" kern="1200" dirty="0">
                <a:solidFill>
                  <a:srgbClr val="33006F"/>
                </a:solidFill>
                <a:latin typeface="Calibri"/>
                <a:ea typeface="+mn-ea"/>
                <a:cs typeface="+mn-cs"/>
              </a:rPr>
              <a:t>June 1, 2023</a:t>
            </a:r>
          </a:p>
          <a:p>
            <a:pPr algn="ctr" defTabSz="457200">
              <a:buClrTx/>
              <a:defRPr/>
            </a:pPr>
            <a:endParaRPr lang="en-US" sz="1800" kern="1200" dirty="0">
              <a:solidFill>
                <a:srgbClr val="33006F"/>
              </a:solidFill>
              <a:latin typeface="Calibri"/>
              <a:ea typeface="+mn-ea"/>
              <a:cs typeface="+mn-cs"/>
            </a:endParaRPr>
          </a:p>
        </p:txBody>
      </p:sp>
    </p:spTree>
    <p:extLst>
      <p:ext uri="{BB962C8B-B14F-4D97-AF65-F5344CB8AC3E}">
        <p14:creationId xmlns:p14="http://schemas.microsoft.com/office/powerpoint/2010/main" val="32023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457200">
              <a:buClrTx/>
              <a:defRPr/>
            </a:pPr>
            <a:fld id="{7E03178D-84EE-4CB8-A279-6A93DE17BCD8}" type="slidenum">
              <a:rPr lang="en-US" kern="1200">
                <a:solidFill>
                  <a:srgbClr val="33006F">
                    <a:tint val="75000"/>
                  </a:srgbClr>
                </a:solidFill>
                <a:latin typeface="Calibri"/>
                <a:ea typeface="+mn-ea"/>
                <a:cs typeface="+mn-cs"/>
              </a:rPr>
              <a:pPr defTabSz="457200">
                <a:buClrTx/>
                <a:defRPr/>
              </a:pPr>
              <a:t>29</a:t>
            </a:fld>
            <a:endParaRPr lang="en-US" kern="1200" dirty="0">
              <a:solidFill>
                <a:srgbClr val="33006F">
                  <a:tint val="75000"/>
                </a:srgbClr>
              </a:solidFill>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678113" y="1715784"/>
            <a:ext cx="8609743" cy="3903376"/>
          </a:xfrm>
          <a:prstGeom prst="rect">
            <a:avLst/>
          </a:prstGeom>
        </p:spPr>
        <p:txBody>
          <a:bodyPr wrap="square">
            <a:spAutoFit/>
          </a:bodyPr>
          <a:lstStyle/>
          <a:p>
            <a:pPr defTabSz="457200">
              <a:buClrTx/>
              <a:defRPr/>
            </a:pPr>
            <a:r>
              <a:rPr lang="en-US" sz="2800" kern="1200" dirty="0">
                <a:solidFill>
                  <a:srgbClr val="33006F"/>
                </a:solidFill>
                <a:latin typeface="Calibri"/>
                <a:ea typeface="+mn-ea"/>
                <a:cs typeface="+mn-cs"/>
              </a:rPr>
              <a:t>Program Changes (PC) Requested</a:t>
            </a:r>
          </a:p>
          <a:p>
            <a:pPr defTabSz="457200">
              <a:buClrTx/>
              <a:defRPr/>
            </a:pPr>
            <a:endParaRPr lang="en-US" sz="2800" kern="1200" dirty="0">
              <a:solidFill>
                <a:srgbClr val="33006F"/>
              </a:solidFill>
              <a:latin typeface="Calibri"/>
              <a:ea typeface="+mn-ea"/>
              <a:cs typeface="+mn-cs"/>
            </a:endParaRPr>
          </a:p>
          <a:p>
            <a:pPr defTabSz="457200">
              <a:lnSpc>
                <a:spcPct val="107000"/>
              </a:lnSpc>
              <a:buClrTx/>
            </a:pPr>
            <a:r>
              <a:rPr lang="en-US" sz="2000" kern="1200" dirty="0">
                <a:solidFill>
                  <a:srgbClr val="33006F"/>
                </a:solidFill>
                <a:latin typeface="Calibri-Bold"/>
                <a:ea typeface="Times New Roman" panose="02020603050405020304" pitchFamily="18" charset="0"/>
                <a:cs typeface="Calibri-Bold"/>
              </a:rPr>
              <a:t>File: 153.82	CP ENG-BS : Computer Engineering BS</a:t>
            </a:r>
            <a:endParaRPr lang="en-US" sz="20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2000" kern="1200" dirty="0">
                <a:solidFill>
                  <a:srgbClr val="33006F"/>
                </a:solidFill>
                <a:latin typeface="Calibri-Bold"/>
                <a:ea typeface="Times New Roman" panose="02020603050405020304" pitchFamily="18" charset="0"/>
                <a:cs typeface="Calibri-Bold"/>
              </a:rPr>
              <a:t>File: 38.33	ECON-BA : Economics BA</a:t>
            </a:r>
            <a:endParaRPr lang="en-US" sz="20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2000" kern="1200" dirty="0">
                <a:solidFill>
                  <a:srgbClr val="33006F"/>
                </a:solidFill>
                <a:latin typeface="Calibri-Bold"/>
                <a:ea typeface="Times New Roman" panose="02020603050405020304" pitchFamily="18" charset="0"/>
                <a:cs typeface="Calibri-Bold"/>
              </a:rPr>
              <a:t>File: 39.31	ECON-BS : Economics BS</a:t>
            </a:r>
            <a:endParaRPr lang="en-US" sz="20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2000" kern="1200" dirty="0">
                <a:solidFill>
                  <a:srgbClr val="33006F"/>
                </a:solidFill>
                <a:latin typeface="Calibri-Bold"/>
                <a:ea typeface="Times New Roman" panose="02020603050405020304" pitchFamily="18" charset="0"/>
                <a:cs typeface="Calibri-Bold"/>
              </a:rPr>
              <a:t>File: 221.4	ECON-MI : Economics Minor</a:t>
            </a:r>
            <a:endParaRPr lang="en-US" sz="20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2000" kern="1200" dirty="0">
                <a:solidFill>
                  <a:srgbClr val="33006F"/>
                </a:solidFill>
                <a:latin typeface="Calibri-Bold"/>
                <a:ea typeface="Times New Roman" panose="02020603050405020304" pitchFamily="18" charset="0"/>
                <a:cs typeface="Calibri-Bold"/>
              </a:rPr>
              <a:t>File: 44.45	ENG MG-BS : Engineering Management BS</a:t>
            </a:r>
            <a:endParaRPr lang="en-US" sz="20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2000" kern="1200" dirty="0">
                <a:solidFill>
                  <a:srgbClr val="33006F"/>
                </a:solidFill>
                <a:latin typeface="Calibri-Bold"/>
                <a:ea typeface="Times New Roman" panose="02020603050405020304" pitchFamily="18" charset="0"/>
                <a:cs typeface="Calibri-Bold"/>
              </a:rPr>
              <a:t>File: 382.20	ENV SCI-BS : Environmental Sciences BS</a:t>
            </a:r>
            <a:endParaRPr lang="en-US" sz="20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2000" kern="1200" dirty="0">
                <a:solidFill>
                  <a:srgbClr val="33006F"/>
                </a:solidFill>
                <a:latin typeface="Calibri-Bold"/>
                <a:ea typeface="Times New Roman" panose="02020603050405020304" pitchFamily="18" charset="0"/>
                <a:cs typeface="Calibri-Bold"/>
              </a:rPr>
              <a:t>File: 86.56	MC ENG-BS : Mechanical Engineering BS</a:t>
            </a:r>
            <a:endParaRPr lang="en-US" sz="20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2000" kern="1200" dirty="0">
                <a:solidFill>
                  <a:srgbClr val="33006F"/>
                </a:solidFill>
                <a:latin typeface="Calibri-Bold"/>
                <a:ea typeface="Times New Roman" panose="02020603050405020304" pitchFamily="18" charset="0"/>
                <a:cs typeface="Calibri-Bold"/>
              </a:rPr>
              <a:t>File: 399		PROPOSED : Quantitative Economics Minor</a:t>
            </a:r>
            <a:endParaRPr lang="en-US" sz="20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2000" kern="1200" dirty="0">
                <a:solidFill>
                  <a:srgbClr val="33006F"/>
                </a:solidFill>
                <a:latin typeface="Calibri-Bold"/>
                <a:ea typeface="Times New Roman" panose="02020603050405020304" pitchFamily="18" charset="0"/>
                <a:cs typeface="Calibri-Bold"/>
              </a:rPr>
              <a:t>File: 345.10	WATERSC-MS : Water Science and Engineering MS</a:t>
            </a:r>
            <a:endParaRPr lang="en-US" sz="20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85D525E-CBA5-4F0E-A0E9-0E9E1A9768ED}"/>
              </a:ext>
            </a:extLst>
          </p:cNvPr>
          <p:cNvSpPr txBox="1"/>
          <p:nvPr/>
        </p:nvSpPr>
        <p:spPr>
          <a:xfrm>
            <a:off x="6644640" y="678765"/>
            <a:ext cx="3728720" cy="923330"/>
          </a:xfrm>
          <a:prstGeom prst="rect">
            <a:avLst/>
          </a:prstGeom>
          <a:noFill/>
        </p:spPr>
        <p:txBody>
          <a:bodyPr wrap="square" rtlCol="0">
            <a:spAutoFit/>
          </a:bodyPr>
          <a:lstStyle/>
          <a:p>
            <a:pPr algn="ctr" defTabSz="457200">
              <a:buClrTx/>
              <a:defRPr/>
            </a:pPr>
            <a:r>
              <a:rPr lang="en-US" sz="1800" kern="1200" dirty="0">
                <a:solidFill>
                  <a:srgbClr val="33006F"/>
                </a:solidFill>
                <a:latin typeface="Calibri"/>
                <a:ea typeface="+mn-ea"/>
                <a:cs typeface="+mn-cs"/>
              </a:rPr>
              <a:t>Campus Curricula Committee Report </a:t>
            </a:r>
          </a:p>
          <a:p>
            <a:pPr algn="ctr" defTabSz="457200">
              <a:buClrTx/>
              <a:defRPr/>
            </a:pPr>
            <a:r>
              <a:rPr lang="en-US" sz="1800" kern="1200" dirty="0">
                <a:solidFill>
                  <a:srgbClr val="33006F"/>
                </a:solidFill>
                <a:latin typeface="Calibri"/>
                <a:ea typeface="+mn-ea"/>
                <a:cs typeface="+mn-cs"/>
              </a:rPr>
              <a:t>June 1, 2023</a:t>
            </a:r>
          </a:p>
          <a:p>
            <a:pPr algn="ctr" defTabSz="457200">
              <a:buClrTx/>
              <a:defRPr/>
            </a:pPr>
            <a:endParaRPr lang="en-US" sz="1800" kern="1200" dirty="0">
              <a:solidFill>
                <a:srgbClr val="33006F"/>
              </a:solidFill>
              <a:latin typeface="Calibri"/>
              <a:ea typeface="+mn-ea"/>
              <a:cs typeface="+mn-cs"/>
            </a:endParaRPr>
          </a:p>
        </p:txBody>
      </p:sp>
    </p:spTree>
    <p:extLst>
      <p:ext uri="{BB962C8B-B14F-4D97-AF65-F5344CB8AC3E}">
        <p14:creationId xmlns:p14="http://schemas.microsoft.com/office/powerpoint/2010/main" val="1313708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
          <p:cNvSpPr txBox="1">
            <a:spLocks noGrp="1"/>
          </p:cNvSpPr>
          <p:nvPr>
            <p:ph type="body" idx="1"/>
          </p:nvPr>
        </p:nvSpPr>
        <p:spPr>
          <a:xfrm>
            <a:off x="681050" y="3042948"/>
            <a:ext cx="10929600" cy="3274200"/>
          </a:xfrm>
          <a:prstGeom prst="rect">
            <a:avLst/>
          </a:prstGeom>
          <a:noFill/>
          <a:ln>
            <a:noFill/>
          </a:ln>
        </p:spPr>
        <p:txBody>
          <a:bodyPr spcFirstLastPara="1" wrap="square" lIns="91425" tIns="45700" rIns="91425" bIns="45700" anchor="t" anchorCtr="0">
            <a:noAutofit/>
          </a:bodyPr>
          <a:lstStyle/>
          <a:p>
            <a:pPr marL="342900" lvl="0" indent="-317500" algn="l" rtl="0">
              <a:lnSpc>
                <a:spcPct val="150000"/>
              </a:lnSpc>
              <a:spcBef>
                <a:spcPts val="400"/>
              </a:spcBef>
              <a:spcAft>
                <a:spcPts val="0"/>
              </a:spcAft>
              <a:buClr>
                <a:srgbClr val="003B49"/>
              </a:buClr>
              <a:buSzPts val="2000"/>
              <a:buFont typeface="Arial"/>
              <a:buChar char="•"/>
            </a:pPr>
            <a:r>
              <a:rPr lang="en" sz="2000">
                <a:solidFill>
                  <a:srgbClr val="003B49"/>
                </a:solidFill>
              </a:rPr>
              <a:t>We will be using Robert's Rules to guide our recording of minutes. </a:t>
            </a:r>
            <a:endParaRPr/>
          </a:p>
          <a:p>
            <a:pPr marL="342900" lvl="0" indent="-342900" algn="l" rtl="0">
              <a:lnSpc>
                <a:spcPct val="150000"/>
              </a:lnSpc>
              <a:spcBef>
                <a:spcPts val="0"/>
              </a:spcBef>
              <a:spcAft>
                <a:spcPts val="0"/>
              </a:spcAft>
              <a:buClr>
                <a:srgbClr val="003B49"/>
              </a:buClr>
              <a:buSzPts val="2000"/>
              <a:buFont typeface="Arial"/>
              <a:buChar char="•"/>
            </a:pPr>
            <a:r>
              <a:rPr lang="en" sz="2000">
                <a:solidFill>
                  <a:srgbClr val="003B49"/>
                </a:solidFill>
                <a:latin typeface="Arial"/>
                <a:ea typeface="Arial"/>
                <a:cs typeface="Arial"/>
                <a:sym typeface="Arial"/>
              </a:rPr>
              <a:t>Robert's Rules of Order say that meeting minutes are simply a summary of what happened at the meeting. </a:t>
            </a:r>
            <a:endParaRPr/>
          </a:p>
          <a:p>
            <a:pPr marL="342900" lvl="0" indent="-342900" algn="l" rtl="0">
              <a:lnSpc>
                <a:spcPct val="150000"/>
              </a:lnSpc>
              <a:spcBef>
                <a:spcPts val="400"/>
              </a:spcBef>
              <a:spcAft>
                <a:spcPts val="0"/>
              </a:spcAft>
              <a:buClr>
                <a:srgbClr val="003B49"/>
              </a:buClr>
              <a:buSzPts val="2000"/>
              <a:buFont typeface="Arial"/>
              <a:buChar char="•"/>
            </a:pPr>
            <a:r>
              <a:rPr lang="en" sz="2000">
                <a:solidFill>
                  <a:srgbClr val="003B49"/>
                </a:solidFill>
                <a:latin typeface="Arial"/>
                <a:ea typeface="Arial"/>
                <a:cs typeface="Arial"/>
                <a:sym typeface="Arial"/>
              </a:rPr>
              <a:t>They are not a play by play of everything that happened or what members said. </a:t>
            </a:r>
            <a:endParaRPr/>
          </a:p>
          <a:p>
            <a:pPr marL="342900" lvl="0" indent="-342900" algn="l" rtl="0">
              <a:lnSpc>
                <a:spcPct val="150000"/>
              </a:lnSpc>
              <a:spcBef>
                <a:spcPts val="400"/>
              </a:spcBef>
              <a:spcAft>
                <a:spcPts val="0"/>
              </a:spcAft>
              <a:buClr>
                <a:srgbClr val="003B49"/>
              </a:buClr>
              <a:buSzPts val="2000"/>
              <a:buFont typeface="Arial"/>
              <a:buChar char="•"/>
            </a:pPr>
            <a:r>
              <a:rPr lang="en" sz="2000">
                <a:solidFill>
                  <a:srgbClr val="003B49"/>
                </a:solidFill>
                <a:latin typeface="Arial"/>
                <a:ea typeface="Arial"/>
                <a:cs typeface="Arial"/>
                <a:sym typeface="Arial"/>
              </a:rPr>
              <a:t>If needed, Faculty Senators may request access to the audio recording of the meeting. Please email </a:t>
            </a:r>
            <a:r>
              <a:rPr lang="en" sz="2000" u="sng">
                <a:solidFill>
                  <a:srgbClr val="0070C0"/>
                </a:solidFill>
                <a:latin typeface="Arial"/>
                <a:ea typeface="Arial"/>
                <a:cs typeface="Arial"/>
                <a:sym typeface="Arial"/>
                <a:hlinkClick r:id="rId3">
                  <a:extLst>
                    <a:ext uri="{A12FA001-AC4F-418D-AE19-62706E023703}">
                      <ahyp:hlinkClr xmlns:ahyp="http://schemas.microsoft.com/office/drawing/2018/hyperlinkcolor" val="tx"/>
                    </a:ext>
                  </a:extLst>
                </a:hlinkClick>
              </a:rPr>
              <a:t>facsenate@mst.edu</a:t>
            </a:r>
            <a:r>
              <a:rPr lang="en" sz="2000">
                <a:solidFill>
                  <a:srgbClr val="0070C0"/>
                </a:solidFill>
                <a:latin typeface="Arial"/>
                <a:ea typeface="Arial"/>
                <a:cs typeface="Arial"/>
                <a:sym typeface="Arial"/>
              </a:rPr>
              <a:t> </a:t>
            </a:r>
            <a:r>
              <a:rPr lang="en" sz="2000">
                <a:solidFill>
                  <a:srgbClr val="003B49"/>
                </a:solidFill>
                <a:latin typeface="Arial"/>
                <a:ea typeface="Arial"/>
                <a:cs typeface="Arial"/>
                <a:sym typeface="Arial"/>
              </a:rPr>
              <a:t>with justification. </a:t>
            </a:r>
            <a:endParaRPr sz="2000">
              <a:solidFill>
                <a:srgbClr val="003B49"/>
              </a:solidFill>
              <a:latin typeface="Arial"/>
              <a:ea typeface="Arial"/>
              <a:cs typeface="Arial"/>
              <a:sym typeface="Arial"/>
            </a:endParaRPr>
          </a:p>
          <a:p>
            <a:pPr marL="6350" lvl="0" indent="-6350" algn="l" rtl="0">
              <a:lnSpc>
                <a:spcPct val="100000"/>
              </a:lnSpc>
              <a:spcBef>
                <a:spcPts val="400"/>
              </a:spcBef>
              <a:spcAft>
                <a:spcPts val="0"/>
              </a:spcAft>
              <a:buClr>
                <a:srgbClr val="509E2F"/>
              </a:buClr>
              <a:buSzPts val="2000"/>
              <a:buNone/>
            </a:pPr>
            <a:endParaRPr sz="2000">
              <a:solidFill>
                <a:srgbClr val="003B49"/>
              </a:solidFill>
              <a:latin typeface="Arial"/>
              <a:ea typeface="Arial"/>
              <a:cs typeface="Arial"/>
              <a:sym typeface="Arial"/>
            </a:endParaRPr>
          </a:p>
          <a:p>
            <a:pPr marL="6350" lvl="0" indent="-6350" algn="l" rtl="0">
              <a:lnSpc>
                <a:spcPct val="100000"/>
              </a:lnSpc>
              <a:spcBef>
                <a:spcPts val="720"/>
              </a:spcBef>
              <a:spcAft>
                <a:spcPts val="0"/>
              </a:spcAft>
              <a:buClr>
                <a:srgbClr val="509E2F"/>
              </a:buClr>
              <a:buSzPts val="3600"/>
              <a:buNone/>
            </a:pPr>
            <a:endParaRPr sz="3600">
              <a:solidFill>
                <a:srgbClr val="003B49"/>
              </a:solidFill>
              <a:latin typeface="Arial"/>
              <a:ea typeface="Arial"/>
              <a:cs typeface="Arial"/>
              <a:sym typeface="Arial"/>
            </a:endParaRPr>
          </a:p>
          <a:p>
            <a:pPr marL="6350" lvl="0" indent="-6350" algn="l" rtl="0">
              <a:lnSpc>
                <a:spcPct val="100000"/>
              </a:lnSpc>
              <a:spcBef>
                <a:spcPts val="720"/>
              </a:spcBef>
              <a:spcAft>
                <a:spcPts val="0"/>
              </a:spcAft>
              <a:buClr>
                <a:srgbClr val="509E2F"/>
              </a:buClr>
              <a:buSzPts val="3600"/>
              <a:buNone/>
            </a:pPr>
            <a:endParaRPr sz="3600">
              <a:solidFill>
                <a:srgbClr val="003B49"/>
              </a:solidFill>
              <a:latin typeface="Arial"/>
              <a:ea typeface="Arial"/>
              <a:cs typeface="Arial"/>
              <a:sym typeface="Arial"/>
            </a:endParaRPr>
          </a:p>
          <a:p>
            <a:pPr marL="6350" lvl="0" indent="-6350" algn="l" rtl="0">
              <a:lnSpc>
                <a:spcPct val="100000"/>
              </a:lnSpc>
              <a:spcBef>
                <a:spcPts val="720"/>
              </a:spcBef>
              <a:spcAft>
                <a:spcPts val="0"/>
              </a:spcAft>
              <a:buClr>
                <a:srgbClr val="509E2F"/>
              </a:buClr>
              <a:buSzPts val="3600"/>
              <a:buNone/>
            </a:pPr>
            <a:endParaRPr sz="3600">
              <a:solidFill>
                <a:srgbClr val="003B49"/>
              </a:solidFill>
              <a:latin typeface="Arial"/>
              <a:ea typeface="Arial"/>
              <a:cs typeface="Arial"/>
              <a:sym typeface="Arial"/>
            </a:endParaRPr>
          </a:p>
        </p:txBody>
      </p:sp>
      <p:sp>
        <p:nvSpPr>
          <p:cNvPr id="220" name="Google Shape;220;p3"/>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t>Meeting Minutes</a:t>
            </a:r>
            <a:endParaRPr sz="3600">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457200">
              <a:buClrTx/>
              <a:defRPr/>
            </a:pPr>
            <a:fld id="{7E03178D-84EE-4CB8-A279-6A93DE17BCD8}" type="slidenum">
              <a:rPr lang="en-US" kern="1200">
                <a:solidFill>
                  <a:srgbClr val="33006F">
                    <a:tint val="75000"/>
                  </a:srgbClr>
                </a:solidFill>
                <a:latin typeface="Calibri"/>
                <a:ea typeface="+mn-ea"/>
                <a:cs typeface="+mn-cs"/>
              </a:rPr>
              <a:pPr defTabSz="457200">
                <a:buClrTx/>
                <a:defRPr/>
              </a:pPr>
              <a:t>30</a:t>
            </a:fld>
            <a:endParaRPr lang="en-US" kern="1200">
              <a:solidFill>
                <a:srgbClr val="33006F">
                  <a:tint val="75000"/>
                </a:srgbClr>
              </a:solidFill>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656080" y="1688389"/>
            <a:ext cx="8910320" cy="3638688"/>
          </a:xfrm>
          <a:prstGeom prst="rect">
            <a:avLst/>
          </a:prstGeom>
        </p:spPr>
        <p:txBody>
          <a:bodyPr wrap="square">
            <a:spAutoFit/>
          </a:bodyPr>
          <a:lstStyle/>
          <a:p>
            <a:pPr marL="231775" lvl="1" defTabSz="457200">
              <a:spcBef>
                <a:spcPct val="20000"/>
              </a:spcBef>
              <a:buClrTx/>
              <a:tabLst>
                <a:tab pos="1941513" algn="l"/>
              </a:tabLst>
              <a:defRPr/>
            </a:pPr>
            <a:r>
              <a:rPr lang="en-US" sz="2800" kern="1200" dirty="0">
                <a:solidFill>
                  <a:srgbClr val="33006F"/>
                </a:solidFill>
                <a:latin typeface="Calibri"/>
                <a:ea typeface="+mn-ea"/>
                <a:cs typeface="+mn-cs"/>
              </a:rPr>
              <a:t>For Informational Purposes; No Senate Approval Required</a:t>
            </a:r>
          </a:p>
          <a:p>
            <a:pPr marL="231775" lvl="1" defTabSz="457200">
              <a:spcBef>
                <a:spcPct val="20000"/>
              </a:spcBef>
              <a:buClrTx/>
              <a:tabLst>
                <a:tab pos="1941513" algn="l"/>
              </a:tabLst>
              <a:defRPr/>
            </a:pPr>
            <a:r>
              <a:rPr lang="en-US" sz="2800" kern="1200" dirty="0">
                <a:solidFill>
                  <a:srgbClr val="33006F"/>
                </a:solidFill>
                <a:latin typeface="Calibri"/>
                <a:ea typeface="+mn-ea"/>
                <a:cs typeface="+mn-cs"/>
              </a:rPr>
              <a:t>Experimental Course (EC) Requested</a:t>
            </a:r>
            <a:br>
              <a:rPr lang="en-US" sz="2800" kern="1200" dirty="0">
                <a:solidFill>
                  <a:srgbClr val="33006F"/>
                </a:solidFill>
                <a:latin typeface="Calibri"/>
                <a:ea typeface="+mn-ea"/>
                <a:cs typeface="+mn-cs"/>
              </a:rPr>
            </a:br>
            <a:endParaRPr lang="en-US" sz="2000" kern="1200" dirty="0">
              <a:solidFill>
                <a:srgbClr val="33006F"/>
              </a:solidFill>
              <a:latin typeface="Calibri"/>
              <a:ea typeface="+mn-ea"/>
              <a:cs typeface="+mn-cs"/>
            </a:endParaRPr>
          </a:p>
          <a:p>
            <a:pPr defTabSz="457200">
              <a:lnSpc>
                <a:spcPct val="107000"/>
              </a:lnSpc>
              <a:buClrTx/>
            </a:pPr>
            <a:r>
              <a:rPr lang="en-US" sz="2000" kern="1200" dirty="0">
                <a:solidFill>
                  <a:srgbClr val="33006F"/>
                </a:solidFill>
                <a:latin typeface="Calibri" panose="020F0502020204030204" pitchFamily="34" charset="0"/>
                <a:ea typeface="Times New Roman" panose="02020603050405020304" pitchFamily="18" charset="0"/>
                <a:cs typeface="Calibri" panose="020F0502020204030204" pitchFamily="34" charset="0"/>
              </a:rPr>
              <a:t>File: 4949	CHEM ENG 5001.019 : Materials as Hard Tissue Devices</a:t>
            </a:r>
            <a:endParaRPr lang="en-US" sz="20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2000" kern="1200" dirty="0">
                <a:solidFill>
                  <a:srgbClr val="33006F"/>
                </a:solidFill>
                <a:latin typeface="Calibri" panose="020F0502020204030204" pitchFamily="34" charset="0"/>
                <a:ea typeface="Times New Roman" panose="02020603050405020304" pitchFamily="18" charset="0"/>
                <a:cs typeface="Calibri" panose="020F0502020204030204" pitchFamily="34" charset="0"/>
              </a:rPr>
              <a:t>File: 4973	CHEM ENG 5001.021 : Fermentation Technology</a:t>
            </a:r>
            <a:endParaRPr lang="en-US" sz="20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2000" kern="1200" dirty="0">
                <a:solidFill>
                  <a:srgbClr val="33006F"/>
                </a:solidFill>
                <a:latin typeface="Calibri" panose="020F0502020204030204" pitchFamily="34" charset="0"/>
                <a:ea typeface="Times New Roman" panose="02020603050405020304" pitchFamily="18" charset="0"/>
                <a:cs typeface="Calibri" panose="020F0502020204030204" pitchFamily="34" charset="0"/>
              </a:rPr>
              <a:t>File: 4977	CHEM ENG 5001.022 : Energy Engineering</a:t>
            </a:r>
            <a:endParaRPr lang="en-US" sz="20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2000" kern="1200" dirty="0">
                <a:solidFill>
                  <a:srgbClr val="33006F"/>
                </a:solidFill>
                <a:latin typeface="Calibri" panose="020F0502020204030204" pitchFamily="34" charset="0"/>
                <a:ea typeface="Times New Roman" panose="02020603050405020304" pitchFamily="18" charset="0"/>
                <a:cs typeface="Calibri" panose="020F0502020204030204" pitchFamily="34" charset="0"/>
              </a:rPr>
              <a:t>File: 4971	COMP ENG 5001.005 : Fundamentals of Data Engineering</a:t>
            </a:r>
            <a:endParaRPr lang="en-US" sz="20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2000" kern="1200" dirty="0">
                <a:solidFill>
                  <a:srgbClr val="33006F"/>
                </a:solidFill>
                <a:latin typeface="Calibri" panose="020F0502020204030204" pitchFamily="34" charset="0"/>
                <a:ea typeface="Times New Roman" panose="02020603050405020304" pitchFamily="18" charset="0"/>
                <a:cs typeface="Calibri" panose="020F0502020204030204" pitchFamily="34" charset="0"/>
              </a:rPr>
              <a:t>File: 4961	COMP SCI 6001.012 : Topics in Quantum Computing and Information</a:t>
            </a:r>
            <a:endParaRPr lang="en-US" sz="20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2000" kern="1200" dirty="0">
                <a:solidFill>
                  <a:srgbClr val="33006F"/>
                </a:solidFill>
                <a:latin typeface="Calibri" panose="020F0502020204030204" pitchFamily="34" charset="0"/>
                <a:ea typeface="Times New Roman" panose="02020603050405020304" pitchFamily="18" charset="0"/>
                <a:cs typeface="Calibri" panose="020F0502020204030204" pitchFamily="34" charset="0"/>
              </a:rPr>
              <a:t>File: 4902	GEOLOGY 2001.001 : Climate Change and Society</a:t>
            </a:r>
            <a:endParaRPr lang="en-US" sz="20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a:p>
            <a:pPr defTabSz="457200">
              <a:lnSpc>
                <a:spcPct val="107000"/>
              </a:lnSpc>
              <a:buClrTx/>
            </a:pPr>
            <a:r>
              <a:rPr lang="en-US" sz="2000" kern="1200" dirty="0">
                <a:solidFill>
                  <a:srgbClr val="33006F"/>
                </a:solidFill>
                <a:latin typeface="Calibri" panose="020F0502020204030204" pitchFamily="34" charset="0"/>
                <a:ea typeface="Times New Roman" panose="02020603050405020304" pitchFamily="18" charset="0"/>
                <a:cs typeface="Calibri" panose="020F0502020204030204" pitchFamily="34" charset="0"/>
              </a:rPr>
              <a:t>File: 4981	TCH COM 6001.001 : Advanced Writing for Business</a:t>
            </a:r>
            <a:endParaRPr lang="en-US" sz="2000" kern="1200" dirty="0">
              <a:solidFill>
                <a:srgbClr val="33006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7C43BAA-6D2B-4B33-B8A6-66A21DD2F8EB}"/>
              </a:ext>
            </a:extLst>
          </p:cNvPr>
          <p:cNvSpPr txBox="1"/>
          <p:nvPr/>
        </p:nvSpPr>
        <p:spPr>
          <a:xfrm>
            <a:off x="6563360" y="678766"/>
            <a:ext cx="3728720" cy="646331"/>
          </a:xfrm>
          <a:prstGeom prst="rect">
            <a:avLst/>
          </a:prstGeom>
          <a:noFill/>
        </p:spPr>
        <p:txBody>
          <a:bodyPr wrap="square" rtlCol="0">
            <a:spAutoFit/>
          </a:bodyPr>
          <a:lstStyle/>
          <a:p>
            <a:pPr algn="ctr" defTabSz="457200">
              <a:buClrTx/>
              <a:defRPr/>
            </a:pPr>
            <a:r>
              <a:rPr lang="en-US" sz="1800" kern="1200" dirty="0">
                <a:solidFill>
                  <a:srgbClr val="33006F"/>
                </a:solidFill>
                <a:latin typeface="Calibri"/>
                <a:ea typeface="+mn-ea"/>
                <a:cs typeface="+mn-cs"/>
              </a:rPr>
              <a:t>Campus Curricula Committee Report </a:t>
            </a:r>
          </a:p>
          <a:p>
            <a:pPr algn="ctr" defTabSz="457200">
              <a:buClrTx/>
              <a:defRPr/>
            </a:pPr>
            <a:r>
              <a:rPr lang="en-US" sz="1800" kern="1200" dirty="0">
                <a:solidFill>
                  <a:srgbClr val="33006F"/>
                </a:solidFill>
                <a:latin typeface="Calibri"/>
                <a:ea typeface="+mn-ea"/>
                <a:cs typeface="+mn-cs"/>
              </a:rPr>
              <a:t>June 1, 2023</a:t>
            </a:r>
          </a:p>
        </p:txBody>
      </p:sp>
    </p:spTree>
    <p:extLst>
      <p:ext uri="{BB962C8B-B14F-4D97-AF65-F5344CB8AC3E}">
        <p14:creationId xmlns:p14="http://schemas.microsoft.com/office/powerpoint/2010/main" val="279515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defTabSz="457200">
              <a:buClrTx/>
              <a:defRPr/>
            </a:pPr>
            <a:fld id="{7E03178D-84EE-4CB8-A279-6A93DE17BCD8}" type="slidenum">
              <a:rPr lang="en-US" kern="1200">
                <a:solidFill>
                  <a:srgbClr val="33006F">
                    <a:tint val="75000"/>
                  </a:srgbClr>
                </a:solidFill>
                <a:latin typeface="Calibri"/>
                <a:ea typeface="+mn-ea"/>
                <a:cs typeface="+mn-cs"/>
              </a:rPr>
              <a:pPr defTabSz="457200">
                <a:buClrTx/>
                <a:defRPr/>
              </a:pPr>
              <a:t>31</a:t>
            </a:fld>
            <a:endParaRPr lang="en-US" kern="1200">
              <a:solidFill>
                <a:srgbClr val="33006F">
                  <a:tint val="75000"/>
                </a:srgbClr>
              </a:solidFill>
              <a:latin typeface="Calibri"/>
              <a:ea typeface="+mn-ea"/>
              <a:cs typeface="+mn-cs"/>
            </a:endParaRPr>
          </a:p>
        </p:txBody>
      </p:sp>
      <p:sp>
        <p:nvSpPr>
          <p:cNvPr id="3" name="Rectangle 2">
            <a:extLst>
              <a:ext uri="{FF2B5EF4-FFF2-40B4-BE49-F238E27FC236}">
                <a16:creationId xmlns:a16="http://schemas.microsoft.com/office/drawing/2014/main" id="{F2E6BE61-1AD9-4A49-83B6-0CC317AA675C}"/>
              </a:ext>
            </a:extLst>
          </p:cNvPr>
          <p:cNvSpPr/>
          <p:nvPr/>
        </p:nvSpPr>
        <p:spPr>
          <a:xfrm>
            <a:off x="1981734" y="2215543"/>
            <a:ext cx="7952620" cy="2092881"/>
          </a:xfrm>
          <a:prstGeom prst="rect">
            <a:avLst/>
          </a:prstGeom>
        </p:spPr>
        <p:txBody>
          <a:bodyPr wrap="square">
            <a:spAutoFit/>
          </a:bodyPr>
          <a:lstStyle/>
          <a:p>
            <a:pPr defTabSz="457200">
              <a:buClrTx/>
              <a:defRPr/>
            </a:pPr>
            <a:r>
              <a:rPr lang="en-US" sz="2800" kern="1200" dirty="0">
                <a:solidFill>
                  <a:srgbClr val="33006F"/>
                </a:solidFill>
                <a:latin typeface="Calibri"/>
                <a:ea typeface="+mn-ea"/>
                <a:cs typeface="+mn-cs"/>
              </a:rPr>
              <a:t>Curriculum committee moves for FS to approve the 16 CC and </a:t>
            </a:r>
            <a:r>
              <a:rPr lang="en-US" sz="2800" kern="1200">
                <a:solidFill>
                  <a:srgbClr val="33006F"/>
                </a:solidFill>
                <a:latin typeface="Calibri"/>
                <a:ea typeface="+mn-ea"/>
                <a:cs typeface="+mn-cs"/>
              </a:rPr>
              <a:t>9 </a:t>
            </a:r>
            <a:r>
              <a:rPr lang="en-US" sz="2800" kern="1200" dirty="0">
                <a:solidFill>
                  <a:srgbClr val="33006F"/>
                </a:solidFill>
                <a:latin typeface="Calibri"/>
                <a:ea typeface="+mn-ea"/>
                <a:cs typeface="+mn-cs"/>
              </a:rPr>
              <a:t>PC form actions.</a:t>
            </a:r>
          </a:p>
          <a:p>
            <a:pPr defTabSz="457200">
              <a:buClrTx/>
              <a:defRPr/>
            </a:pPr>
            <a:endParaRPr lang="en-US" sz="2800" kern="1200" dirty="0">
              <a:solidFill>
                <a:srgbClr val="33006F"/>
              </a:solidFill>
              <a:latin typeface="Calibri"/>
              <a:ea typeface="+mn-ea"/>
              <a:cs typeface="+mn-cs"/>
            </a:endParaRPr>
          </a:p>
          <a:p>
            <a:pPr defTabSz="457200">
              <a:buClrTx/>
              <a:defRPr/>
            </a:pPr>
            <a:r>
              <a:rPr lang="en-US" sz="2800" kern="1200" dirty="0">
                <a:solidFill>
                  <a:srgbClr val="33006F"/>
                </a:solidFill>
                <a:latin typeface="Calibri"/>
                <a:ea typeface="+mn-ea"/>
                <a:cs typeface="+mn-cs"/>
              </a:rPr>
              <a:t>Discussion: Questions or comments?</a:t>
            </a:r>
          </a:p>
          <a:p>
            <a:pPr marL="463550" lvl="1" indent="-231775" defTabSz="457200">
              <a:buClrTx/>
              <a:tabLst>
                <a:tab pos="1941513" algn="l"/>
              </a:tabLst>
              <a:defRPr/>
            </a:pPr>
            <a:r>
              <a:rPr lang="en-US" sz="1800" kern="1200" dirty="0">
                <a:solidFill>
                  <a:srgbClr val="33006F"/>
                </a:solidFill>
                <a:latin typeface="Calibri"/>
                <a:ea typeface="+mn-ea"/>
                <a:cs typeface="+mn-cs"/>
              </a:rPr>
              <a:t>	</a:t>
            </a:r>
          </a:p>
        </p:txBody>
      </p:sp>
      <p:sp>
        <p:nvSpPr>
          <p:cNvPr id="5" name="TextBox 4">
            <a:extLst>
              <a:ext uri="{FF2B5EF4-FFF2-40B4-BE49-F238E27FC236}">
                <a16:creationId xmlns:a16="http://schemas.microsoft.com/office/drawing/2014/main" id="{10E06AEA-0764-4C18-8F88-EF9FD554C6FD}"/>
              </a:ext>
            </a:extLst>
          </p:cNvPr>
          <p:cNvSpPr txBox="1"/>
          <p:nvPr/>
        </p:nvSpPr>
        <p:spPr>
          <a:xfrm>
            <a:off x="6644640" y="678766"/>
            <a:ext cx="3728720" cy="646331"/>
          </a:xfrm>
          <a:prstGeom prst="rect">
            <a:avLst/>
          </a:prstGeom>
          <a:noFill/>
        </p:spPr>
        <p:txBody>
          <a:bodyPr wrap="square" rtlCol="0">
            <a:spAutoFit/>
          </a:bodyPr>
          <a:lstStyle/>
          <a:p>
            <a:pPr algn="ctr" defTabSz="457200">
              <a:buClrTx/>
              <a:defRPr/>
            </a:pPr>
            <a:r>
              <a:rPr lang="en-US" sz="1800" kern="1200" dirty="0">
                <a:solidFill>
                  <a:srgbClr val="33006F"/>
                </a:solidFill>
                <a:latin typeface="Calibri"/>
                <a:ea typeface="+mn-ea"/>
                <a:cs typeface="+mn-cs"/>
              </a:rPr>
              <a:t>Campus Curricula Committee Report </a:t>
            </a:r>
          </a:p>
          <a:p>
            <a:pPr algn="ctr" defTabSz="457200">
              <a:buClrTx/>
              <a:defRPr/>
            </a:pPr>
            <a:r>
              <a:rPr lang="en-US" sz="1800" kern="1200" dirty="0">
                <a:solidFill>
                  <a:srgbClr val="33006F"/>
                </a:solidFill>
                <a:latin typeface="Calibri"/>
                <a:ea typeface="+mn-ea"/>
                <a:cs typeface="+mn-cs"/>
              </a:rPr>
              <a:t>June 1, 2023</a:t>
            </a:r>
          </a:p>
        </p:txBody>
      </p:sp>
    </p:spTree>
    <p:extLst>
      <p:ext uri="{BB962C8B-B14F-4D97-AF65-F5344CB8AC3E}">
        <p14:creationId xmlns:p14="http://schemas.microsoft.com/office/powerpoint/2010/main" val="41959904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6"/>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VI. Reports of Standing Committees</a:t>
            </a:r>
            <a:endParaRPr dirty="0"/>
          </a:p>
          <a:p>
            <a:pPr marL="0" lvl="0" indent="0" algn="l" rtl="0">
              <a:lnSpc>
                <a:spcPct val="100000"/>
              </a:lnSpc>
              <a:spcBef>
                <a:spcPts val="720"/>
              </a:spcBef>
              <a:spcAft>
                <a:spcPts val="0"/>
              </a:spcAft>
              <a:buClr>
                <a:srgbClr val="509E2F"/>
              </a:buClr>
              <a:buSzPts val="3600"/>
              <a:buNone/>
            </a:pPr>
            <a:r>
              <a:rPr lang="en" sz="3600" dirty="0"/>
              <a:t>	</a:t>
            </a:r>
            <a:r>
              <a:rPr lang="en" sz="3600" dirty="0">
                <a:solidFill>
                  <a:srgbClr val="002060"/>
                </a:solidFill>
              </a:rPr>
              <a:t>C</a:t>
            </a:r>
            <a:r>
              <a:rPr lang="en" sz="3600" dirty="0">
                <a:solidFill>
                  <a:srgbClr val="003B49"/>
                </a:solidFill>
                <a:latin typeface="Arial"/>
                <a:ea typeface="Arial"/>
                <a:cs typeface="Arial"/>
                <a:sym typeface="Arial"/>
              </a:rPr>
              <a:t>.	CET</a:t>
            </a:r>
            <a:br>
              <a:rPr lang="en" sz="3600" dirty="0">
                <a:solidFill>
                  <a:srgbClr val="003B49"/>
                </a:solidFill>
                <a:latin typeface="Arial"/>
                <a:ea typeface="Arial"/>
                <a:cs typeface="Arial"/>
                <a:sym typeface="Arial"/>
              </a:rPr>
            </a:br>
            <a:r>
              <a:rPr lang="en" sz="3600" dirty="0">
                <a:solidFill>
                  <a:srgbClr val="003B49"/>
                </a:solidFill>
                <a:latin typeface="Arial"/>
                <a:ea typeface="Arial"/>
                <a:cs typeface="Arial"/>
                <a:sym typeface="Arial"/>
              </a:rPr>
              <a:t>		</a:t>
            </a:r>
            <a:r>
              <a:rPr lang="en" sz="3600" dirty="0">
                <a:solidFill>
                  <a:srgbClr val="003B49"/>
                </a:solidFill>
              </a:rPr>
              <a:t>D. Burns</a:t>
            </a: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509E2F"/>
              </a:buClr>
              <a:buSzPts val="3600"/>
              <a:buNone/>
            </a:pPr>
            <a:r>
              <a:rPr lang="en" sz="3600" b="1" dirty="0">
                <a:latin typeface="Arial"/>
                <a:ea typeface="Arial"/>
                <a:cs typeface="Arial"/>
                <a:sym typeface="Arial"/>
              </a:rPr>
              <a:t>	</a:t>
            </a:r>
            <a:endParaRPr dirty="0"/>
          </a:p>
        </p:txBody>
      </p:sp>
      <p:sp>
        <p:nvSpPr>
          <p:cNvPr id="509" name="Google Shape;509;p56"/>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1"/>
          <p:cNvSpPr>
            <a:spLocks noGrp="1"/>
          </p:cNvSpPr>
          <p:nvPr>
            <p:ph type="body" sz="quarter" idx="10"/>
          </p:nvPr>
        </p:nvSpPr>
        <p:spPr>
          <a:xfrm>
            <a:off x="2233857" y="1625601"/>
            <a:ext cx="6972300" cy="3430865"/>
          </a:xfrm>
        </p:spPr>
        <p:txBody>
          <a:bodyPr>
            <a:normAutofit/>
          </a:bodyPr>
          <a:lstStyle/>
          <a:p>
            <a:r>
              <a:rPr lang="en-US" sz="4400" dirty="0"/>
              <a:t>Committee for </a:t>
            </a:r>
          </a:p>
          <a:p>
            <a:r>
              <a:rPr lang="en-US" sz="4400" dirty="0"/>
              <a:t>Effective Teaching</a:t>
            </a:r>
            <a:endParaRPr lang="en-US" dirty="0"/>
          </a:p>
          <a:p>
            <a:r>
              <a:rPr lang="en-US" sz="3600" dirty="0"/>
              <a:t>Presentation to Faculty Senate</a:t>
            </a:r>
          </a:p>
          <a:p>
            <a:r>
              <a:rPr lang="en-US" sz="3600" dirty="0"/>
              <a:t>June 1, 2023</a:t>
            </a:r>
          </a:p>
        </p:txBody>
      </p:sp>
    </p:spTree>
    <p:extLst>
      <p:ext uri="{BB962C8B-B14F-4D97-AF65-F5344CB8AC3E}">
        <p14:creationId xmlns:p14="http://schemas.microsoft.com/office/powerpoint/2010/main" val="19134775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9BDF5F1-E936-8444-A20D-895D42A7211B}"/>
              </a:ext>
            </a:extLst>
          </p:cNvPr>
          <p:cNvSpPr>
            <a:spLocks noGrp="1"/>
          </p:cNvSpPr>
          <p:nvPr>
            <p:ph type="body" sz="quarter" idx="11"/>
          </p:nvPr>
        </p:nvSpPr>
        <p:spPr>
          <a:xfrm>
            <a:off x="2203622" y="1322174"/>
            <a:ext cx="8175893" cy="4041789"/>
          </a:xfrm>
        </p:spPr>
        <p:txBody>
          <a:bodyPr/>
          <a:lstStyle/>
          <a:p>
            <a:r>
              <a:rPr lang="en-US" sz="2000" dirty="0"/>
              <a:t>Faculty should have received emails with links to results and the form for requesting removal of a comment (at least one person didn’t!)</a:t>
            </a:r>
          </a:p>
          <a:p>
            <a:r>
              <a:rPr lang="en-US" sz="2000" dirty="0"/>
              <a:t>They have until June 12</a:t>
            </a:r>
            <a:r>
              <a:rPr lang="en-US" sz="2000" baseline="30000" dirty="0"/>
              <a:t>th</a:t>
            </a:r>
            <a:r>
              <a:rPr lang="en-US" sz="2000" dirty="0"/>
              <a:t> to submit requests</a:t>
            </a:r>
          </a:p>
          <a:p>
            <a:r>
              <a:rPr lang="en-US" sz="2000" dirty="0"/>
              <a:t>The review panel will be made of the CET chair, the faculty ombudsperson, and the Chief Diversity Officer/delegate</a:t>
            </a:r>
          </a:p>
          <a:p>
            <a:r>
              <a:rPr lang="en-US" sz="2000" dirty="0"/>
              <a:t>The panel has a week to approve/reject</a:t>
            </a:r>
          </a:p>
          <a:p>
            <a:r>
              <a:rPr lang="en-US" sz="2000" dirty="0"/>
              <a:t>Chairs and admins get access June 19</a:t>
            </a:r>
          </a:p>
          <a:p>
            <a:r>
              <a:rPr lang="en-US" sz="2000" dirty="0"/>
              <a:t>We've received three submissions so far</a:t>
            </a:r>
          </a:p>
          <a:p>
            <a:endParaRPr lang="en-US" sz="2000" dirty="0"/>
          </a:p>
        </p:txBody>
      </p:sp>
      <p:sp>
        <p:nvSpPr>
          <p:cNvPr id="3" name="Text Placeholder 2">
            <a:extLst>
              <a:ext uri="{FF2B5EF4-FFF2-40B4-BE49-F238E27FC236}">
                <a16:creationId xmlns:a16="http://schemas.microsoft.com/office/drawing/2014/main" id="{76B47321-5CC8-E041-9B9B-522BB6DB61C6}"/>
              </a:ext>
            </a:extLst>
          </p:cNvPr>
          <p:cNvSpPr>
            <a:spLocks noGrp="1"/>
          </p:cNvSpPr>
          <p:nvPr>
            <p:ph type="body" sz="quarter" idx="12"/>
          </p:nvPr>
        </p:nvSpPr>
        <p:spPr/>
        <p:txBody>
          <a:bodyPr/>
          <a:lstStyle/>
          <a:p>
            <a:r>
              <a:rPr lang="en-US" dirty="0"/>
              <a:t>Update on hiding offensive comments</a:t>
            </a:r>
          </a:p>
        </p:txBody>
      </p:sp>
    </p:spTree>
    <p:extLst>
      <p:ext uri="{BB962C8B-B14F-4D97-AF65-F5344CB8AC3E}">
        <p14:creationId xmlns:p14="http://schemas.microsoft.com/office/powerpoint/2010/main" val="39178204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35FD3D-64E6-8D43-BDCE-F611C52FC05C}"/>
              </a:ext>
            </a:extLst>
          </p:cNvPr>
          <p:cNvSpPr>
            <a:spLocks noGrp="1"/>
          </p:cNvSpPr>
          <p:nvPr>
            <p:ph type="body" sz="quarter" idx="11"/>
          </p:nvPr>
        </p:nvSpPr>
        <p:spPr>
          <a:xfrm>
            <a:off x="2170948" y="1515909"/>
            <a:ext cx="8196210" cy="3701376"/>
          </a:xfrm>
        </p:spPr>
        <p:txBody>
          <a:bodyPr/>
          <a:lstStyle/>
          <a:p>
            <a:r>
              <a:rPr lang="en-US" dirty="0"/>
              <a:t>Several important aspects are still under negotiation with the provost</a:t>
            </a:r>
          </a:p>
          <a:p>
            <a:r>
              <a:rPr lang="en-US" dirty="0"/>
              <a:t>It is unclear if there will be any compensation available for peer reviewers, which could change the plan!</a:t>
            </a:r>
          </a:p>
          <a:p>
            <a:r>
              <a:rPr lang="en-US" dirty="0"/>
              <a:t>The most recent suggestion was for all faculty to be observed once every two years</a:t>
            </a:r>
          </a:p>
          <a:p>
            <a:r>
              <a:rPr lang="en-US" dirty="0"/>
              <a:t>We plan to recruit a team of ~10 expert teachers to help pin down details </a:t>
            </a:r>
            <a:r>
              <a:rPr lang="en-US"/>
              <a:t>this fall</a:t>
            </a:r>
            <a:endParaRPr lang="en-US" dirty="0"/>
          </a:p>
        </p:txBody>
      </p:sp>
      <p:sp>
        <p:nvSpPr>
          <p:cNvPr id="3" name="Text Placeholder 2">
            <a:extLst>
              <a:ext uri="{FF2B5EF4-FFF2-40B4-BE49-F238E27FC236}">
                <a16:creationId xmlns:a16="http://schemas.microsoft.com/office/drawing/2014/main" id="{B7F99190-AEF2-2041-A4C1-AEA8FC1888CB}"/>
              </a:ext>
            </a:extLst>
          </p:cNvPr>
          <p:cNvSpPr>
            <a:spLocks noGrp="1"/>
          </p:cNvSpPr>
          <p:nvPr>
            <p:ph type="body" sz="quarter" idx="12"/>
          </p:nvPr>
        </p:nvSpPr>
        <p:spPr/>
        <p:txBody>
          <a:bodyPr/>
          <a:lstStyle/>
          <a:p>
            <a:r>
              <a:rPr lang="en-US" dirty="0"/>
              <a:t>Peer Observation</a:t>
            </a:r>
          </a:p>
        </p:txBody>
      </p:sp>
    </p:spTree>
    <p:extLst>
      <p:ext uri="{BB962C8B-B14F-4D97-AF65-F5344CB8AC3E}">
        <p14:creationId xmlns:p14="http://schemas.microsoft.com/office/powerpoint/2010/main" val="4173028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6"/>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VI. Reports of Standing Committees</a:t>
            </a:r>
            <a:endParaRPr dirty="0"/>
          </a:p>
          <a:p>
            <a:pPr marL="0" lvl="0" indent="0" algn="l" rtl="0">
              <a:lnSpc>
                <a:spcPct val="100000"/>
              </a:lnSpc>
              <a:spcBef>
                <a:spcPts val="720"/>
              </a:spcBef>
              <a:spcAft>
                <a:spcPts val="0"/>
              </a:spcAft>
              <a:buClr>
                <a:srgbClr val="509E2F"/>
              </a:buClr>
              <a:buSzPts val="3600"/>
              <a:buNone/>
            </a:pPr>
            <a:r>
              <a:rPr lang="en" sz="3600" dirty="0"/>
              <a:t>	</a:t>
            </a:r>
            <a:r>
              <a:rPr lang="en" sz="3600" dirty="0">
                <a:solidFill>
                  <a:srgbClr val="002060"/>
                </a:solidFill>
              </a:rPr>
              <a:t>D</a:t>
            </a:r>
            <a:r>
              <a:rPr lang="en" sz="3600" dirty="0">
                <a:solidFill>
                  <a:srgbClr val="003B49"/>
                </a:solidFill>
                <a:latin typeface="Arial"/>
                <a:ea typeface="Arial"/>
                <a:cs typeface="Arial"/>
                <a:sym typeface="Arial"/>
              </a:rPr>
              <a:t>.	Personnel</a:t>
            </a:r>
            <a:br>
              <a:rPr lang="en" sz="3600" dirty="0">
                <a:solidFill>
                  <a:srgbClr val="003B49"/>
                </a:solidFill>
                <a:latin typeface="Arial"/>
                <a:ea typeface="Arial"/>
                <a:cs typeface="Arial"/>
                <a:sym typeface="Arial"/>
              </a:rPr>
            </a:br>
            <a:r>
              <a:rPr lang="en" sz="3600" dirty="0">
                <a:solidFill>
                  <a:srgbClr val="003B49"/>
                </a:solidFill>
                <a:latin typeface="Arial"/>
                <a:ea typeface="Arial"/>
                <a:cs typeface="Arial"/>
                <a:sym typeface="Arial"/>
              </a:rPr>
              <a:t>		</a:t>
            </a:r>
            <a:r>
              <a:rPr lang="en" sz="3600" dirty="0">
                <a:solidFill>
                  <a:srgbClr val="003B49"/>
                </a:solidFill>
              </a:rPr>
              <a:t>D. Westenberg</a:t>
            </a:r>
            <a:endParaRPr dirty="0"/>
          </a:p>
          <a:p>
            <a:pPr marL="0" lvl="0" indent="0"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509E2F"/>
              </a:buClr>
              <a:buSzPts val="3600"/>
              <a:buNone/>
            </a:pPr>
            <a:r>
              <a:rPr lang="en" sz="3600" b="1" dirty="0">
                <a:latin typeface="Arial"/>
                <a:ea typeface="Arial"/>
                <a:cs typeface="Arial"/>
                <a:sym typeface="Arial"/>
              </a:rPr>
              <a:t>	</a:t>
            </a:r>
            <a:endParaRPr dirty="0"/>
          </a:p>
        </p:txBody>
      </p:sp>
      <p:sp>
        <p:nvSpPr>
          <p:cNvPr id="509" name="Google Shape;509;p56"/>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extLst>
      <p:ext uri="{BB962C8B-B14F-4D97-AF65-F5344CB8AC3E}">
        <p14:creationId xmlns:p14="http://schemas.microsoft.com/office/powerpoint/2010/main" val="26592097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DC3C74D-08BA-7DD8-3C5D-35BFDEE8F5EF}"/>
              </a:ext>
            </a:extLst>
          </p:cNvPr>
          <p:cNvSpPr>
            <a:spLocks noGrp="1"/>
          </p:cNvSpPr>
          <p:nvPr>
            <p:ph type="ftr" sz="quarter" idx="3"/>
          </p:nvPr>
        </p:nvSpPr>
        <p:spPr>
          <a:xfrm>
            <a:off x="520349" y="1617585"/>
            <a:ext cx="10826496" cy="486833"/>
          </a:xfrm>
        </p:spPr>
        <p:txBody>
          <a:bodyPr anchor="b">
            <a:normAutofit/>
          </a:bodyPr>
          <a:lstStyle/>
          <a:p>
            <a:pPr defTabSz="914377">
              <a:spcAft>
                <a:spcPts val="800"/>
              </a:spcAft>
              <a:buClrTx/>
            </a:pPr>
            <a:r>
              <a:rPr lang="en-US" kern="1200">
                <a:solidFill>
                  <a:srgbClr val="FFFFFF"/>
                </a:solidFill>
                <a:ea typeface="+mn-ea"/>
                <a:cs typeface="+mn-cs"/>
              </a:rPr>
              <a:t>Missouri University of Science and Technology</a:t>
            </a:r>
          </a:p>
        </p:txBody>
      </p:sp>
      <p:sp>
        <p:nvSpPr>
          <p:cNvPr id="9" name="Text Placeholder 8">
            <a:extLst>
              <a:ext uri="{FF2B5EF4-FFF2-40B4-BE49-F238E27FC236}">
                <a16:creationId xmlns:a16="http://schemas.microsoft.com/office/drawing/2014/main" id="{6824D461-9847-B4A6-9002-73F9FD3C7559}"/>
              </a:ext>
            </a:extLst>
          </p:cNvPr>
          <p:cNvSpPr>
            <a:spLocks noGrp="1"/>
          </p:cNvSpPr>
          <p:nvPr>
            <p:ph type="body" sz="quarter" idx="10"/>
          </p:nvPr>
        </p:nvSpPr>
        <p:spPr>
          <a:xfrm>
            <a:off x="520351" y="5775731"/>
            <a:ext cx="10824004" cy="373973"/>
          </a:xfrm>
        </p:spPr>
        <p:txBody>
          <a:bodyPr>
            <a:normAutofit/>
          </a:bodyPr>
          <a:lstStyle/>
          <a:p>
            <a:pPr>
              <a:lnSpc>
                <a:spcPct val="90000"/>
              </a:lnSpc>
            </a:pPr>
            <a:r>
              <a:rPr lang="en-US" sz="2533"/>
              <a:t>June 1, 2023</a:t>
            </a:r>
          </a:p>
        </p:txBody>
      </p:sp>
      <p:sp>
        <p:nvSpPr>
          <p:cNvPr id="7" name="Title 6">
            <a:extLst>
              <a:ext uri="{FF2B5EF4-FFF2-40B4-BE49-F238E27FC236}">
                <a16:creationId xmlns:a16="http://schemas.microsoft.com/office/drawing/2014/main" id="{B76BB6EB-F6A7-CA44-055F-96D3B4B1712F}"/>
              </a:ext>
            </a:extLst>
          </p:cNvPr>
          <p:cNvSpPr>
            <a:spLocks noGrp="1"/>
          </p:cNvSpPr>
          <p:nvPr>
            <p:ph type="title"/>
          </p:nvPr>
        </p:nvSpPr>
        <p:spPr>
          <a:xfrm>
            <a:off x="520349" y="2618579"/>
            <a:ext cx="10824004" cy="1747319"/>
          </a:xfrm>
        </p:spPr>
        <p:txBody>
          <a:bodyPr anchor="t">
            <a:normAutofit/>
          </a:bodyPr>
          <a:lstStyle/>
          <a:p>
            <a:r>
              <a:rPr lang="en-US"/>
              <a:t>Faculty-Staff Climate Survey</a:t>
            </a:r>
          </a:p>
        </p:txBody>
      </p:sp>
      <p:sp>
        <p:nvSpPr>
          <p:cNvPr id="8" name="Subtitle 7">
            <a:extLst>
              <a:ext uri="{FF2B5EF4-FFF2-40B4-BE49-F238E27FC236}">
                <a16:creationId xmlns:a16="http://schemas.microsoft.com/office/drawing/2014/main" id="{F9936897-D3DA-9F83-19CC-98953A84AC7B}"/>
              </a:ext>
            </a:extLst>
          </p:cNvPr>
          <p:cNvSpPr>
            <a:spLocks noGrp="1"/>
          </p:cNvSpPr>
          <p:nvPr>
            <p:ph type="subTitle" idx="1"/>
          </p:nvPr>
        </p:nvSpPr>
        <p:spPr>
          <a:xfrm>
            <a:off x="524256" y="4910210"/>
            <a:ext cx="10826496" cy="660412"/>
          </a:xfrm>
        </p:spPr>
        <p:txBody>
          <a:bodyPr>
            <a:normAutofit/>
          </a:bodyPr>
          <a:lstStyle/>
          <a:p>
            <a:r>
              <a:rPr lang="en-US" dirty="0"/>
              <a:t>AY 2022-23: Initial Findings</a:t>
            </a:r>
          </a:p>
        </p:txBody>
      </p:sp>
    </p:spTree>
    <p:extLst>
      <p:ext uri="{BB962C8B-B14F-4D97-AF65-F5344CB8AC3E}">
        <p14:creationId xmlns:p14="http://schemas.microsoft.com/office/powerpoint/2010/main" val="18181872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DFF42-42A1-DDEE-E097-C76427358733}"/>
              </a:ext>
            </a:extLst>
          </p:cNvPr>
          <p:cNvSpPr>
            <a:spLocks noGrp="1"/>
          </p:cNvSpPr>
          <p:nvPr>
            <p:ph type="title"/>
          </p:nvPr>
        </p:nvSpPr>
        <p:spPr>
          <a:xfrm>
            <a:off x="524256" y="578281"/>
            <a:ext cx="11143488" cy="740595"/>
          </a:xfrm>
        </p:spPr>
        <p:txBody>
          <a:bodyPr/>
          <a:lstStyle/>
          <a:p>
            <a:r>
              <a:rPr lang="en-US" sz="4800" dirty="0"/>
              <a:t>Key Terms &amp; Abbreviations</a:t>
            </a:r>
          </a:p>
        </p:txBody>
      </p:sp>
      <p:sp>
        <p:nvSpPr>
          <p:cNvPr id="3" name="Content Placeholder 2">
            <a:extLst>
              <a:ext uri="{FF2B5EF4-FFF2-40B4-BE49-F238E27FC236}">
                <a16:creationId xmlns:a16="http://schemas.microsoft.com/office/drawing/2014/main" id="{4A82267C-C067-1235-BC03-3EBEDD89CCAE}"/>
              </a:ext>
            </a:extLst>
          </p:cNvPr>
          <p:cNvSpPr>
            <a:spLocks noGrp="1"/>
          </p:cNvSpPr>
          <p:nvPr>
            <p:ph idx="1"/>
          </p:nvPr>
        </p:nvSpPr>
        <p:spPr>
          <a:xfrm>
            <a:off x="524256" y="1706881"/>
            <a:ext cx="11143488" cy="4267199"/>
          </a:xfrm>
        </p:spPr>
        <p:txBody>
          <a:bodyPr>
            <a:normAutofit fontScale="70000" lnSpcReduction="20000"/>
          </a:bodyPr>
          <a:lstStyle/>
          <a:p>
            <a:r>
              <a:rPr lang="en-US" dirty="0"/>
              <a:t>DNR – did not respond, did not provide an answer</a:t>
            </a:r>
          </a:p>
          <a:p>
            <a:r>
              <a:rPr lang="en-US" dirty="0"/>
              <a:t>PNR – preferred not to respond, specifically clicked this option rather than identify with a particular group </a:t>
            </a:r>
          </a:p>
          <a:p>
            <a:r>
              <a:rPr lang="en-US" dirty="0"/>
              <a:t>M or m – mean, overall average </a:t>
            </a:r>
          </a:p>
          <a:p>
            <a:r>
              <a:rPr lang="en-US" dirty="0"/>
              <a:t>Med – median, 50</a:t>
            </a:r>
            <a:r>
              <a:rPr lang="en-US" baseline="30000" dirty="0"/>
              <a:t>th</a:t>
            </a:r>
            <a:r>
              <a:rPr lang="en-US" dirty="0"/>
              <a:t> percentile of responses</a:t>
            </a:r>
          </a:p>
          <a:p>
            <a:r>
              <a:rPr lang="en-US" dirty="0"/>
              <a:t>Scale – overall range of response options </a:t>
            </a:r>
          </a:p>
          <a:p>
            <a:r>
              <a:rPr lang="en-US" dirty="0"/>
              <a:t>Orange line (on graphs) – mid-point of the scales </a:t>
            </a:r>
          </a:p>
          <a:p>
            <a:endParaRPr lang="en-US" dirty="0"/>
          </a:p>
          <a:p>
            <a:endParaRPr lang="en-US" dirty="0"/>
          </a:p>
        </p:txBody>
      </p:sp>
      <p:sp>
        <p:nvSpPr>
          <p:cNvPr id="4" name="Footer Placeholder 3">
            <a:extLst>
              <a:ext uri="{FF2B5EF4-FFF2-40B4-BE49-F238E27FC236}">
                <a16:creationId xmlns:a16="http://schemas.microsoft.com/office/drawing/2014/main" id="{4DDB62AF-7658-E373-5FA5-FFCDDCA310D1}"/>
              </a:ext>
            </a:extLst>
          </p:cNvPr>
          <p:cNvSpPr>
            <a:spLocks noGrp="1"/>
          </p:cNvSpPr>
          <p:nvPr>
            <p:ph type="ftr" sz="quarter" idx="3"/>
          </p:nvPr>
        </p:nvSpPr>
        <p:spPr/>
        <p:txBody>
          <a:bodyPr/>
          <a:lstStyle/>
          <a:p>
            <a:pPr defTabSz="914377">
              <a:buClrTx/>
            </a:pPr>
            <a:r>
              <a:rPr lang="en-US" kern="1200">
                <a:solidFill>
                  <a:srgbClr val="FFFFFF"/>
                </a:solidFill>
                <a:ea typeface="+mn-ea"/>
                <a:cs typeface="+mn-cs"/>
              </a:rPr>
              <a:t>Missouri University of Science and Technology</a:t>
            </a:r>
            <a:endParaRPr lang="en-US" kern="1200" dirty="0">
              <a:solidFill>
                <a:srgbClr val="FFFFFF"/>
              </a:solidFill>
              <a:ea typeface="+mn-ea"/>
              <a:cs typeface="+mn-cs"/>
            </a:endParaRPr>
          </a:p>
        </p:txBody>
      </p:sp>
    </p:spTree>
    <p:extLst>
      <p:ext uri="{BB962C8B-B14F-4D97-AF65-F5344CB8AC3E}">
        <p14:creationId xmlns:p14="http://schemas.microsoft.com/office/powerpoint/2010/main" val="38725972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C3DA6AF0-F81F-2E3B-1EE8-556911C6A257}"/>
              </a:ext>
            </a:extLst>
          </p:cNvPr>
          <p:cNvSpPr>
            <a:spLocks noGrp="1"/>
          </p:cNvSpPr>
          <p:nvPr>
            <p:ph idx="1"/>
          </p:nvPr>
        </p:nvSpPr>
        <p:spPr>
          <a:xfrm>
            <a:off x="524255" y="2235401"/>
            <a:ext cx="5388864" cy="532183"/>
          </a:xfrm>
        </p:spPr>
        <p:txBody>
          <a:bodyPr>
            <a:normAutofit/>
          </a:bodyPr>
          <a:lstStyle/>
          <a:p>
            <a:r>
              <a:rPr lang="en-US" dirty="0"/>
              <a:t>AY 2022-2023</a:t>
            </a:r>
          </a:p>
        </p:txBody>
      </p:sp>
      <p:sp>
        <p:nvSpPr>
          <p:cNvPr id="3" name="Footer Placeholder 2">
            <a:extLst>
              <a:ext uri="{FF2B5EF4-FFF2-40B4-BE49-F238E27FC236}">
                <a16:creationId xmlns:a16="http://schemas.microsoft.com/office/drawing/2014/main" id="{0C019B1B-E6B6-A528-EADC-4671D0AD401D}"/>
              </a:ext>
            </a:extLst>
          </p:cNvPr>
          <p:cNvSpPr>
            <a:spLocks noGrp="1"/>
          </p:cNvSpPr>
          <p:nvPr>
            <p:ph type="ftr" sz="quarter" idx="3"/>
          </p:nvPr>
        </p:nvSpPr>
        <p:spPr/>
        <p:txBody>
          <a:bodyPr/>
          <a:lstStyle/>
          <a:p>
            <a:pPr defTabSz="914377">
              <a:buClrTx/>
            </a:pPr>
            <a:r>
              <a:rPr lang="en-US" kern="1200">
                <a:solidFill>
                  <a:srgbClr val="FFFFFF"/>
                </a:solidFill>
                <a:ea typeface="+mn-ea"/>
                <a:cs typeface="+mn-cs"/>
              </a:rPr>
              <a:t>Missouri University of Science and Technology</a:t>
            </a:r>
            <a:endParaRPr lang="en-US" kern="1200" dirty="0">
              <a:solidFill>
                <a:srgbClr val="FFFFFF"/>
              </a:solidFill>
              <a:ea typeface="+mn-ea"/>
              <a:cs typeface="+mn-cs"/>
            </a:endParaRPr>
          </a:p>
        </p:txBody>
      </p:sp>
      <p:sp>
        <p:nvSpPr>
          <p:cNvPr id="12" name="Content Placeholder 11">
            <a:extLst>
              <a:ext uri="{FF2B5EF4-FFF2-40B4-BE49-F238E27FC236}">
                <a16:creationId xmlns:a16="http://schemas.microsoft.com/office/drawing/2014/main" id="{131D47D4-9AFB-D73D-9A08-1767AFFC049A}"/>
              </a:ext>
            </a:extLst>
          </p:cNvPr>
          <p:cNvSpPr>
            <a:spLocks noGrp="1"/>
          </p:cNvSpPr>
          <p:nvPr>
            <p:ph sz="quarter" idx="13"/>
          </p:nvPr>
        </p:nvSpPr>
        <p:spPr>
          <a:xfrm>
            <a:off x="6278203" y="2235400"/>
            <a:ext cx="5388864" cy="532184"/>
          </a:xfrm>
        </p:spPr>
        <p:txBody>
          <a:bodyPr/>
          <a:lstStyle/>
          <a:p>
            <a:r>
              <a:rPr lang="en-US" dirty="0"/>
              <a:t>AY 2021-2022</a:t>
            </a:r>
          </a:p>
        </p:txBody>
      </p:sp>
      <p:sp>
        <p:nvSpPr>
          <p:cNvPr id="13" name="Content Placeholder 12">
            <a:extLst>
              <a:ext uri="{FF2B5EF4-FFF2-40B4-BE49-F238E27FC236}">
                <a16:creationId xmlns:a16="http://schemas.microsoft.com/office/drawing/2014/main" id="{7C185163-5366-AEEC-7372-6C1D484252FC}"/>
              </a:ext>
            </a:extLst>
          </p:cNvPr>
          <p:cNvSpPr>
            <a:spLocks noGrp="1"/>
          </p:cNvSpPr>
          <p:nvPr>
            <p:ph sz="quarter" idx="15"/>
          </p:nvPr>
        </p:nvSpPr>
        <p:spPr/>
        <p:txBody>
          <a:bodyPr>
            <a:normAutofit fontScale="92500" lnSpcReduction="20000"/>
          </a:bodyPr>
          <a:lstStyle/>
          <a:p>
            <a:r>
              <a:rPr lang="en-US" dirty="0"/>
              <a:t>456 participants total</a:t>
            </a:r>
          </a:p>
          <a:p>
            <a:pPr lvl="1"/>
            <a:r>
              <a:rPr lang="en-US" dirty="0"/>
              <a:t>112 faculty, 302 staff, 42 DNR </a:t>
            </a:r>
          </a:p>
          <a:p>
            <a:pPr lvl="1"/>
            <a:r>
              <a:rPr lang="en-US" dirty="0"/>
              <a:t>40 CASE, 37 CEC, 6 Kummer, </a:t>
            </a:r>
          </a:p>
          <a:p>
            <a:pPr marL="0" lvl="1" indent="0">
              <a:buNone/>
            </a:pPr>
            <a:r>
              <a:rPr lang="en-US" dirty="0"/>
              <a:t>      29 PNR</a:t>
            </a:r>
          </a:p>
          <a:p>
            <a:pPr lvl="1"/>
            <a:r>
              <a:rPr lang="en-US" dirty="0"/>
              <a:t>207 Female, 148 Male, 36 DNR, </a:t>
            </a:r>
          </a:p>
          <a:p>
            <a:pPr marL="0" lvl="1" indent="0">
              <a:buNone/>
            </a:pPr>
            <a:r>
              <a:rPr lang="en-US" dirty="0"/>
              <a:t>      65 PNR </a:t>
            </a:r>
          </a:p>
          <a:p>
            <a:pPr lvl="1"/>
            <a:endParaRPr lang="en-US" dirty="0"/>
          </a:p>
        </p:txBody>
      </p:sp>
      <p:sp>
        <p:nvSpPr>
          <p:cNvPr id="14" name="Content Placeholder 13">
            <a:extLst>
              <a:ext uri="{FF2B5EF4-FFF2-40B4-BE49-F238E27FC236}">
                <a16:creationId xmlns:a16="http://schemas.microsoft.com/office/drawing/2014/main" id="{A801C5A2-D8E7-2211-BD5B-F6994E82B9DE}"/>
              </a:ext>
            </a:extLst>
          </p:cNvPr>
          <p:cNvSpPr>
            <a:spLocks noGrp="1"/>
          </p:cNvSpPr>
          <p:nvPr>
            <p:ph sz="quarter" idx="16"/>
          </p:nvPr>
        </p:nvSpPr>
        <p:spPr>
          <a:xfrm>
            <a:off x="6278203" y="2897238"/>
            <a:ext cx="5388864" cy="2810933"/>
          </a:xfrm>
        </p:spPr>
        <p:txBody>
          <a:bodyPr>
            <a:normAutofit/>
          </a:bodyPr>
          <a:lstStyle/>
          <a:p>
            <a:r>
              <a:rPr lang="en-US" sz="2933" dirty="0"/>
              <a:t>582 participants total</a:t>
            </a:r>
          </a:p>
          <a:p>
            <a:pPr lvl="1"/>
            <a:r>
              <a:rPr lang="en-US" sz="2533" dirty="0"/>
              <a:t>164 faculty, 346 staff, 72 DNR</a:t>
            </a:r>
          </a:p>
          <a:p>
            <a:pPr lvl="1"/>
            <a:r>
              <a:rPr lang="en-US" sz="2533" dirty="0"/>
              <a:t>63 CASB, 64 CEC, 35 PNR </a:t>
            </a:r>
          </a:p>
          <a:p>
            <a:pPr lvl="1"/>
            <a:r>
              <a:rPr lang="en-US" sz="2533" dirty="0"/>
              <a:t>253 Female, 172 Male, 61 DNR, 96 PNR</a:t>
            </a:r>
          </a:p>
        </p:txBody>
      </p:sp>
      <p:sp>
        <p:nvSpPr>
          <p:cNvPr id="7" name="Title 6">
            <a:extLst>
              <a:ext uri="{FF2B5EF4-FFF2-40B4-BE49-F238E27FC236}">
                <a16:creationId xmlns:a16="http://schemas.microsoft.com/office/drawing/2014/main" id="{33D44672-F36B-8556-7125-2FC6CDBA8D21}"/>
              </a:ext>
            </a:extLst>
          </p:cNvPr>
          <p:cNvSpPr>
            <a:spLocks noGrp="1"/>
          </p:cNvSpPr>
          <p:nvPr>
            <p:ph type="title"/>
          </p:nvPr>
        </p:nvSpPr>
        <p:spPr/>
        <p:txBody>
          <a:bodyPr/>
          <a:lstStyle/>
          <a:p>
            <a:r>
              <a:rPr lang="en-US" dirty="0"/>
              <a:t>Data Overview</a:t>
            </a:r>
          </a:p>
        </p:txBody>
      </p:sp>
      <p:sp>
        <p:nvSpPr>
          <p:cNvPr id="15" name="Subtitle 14">
            <a:extLst>
              <a:ext uri="{FF2B5EF4-FFF2-40B4-BE49-F238E27FC236}">
                <a16:creationId xmlns:a16="http://schemas.microsoft.com/office/drawing/2014/main" id="{E73943BD-0E09-C2D0-7783-4A6E1E624A7E}"/>
              </a:ext>
            </a:extLst>
          </p:cNvPr>
          <p:cNvSpPr>
            <a:spLocks noGrp="1"/>
          </p:cNvSpPr>
          <p:nvPr>
            <p:ph type="subTitle" idx="18"/>
          </p:nvPr>
        </p:nvSpPr>
        <p:spPr>
          <a:xfrm>
            <a:off x="524256" y="1094892"/>
            <a:ext cx="11141539" cy="408923"/>
          </a:xfrm>
        </p:spPr>
        <p:txBody>
          <a:bodyPr/>
          <a:lstStyle/>
          <a:p>
            <a:r>
              <a:rPr lang="en-US" sz="2400" dirty="0"/>
              <a:t>After data cleaning (removing missing data, short duration responders), usable data from 456 participants </a:t>
            </a:r>
          </a:p>
          <a:p>
            <a:endParaRPr lang="en-US" sz="2400" dirty="0"/>
          </a:p>
        </p:txBody>
      </p:sp>
    </p:spTree>
    <p:extLst>
      <p:ext uri="{BB962C8B-B14F-4D97-AF65-F5344CB8AC3E}">
        <p14:creationId xmlns:p14="http://schemas.microsoft.com/office/powerpoint/2010/main" val="3932339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4"/>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6350" lvl="0" indent="-6350" algn="l" rtl="0">
              <a:lnSpc>
                <a:spcPct val="100000"/>
              </a:lnSpc>
              <a:spcBef>
                <a:spcPts val="0"/>
              </a:spcBef>
              <a:spcAft>
                <a:spcPts val="0"/>
              </a:spcAft>
              <a:buClr>
                <a:srgbClr val="003B49"/>
              </a:buClr>
              <a:buSzPts val="3600"/>
              <a:buFont typeface="Calibri"/>
              <a:buAutoNum type="romanUcPeriod"/>
            </a:pPr>
            <a:r>
              <a:rPr lang="en" sz="3600">
                <a:solidFill>
                  <a:srgbClr val="58A339"/>
                </a:solidFill>
                <a:latin typeface="Arial"/>
                <a:ea typeface="Arial"/>
                <a:cs typeface="Arial"/>
                <a:sym typeface="Arial"/>
              </a:rPr>
              <a:t> 	Call to Order and Roll Call</a:t>
            </a:r>
            <a:endParaRPr>
              <a:solidFill>
                <a:srgbClr val="58A339"/>
              </a:solidFill>
            </a:endParaRPr>
          </a:p>
          <a:p>
            <a:pPr marL="6350" lvl="0" indent="-6350" algn="l" rtl="0">
              <a:lnSpc>
                <a:spcPct val="100000"/>
              </a:lnSpc>
              <a:spcBef>
                <a:spcPts val="720"/>
              </a:spcBef>
              <a:spcAft>
                <a:spcPts val="0"/>
              </a:spcAft>
              <a:buClr>
                <a:srgbClr val="003B49"/>
              </a:buClr>
              <a:buSzPts val="3600"/>
              <a:buNone/>
            </a:pPr>
            <a:r>
              <a:rPr lang="en" sz="3600">
                <a:solidFill>
                  <a:srgbClr val="003B49"/>
                </a:solidFill>
                <a:latin typeface="Arial"/>
                <a:ea typeface="Arial"/>
                <a:cs typeface="Arial"/>
                <a:sym typeface="Arial"/>
              </a:rPr>
              <a:t>		D. Westenberg, Secretary</a:t>
            </a:r>
            <a:endParaRPr/>
          </a:p>
        </p:txBody>
      </p:sp>
      <p:sp>
        <p:nvSpPr>
          <p:cNvPr id="227" name="Google Shape;227;p4"/>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solidFill>
                  <a:srgbClr val="58A339"/>
                </a:solidFill>
                <a:latin typeface="Arial"/>
                <a:ea typeface="Arial"/>
                <a:cs typeface="Arial"/>
                <a:sym typeface="Arial"/>
              </a:rPr>
              <a:t>Agenda</a:t>
            </a:r>
            <a:endParaRPr>
              <a:solidFill>
                <a:srgbClr val="58A339"/>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DCD7-0EDD-6025-16F9-355DC5ACF72B}"/>
              </a:ext>
            </a:extLst>
          </p:cNvPr>
          <p:cNvSpPr>
            <a:spLocks noGrp="1"/>
          </p:cNvSpPr>
          <p:nvPr>
            <p:ph type="title"/>
          </p:nvPr>
        </p:nvSpPr>
        <p:spPr>
          <a:xfrm>
            <a:off x="838200" y="298938"/>
            <a:ext cx="10515600" cy="957397"/>
          </a:xfrm>
        </p:spPr>
        <p:txBody>
          <a:bodyPr>
            <a:normAutofit/>
          </a:bodyPr>
          <a:lstStyle/>
          <a:p>
            <a:r>
              <a:rPr lang="en-US" sz="4800" dirty="0">
                <a:latin typeface="Franklin Gothic Demi" panose="020B0703020102020204" pitchFamily="34" charset="0"/>
              </a:rPr>
              <a:t>Reminder of Key Measures</a:t>
            </a:r>
          </a:p>
        </p:txBody>
      </p:sp>
      <p:sp>
        <p:nvSpPr>
          <p:cNvPr id="4" name="Footer Placeholder 3">
            <a:extLst>
              <a:ext uri="{FF2B5EF4-FFF2-40B4-BE49-F238E27FC236}">
                <a16:creationId xmlns:a16="http://schemas.microsoft.com/office/drawing/2014/main" id="{F22774CD-A633-0E8F-0FE6-E7CE0E3C84BD}"/>
              </a:ext>
            </a:extLst>
          </p:cNvPr>
          <p:cNvSpPr>
            <a:spLocks noGrp="1"/>
          </p:cNvSpPr>
          <p:nvPr>
            <p:ph type="ftr" sz="quarter" idx="11"/>
          </p:nvPr>
        </p:nvSpPr>
        <p:spPr/>
        <p:txBody>
          <a:bodyPr/>
          <a:lstStyle/>
          <a:p>
            <a:pPr defTabSz="914377">
              <a:buClrTx/>
            </a:pPr>
            <a:r>
              <a:rPr lang="en-US" sz="1800" kern="1200" dirty="0">
                <a:solidFill>
                  <a:srgbClr val="154734"/>
                </a:solidFill>
                <a:latin typeface="Tisa Offc Serif Pro"/>
                <a:ea typeface="+mn-ea"/>
                <a:cs typeface="+mn-cs"/>
              </a:rPr>
              <a:t>Missouri University of Science and Technology</a:t>
            </a:r>
          </a:p>
        </p:txBody>
      </p:sp>
      <p:graphicFrame>
        <p:nvGraphicFramePr>
          <p:cNvPr id="6" name="Table 6">
            <a:extLst>
              <a:ext uri="{FF2B5EF4-FFF2-40B4-BE49-F238E27FC236}">
                <a16:creationId xmlns:a16="http://schemas.microsoft.com/office/drawing/2014/main" id="{C8866419-558D-8962-5A54-9BCDB6C739A5}"/>
              </a:ext>
            </a:extLst>
          </p:cNvPr>
          <p:cNvGraphicFramePr>
            <a:graphicFrameLocks noGrp="1"/>
          </p:cNvGraphicFramePr>
          <p:nvPr>
            <p:ph idx="4294967295"/>
            <p:extLst>
              <p:ext uri="{D42A27DB-BD31-4B8C-83A1-F6EECF244321}">
                <p14:modId xmlns:p14="http://schemas.microsoft.com/office/powerpoint/2010/main" val="4153083792"/>
              </p:ext>
            </p:extLst>
          </p:nvPr>
        </p:nvGraphicFramePr>
        <p:xfrm>
          <a:off x="357931" y="1075224"/>
          <a:ext cx="11476139" cy="5719276"/>
        </p:xfrm>
        <a:graphic>
          <a:graphicData uri="http://schemas.openxmlformats.org/drawingml/2006/table">
            <a:tbl>
              <a:tblPr firstRow="1" bandRow="1">
                <a:tableStyleId>{5C22544A-7EE6-4342-B048-85BDC9FD1C3A}</a:tableStyleId>
              </a:tblPr>
              <a:tblGrid>
                <a:gridCol w="3556932">
                  <a:extLst>
                    <a:ext uri="{9D8B030D-6E8A-4147-A177-3AD203B41FA5}">
                      <a16:colId xmlns:a16="http://schemas.microsoft.com/office/drawing/2014/main" val="57553669"/>
                    </a:ext>
                  </a:extLst>
                </a:gridCol>
                <a:gridCol w="7919207">
                  <a:extLst>
                    <a:ext uri="{9D8B030D-6E8A-4147-A177-3AD203B41FA5}">
                      <a16:colId xmlns:a16="http://schemas.microsoft.com/office/drawing/2014/main" val="1388558004"/>
                    </a:ext>
                  </a:extLst>
                </a:gridCol>
              </a:tblGrid>
              <a:tr h="494453">
                <a:tc>
                  <a:txBody>
                    <a:bodyPr/>
                    <a:lstStyle/>
                    <a:p>
                      <a:r>
                        <a:rPr lang="en-US" sz="1800" dirty="0"/>
                        <a:t>Construct</a:t>
                      </a:r>
                    </a:p>
                  </a:txBody>
                  <a:tcPr marL="121920" marR="121920" marT="60960" marB="60960"/>
                </a:tc>
                <a:tc>
                  <a:txBody>
                    <a:bodyPr/>
                    <a:lstStyle/>
                    <a:p>
                      <a:r>
                        <a:rPr lang="en-US" sz="1800" dirty="0"/>
                        <a:t>Definition</a:t>
                      </a:r>
                    </a:p>
                  </a:txBody>
                  <a:tcPr marL="121920" marR="121920" marT="60960" marB="60960"/>
                </a:tc>
                <a:extLst>
                  <a:ext uri="{0D108BD9-81ED-4DB2-BD59-A6C34878D82A}">
                    <a16:rowId xmlns:a16="http://schemas.microsoft.com/office/drawing/2014/main" val="3080776499"/>
                  </a:ext>
                </a:extLst>
              </a:tr>
              <a:tr h="711407">
                <a:tc>
                  <a:txBody>
                    <a:bodyPr/>
                    <a:lstStyle/>
                    <a:p>
                      <a:r>
                        <a:rPr lang="en-US" sz="1800" dirty="0"/>
                        <a:t>Perceived Org. Support</a:t>
                      </a:r>
                    </a:p>
                  </a:txBody>
                  <a:tcPr marL="121920" marR="121920" marT="60960" marB="60960"/>
                </a:tc>
                <a:tc>
                  <a:txBody>
                    <a:bodyPr/>
                    <a:lstStyle/>
                    <a:p>
                      <a:r>
                        <a:rPr lang="en-US" sz="1800" dirty="0"/>
                        <a:t>Beliefs about the extent to which the organization values employee contributions &amp; cares about employee well-being</a:t>
                      </a:r>
                    </a:p>
                  </a:txBody>
                  <a:tcPr marL="121920" marR="121920" marT="60960" marB="60960"/>
                </a:tc>
                <a:extLst>
                  <a:ext uri="{0D108BD9-81ED-4DB2-BD59-A6C34878D82A}">
                    <a16:rowId xmlns:a16="http://schemas.microsoft.com/office/drawing/2014/main" val="3677138880"/>
                  </a:ext>
                </a:extLst>
              </a:tr>
              <a:tr h="512916">
                <a:tc>
                  <a:txBody>
                    <a:bodyPr/>
                    <a:lstStyle/>
                    <a:p>
                      <a:r>
                        <a:rPr lang="en-US" sz="1800" dirty="0"/>
                        <a:t>Affective Org. Commitment</a:t>
                      </a:r>
                    </a:p>
                  </a:txBody>
                  <a:tcPr marL="121920" marR="121920" marT="60960" marB="60960"/>
                </a:tc>
                <a:tc>
                  <a:txBody>
                    <a:bodyPr/>
                    <a:lstStyle/>
                    <a:p>
                      <a:r>
                        <a:rPr lang="en-US" sz="1800" dirty="0"/>
                        <a:t>Emotional attachment to, identification with, and involvement in the org.</a:t>
                      </a:r>
                    </a:p>
                  </a:txBody>
                  <a:tcPr marL="121920" marR="121920" marT="60960" marB="60960"/>
                </a:tc>
                <a:extLst>
                  <a:ext uri="{0D108BD9-81ED-4DB2-BD59-A6C34878D82A}">
                    <a16:rowId xmlns:a16="http://schemas.microsoft.com/office/drawing/2014/main" val="2978853185"/>
                  </a:ext>
                </a:extLst>
              </a:tr>
              <a:tr h="508000">
                <a:tc>
                  <a:txBody>
                    <a:bodyPr/>
                    <a:lstStyle/>
                    <a:p>
                      <a:r>
                        <a:rPr lang="en-US" sz="1800" dirty="0"/>
                        <a:t>Normative Org. Commitment</a:t>
                      </a:r>
                    </a:p>
                  </a:txBody>
                  <a:tcPr marL="121920" marR="121920" marT="60960" marB="60960"/>
                </a:tc>
                <a:tc>
                  <a:txBody>
                    <a:bodyPr/>
                    <a:lstStyle/>
                    <a:p>
                      <a:r>
                        <a:rPr lang="en-US" sz="1800" dirty="0"/>
                        <a:t>Feelings of obligation to remain with org (particularly due to social norms)</a:t>
                      </a:r>
                    </a:p>
                  </a:txBody>
                  <a:tcPr marL="121920" marR="121920" marT="60960" marB="60960"/>
                </a:tc>
                <a:extLst>
                  <a:ext uri="{0D108BD9-81ED-4DB2-BD59-A6C34878D82A}">
                    <a16:rowId xmlns:a16="http://schemas.microsoft.com/office/drawing/2014/main" val="758941096"/>
                  </a:ext>
                </a:extLst>
              </a:tr>
              <a:tr h="673100">
                <a:tc>
                  <a:txBody>
                    <a:bodyPr/>
                    <a:lstStyle/>
                    <a:p>
                      <a:r>
                        <a:rPr lang="en-US" sz="1800" dirty="0"/>
                        <a:t>Continuance Org. Commitment</a:t>
                      </a:r>
                    </a:p>
                  </a:txBody>
                  <a:tcPr marL="121920" marR="121920" marT="60960" marB="60960"/>
                </a:tc>
                <a:tc>
                  <a:txBody>
                    <a:bodyPr/>
                    <a:lstStyle/>
                    <a:p>
                      <a:r>
                        <a:rPr lang="en-US" sz="1800" dirty="0"/>
                        <a:t>Staying with the organization to avoid financial costs of leaving, would consider leaving otherwise </a:t>
                      </a:r>
                    </a:p>
                  </a:txBody>
                  <a:tcPr marL="121920" marR="121920" marT="60960" marB="60960"/>
                </a:tc>
                <a:extLst>
                  <a:ext uri="{0D108BD9-81ED-4DB2-BD59-A6C34878D82A}">
                    <a16:rowId xmlns:a16="http://schemas.microsoft.com/office/drawing/2014/main" val="1070927374"/>
                  </a:ext>
                </a:extLst>
              </a:tr>
              <a:tr h="736600">
                <a:tc>
                  <a:txBody>
                    <a:bodyPr/>
                    <a:lstStyle/>
                    <a:p>
                      <a:r>
                        <a:rPr lang="en-US" sz="1800" dirty="0"/>
                        <a:t>Distributive Org. Justice </a:t>
                      </a:r>
                    </a:p>
                  </a:txBody>
                  <a:tcPr marL="121920" marR="121920" marT="60960" marB="60960"/>
                </a:tc>
                <a:tc>
                  <a:txBody>
                    <a:bodyPr/>
                    <a:lstStyle/>
                    <a:p>
                      <a:r>
                        <a:rPr lang="en-US" sz="1800" dirty="0"/>
                        <a:t>Perceptions of equitable/equal distribution of resources/rewards/pay/raises for allocation of effort</a:t>
                      </a:r>
                    </a:p>
                  </a:txBody>
                  <a:tcPr marL="121920" marR="121920" marT="60960" marB="60960"/>
                </a:tc>
                <a:extLst>
                  <a:ext uri="{0D108BD9-81ED-4DB2-BD59-A6C34878D82A}">
                    <a16:rowId xmlns:a16="http://schemas.microsoft.com/office/drawing/2014/main" val="1577791468"/>
                  </a:ext>
                </a:extLst>
              </a:tr>
              <a:tr h="647700">
                <a:tc>
                  <a:txBody>
                    <a:bodyPr/>
                    <a:lstStyle/>
                    <a:p>
                      <a:r>
                        <a:rPr lang="en-US" sz="1800" dirty="0"/>
                        <a:t>Procedural Org. Justice</a:t>
                      </a:r>
                    </a:p>
                  </a:txBody>
                  <a:tcPr marL="121920" marR="121920" marT="60960" marB="60960"/>
                </a:tc>
                <a:tc>
                  <a:txBody>
                    <a:bodyPr/>
                    <a:lstStyle/>
                    <a:p>
                      <a:r>
                        <a:rPr lang="en-US" sz="1800" dirty="0"/>
                        <a:t>Perceptions of unbiased, consistent processes that determine allocation of rewards/resources</a:t>
                      </a:r>
                    </a:p>
                  </a:txBody>
                  <a:tcPr marL="121920" marR="121920" marT="60960" marB="60960"/>
                </a:tc>
                <a:extLst>
                  <a:ext uri="{0D108BD9-81ED-4DB2-BD59-A6C34878D82A}">
                    <a16:rowId xmlns:a16="http://schemas.microsoft.com/office/drawing/2014/main" val="3519457568"/>
                  </a:ext>
                </a:extLst>
              </a:tr>
              <a:tr h="662940">
                <a:tc>
                  <a:txBody>
                    <a:bodyPr/>
                    <a:lstStyle/>
                    <a:p>
                      <a:r>
                        <a:rPr lang="en-US" sz="1800" dirty="0"/>
                        <a:t>Interpersonal Justice</a:t>
                      </a:r>
                    </a:p>
                  </a:txBody>
                  <a:tcPr marL="121920" marR="121920" marT="60960" marB="60960"/>
                </a:tc>
                <a:tc>
                  <a:txBody>
                    <a:bodyPr/>
                    <a:lstStyle/>
                    <a:p>
                      <a:r>
                        <a:rPr lang="en-US" sz="1800" dirty="0"/>
                        <a:t>Perception that one is treated with respect &amp; dignity during processes &amp; allocation of rewards/resources</a:t>
                      </a:r>
                    </a:p>
                  </a:txBody>
                  <a:tcPr marL="121920" marR="121920" marT="60960" marB="60960"/>
                </a:tc>
                <a:extLst>
                  <a:ext uri="{0D108BD9-81ED-4DB2-BD59-A6C34878D82A}">
                    <a16:rowId xmlns:a16="http://schemas.microsoft.com/office/drawing/2014/main" val="3063800082"/>
                  </a:ext>
                </a:extLst>
              </a:tr>
              <a:tr h="741680">
                <a:tc>
                  <a:txBody>
                    <a:bodyPr/>
                    <a:lstStyle/>
                    <a:p>
                      <a:r>
                        <a:rPr lang="en-US" sz="1800" dirty="0"/>
                        <a:t>Informational Justice</a:t>
                      </a:r>
                    </a:p>
                  </a:txBody>
                  <a:tcPr marL="121920" marR="121920" marT="60960" marB="60960"/>
                </a:tc>
                <a:tc>
                  <a:txBody>
                    <a:bodyPr/>
                    <a:lstStyle/>
                    <a:p>
                      <a:r>
                        <a:rPr lang="en-US" sz="1800" dirty="0"/>
                        <a:t>Perception of clear explanations and communication provided w/ respect to how/why processes are implemented/rewards are distributed</a:t>
                      </a:r>
                    </a:p>
                  </a:txBody>
                  <a:tcPr marL="121920" marR="121920" marT="60960" marB="60960"/>
                </a:tc>
                <a:extLst>
                  <a:ext uri="{0D108BD9-81ED-4DB2-BD59-A6C34878D82A}">
                    <a16:rowId xmlns:a16="http://schemas.microsoft.com/office/drawing/2014/main" val="1961027066"/>
                  </a:ext>
                </a:extLst>
              </a:tr>
            </a:tbl>
          </a:graphicData>
        </a:graphic>
      </p:graphicFrame>
    </p:spTree>
    <p:extLst>
      <p:ext uri="{BB962C8B-B14F-4D97-AF65-F5344CB8AC3E}">
        <p14:creationId xmlns:p14="http://schemas.microsoft.com/office/powerpoint/2010/main" val="23477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DDCD7-0EDD-6025-16F9-355DC5ACF72B}"/>
              </a:ext>
            </a:extLst>
          </p:cNvPr>
          <p:cNvSpPr>
            <a:spLocks noGrp="1"/>
          </p:cNvSpPr>
          <p:nvPr>
            <p:ph type="title"/>
          </p:nvPr>
        </p:nvSpPr>
        <p:spPr>
          <a:xfrm>
            <a:off x="794157" y="79536"/>
            <a:ext cx="5301843" cy="439293"/>
          </a:xfrm>
        </p:spPr>
        <p:txBody>
          <a:bodyPr>
            <a:normAutofit fontScale="90000"/>
          </a:bodyPr>
          <a:lstStyle/>
          <a:p>
            <a:r>
              <a:rPr lang="en-US" sz="3200" dirty="0">
                <a:latin typeface="Franklin Gothic Demi" panose="020B0703020102020204" pitchFamily="34" charset="0"/>
              </a:rPr>
              <a:t>Overall Levels of Key Measures</a:t>
            </a:r>
          </a:p>
        </p:txBody>
      </p:sp>
      <p:sp>
        <p:nvSpPr>
          <p:cNvPr id="4" name="Footer Placeholder 3">
            <a:extLst>
              <a:ext uri="{FF2B5EF4-FFF2-40B4-BE49-F238E27FC236}">
                <a16:creationId xmlns:a16="http://schemas.microsoft.com/office/drawing/2014/main" id="{F22774CD-A633-0E8F-0FE6-E7CE0E3C84BD}"/>
              </a:ext>
            </a:extLst>
          </p:cNvPr>
          <p:cNvSpPr>
            <a:spLocks noGrp="1"/>
          </p:cNvSpPr>
          <p:nvPr>
            <p:ph type="ftr" sz="quarter" idx="11"/>
          </p:nvPr>
        </p:nvSpPr>
        <p:spPr/>
        <p:txBody>
          <a:bodyPr/>
          <a:lstStyle/>
          <a:p>
            <a:pPr defTabSz="914377">
              <a:buClrTx/>
            </a:pPr>
            <a:endParaRPr lang="en-US" sz="1800" kern="1200" dirty="0">
              <a:solidFill>
                <a:srgbClr val="154734"/>
              </a:solidFill>
              <a:latin typeface="Tisa Offc Serif Pro"/>
              <a:ea typeface="+mn-ea"/>
              <a:cs typeface="+mn-cs"/>
            </a:endParaRPr>
          </a:p>
        </p:txBody>
      </p:sp>
      <p:graphicFrame>
        <p:nvGraphicFramePr>
          <p:cNvPr id="6" name="Table 6">
            <a:extLst>
              <a:ext uri="{FF2B5EF4-FFF2-40B4-BE49-F238E27FC236}">
                <a16:creationId xmlns:a16="http://schemas.microsoft.com/office/drawing/2014/main" id="{C8866419-558D-8962-5A54-9BCDB6C739A5}"/>
              </a:ext>
            </a:extLst>
          </p:cNvPr>
          <p:cNvGraphicFramePr>
            <a:graphicFrameLocks noGrp="1"/>
          </p:cNvGraphicFramePr>
          <p:nvPr>
            <p:ph idx="4294967295"/>
          </p:nvPr>
        </p:nvGraphicFramePr>
        <p:xfrm>
          <a:off x="100669" y="546997"/>
          <a:ext cx="12013036" cy="6231466"/>
        </p:xfrm>
        <a:graphic>
          <a:graphicData uri="http://schemas.openxmlformats.org/drawingml/2006/table">
            <a:tbl>
              <a:tblPr firstRow="1" bandRow="1">
                <a:tableStyleId>{5C22544A-7EE6-4342-B048-85BDC9FD1C3A}</a:tableStyleId>
              </a:tblPr>
              <a:tblGrid>
                <a:gridCol w="3624044">
                  <a:extLst>
                    <a:ext uri="{9D8B030D-6E8A-4147-A177-3AD203B41FA5}">
                      <a16:colId xmlns:a16="http://schemas.microsoft.com/office/drawing/2014/main" val="57553669"/>
                    </a:ext>
                  </a:extLst>
                </a:gridCol>
                <a:gridCol w="2415612">
                  <a:extLst>
                    <a:ext uri="{9D8B030D-6E8A-4147-A177-3AD203B41FA5}">
                      <a16:colId xmlns:a16="http://schemas.microsoft.com/office/drawing/2014/main" val="1388558004"/>
                    </a:ext>
                  </a:extLst>
                </a:gridCol>
                <a:gridCol w="5973380">
                  <a:extLst>
                    <a:ext uri="{9D8B030D-6E8A-4147-A177-3AD203B41FA5}">
                      <a16:colId xmlns:a16="http://schemas.microsoft.com/office/drawing/2014/main" val="1221242631"/>
                    </a:ext>
                  </a:extLst>
                </a:gridCol>
              </a:tblGrid>
              <a:tr h="365760">
                <a:tc>
                  <a:txBody>
                    <a:bodyPr/>
                    <a:lstStyle/>
                    <a:p>
                      <a:r>
                        <a:rPr lang="en-US" sz="1600" dirty="0"/>
                        <a:t>Construct</a:t>
                      </a:r>
                    </a:p>
                  </a:txBody>
                  <a:tcPr marL="121920" marR="121920" marT="60960" marB="60960"/>
                </a:tc>
                <a:tc>
                  <a:txBody>
                    <a:bodyPr/>
                    <a:lstStyle/>
                    <a:p>
                      <a:r>
                        <a:rPr lang="en-US" sz="1600" dirty="0"/>
                        <a:t>Average &amp; Median</a:t>
                      </a:r>
                    </a:p>
                  </a:txBody>
                  <a:tcPr marL="121920" marR="121920" marT="60960" marB="60960"/>
                </a:tc>
                <a:tc>
                  <a:txBody>
                    <a:bodyPr/>
                    <a:lstStyle/>
                    <a:p>
                      <a:r>
                        <a:rPr lang="en-US" sz="1600" dirty="0"/>
                        <a:t>Interpretation</a:t>
                      </a:r>
                    </a:p>
                  </a:txBody>
                  <a:tcPr marL="121920" marR="121920" marT="60960" marB="60960"/>
                </a:tc>
                <a:extLst>
                  <a:ext uri="{0D108BD9-81ED-4DB2-BD59-A6C34878D82A}">
                    <a16:rowId xmlns:a16="http://schemas.microsoft.com/office/drawing/2014/main" val="3080776499"/>
                  </a:ext>
                </a:extLst>
              </a:tr>
              <a:tr h="609600">
                <a:tc>
                  <a:txBody>
                    <a:bodyPr/>
                    <a:lstStyle/>
                    <a:p>
                      <a:r>
                        <a:rPr lang="en-US" sz="1600" dirty="0"/>
                        <a:t>Perceived Org. Support</a:t>
                      </a:r>
                    </a:p>
                  </a:txBody>
                  <a:tcPr marL="121920" marR="121920" marT="60960" marB="60960"/>
                </a:tc>
                <a:tc>
                  <a:txBody>
                    <a:bodyPr/>
                    <a:lstStyle/>
                    <a:p>
                      <a:r>
                        <a:rPr lang="en-US" sz="1700" dirty="0"/>
                        <a:t>M = 3.48, Med = 3.38</a:t>
                      </a:r>
                    </a:p>
                  </a:txBody>
                  <a:tcPr marL="121920" marR="121920" marT="60960" marB="60960"/>
                </a:tc>
                <a:tc>
                  <a:txBody>
                    <a:bodyPr/>
                    <a:lstStyle/>
                    <a:p>
                      <a:r>
                        <a:rPr lang="en-US" sz="1600" dirty="0"/>
                        <a:t>Perceptions are lower than neutral, indicating slight disagreement that the org is supportive</a:t>
                      </a:r>
                    </a:p>
                  </a:txBody>
                  <a:tcPr marL="121920" marR="121920" marT="60960" marB="60960"/>
                </a:tc>
                <a:extLst>
                  <a:ext uri="{0D108BD9-81ED-4DB2-BD59-A6C34878D82A}">
                    <a16:rowId xmlns:a16="http://schemas.microsoft.com/office/drawing/2014/main" val="3677138880"/>
                  </a:ext>
                </a:extLst>
              </a:tr>
              <a:tr h="494453">
                <a:tc>
                  <a:txBody>
                    <a:bodyPr/>
                    <a:lstStyle/>
                    <a:p>
                      <a:r>
                        <a:rPr lang="en-US" sz="1600" dirty="0"/>
                        <a:t>Affective Org. Commitment</a:t>
                      </a:r>
                    </a:p>
                  </a:txBody>
                  <a:tcPr marL="121920" marR="121920" marT="60960" marB="60960"/>
                </a:tc>
                <a:tc>
                  <a:txBody>
                    <a:bodyPr/>
                    <a:lstStyle/>
                    <a:p>
                      <a:r>
                        <a:rPr lang="en-US" sz="1700" dirty="0"/>
                        <a:t>M = 4.01, Med = 4.00</a:t>
                      </a:r>
                    </a:p>
                  </a:txBody>
                  <a:tcPr marL="121920" marR="121920" marT="60960" marB="60960"/>
                </a:tc>
                <a:tc>
                  <a:txBody>
                    <a:bodyPr/>
                    <a:lstStyle/>
                    <a:p>
                      <a:r>
                        <a:rPr lang="en-US" sz="1600" dirty="0"/>
                        <a:t>Neutral emotional and invested attachment to the org</a:t>
                      </a:r>
                    </a:p>
                  </a:txBody>
                  <a:tcPr marL="121920" marR="121920" marT="60960" marB="60960"/>
                </a:tc>
                <a:extLst>
                  <a:ext uri="{0D108BD9-81ED-4DB2-BD59-A6C34878D82A}">
                    <a16:rowId xmlns:a16="http://schemas.microsoft.com/office/drawing/2014/main" val="2978853185"/>
                  </a:ext>
                </a:extLst>
              </a:tr>
              <a:tr h="494453">
                <a:tc>
                  <a:txBody>
                    <a:bodyPr/>
                    <a:lstStyle/>
                    <a:p>
                      <a:r>
                        <a:rPr lang="en-US" sz="1600" dirty="0"/>
                        <a:t>Normative Org. Commitment</a:t>
                      </a:r>
                    </a:p>
                  </a:txBody>
                  <a:tcPr marL="121920" marR="121920" marT="60960" marB="60960"/>
                </a:tc>
                <a:tc>
                  <a:txBody>
                    <a:bodyPr/>
                    <a:lstStyle/>
                    <a:p>
                      <a:r>
                        <a:rPr lang="en-US" sz="1700" dirty="0"/>
                        <a:t>M = 3.78, Med = 4.00</a:t>
                      </a:r>
                    </a:p>
                  </a:txBody>
                  <a:tcPr marL="121920" marR="121920" marT="60960" marB="6096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Neutral obliged attachment to the org</a:t>
                      </a:r>
                    </a:p>
                  </a:txBody>
                  <a:tcPr marL="121920" marR="121920" marT="60960" marB="60960"/>
                </a:tc>
                <a:extLst>
                  <a:ext uri="{0D108BD9-81ED-4DB2-BD59-A6C34878D82A}">
                    <a16:rowId xmlns:a16="http://schemas.microsoft.com/office/drawing/2014/main" val="758941096"/>
                  </a:ext>
                </a:extLst>
              </a:tr>
              <a:tr h="609600">
                <a:tc>
                  <a:txBody>
                    <a:bodyPr/>
                    <a:lstStyle/>
                    <a:p>
                      <a:r>
                        <a:rPr lang="en-US" sz="1600" dirty="0"/>
                        <a:t>Continuance Org. Commitment</a:t>
                      </a:r>
                    </a:p>
                  </a:txBody>
                  <a:tcPr marL="121920" marR="121920" marT="60960" marB="60960"/>
                </a:tc>
                <a:tc>
                  <a:txBody>
                    <a:bodyPr/>
                    <a:lstStyle/>
                    <a:p>
                      <a:r>
                        <a:rPr lang="en-US" sz="1700" dirty="0"/>
                        <a:t>M = 4.17, Med = 4.33</a:t>
                      </a:r>
                    </a:p>
                  </a:txBody>
                  <a:tcPr marL="121920" marR="121920" marT="60960" marB="60960"/>
                </a:tc>
                <a:tc>
                  <a:txBody>
                    <a:bodyPr/>
                    <a:lstStyle/>
                    <a:p>
                      <a:r>
                        <a:rPr lang="en-US" sz="1600" dirty="0"/>
                        <a:t>Approaching slight agreement to attachment simply to avoid costs of leaving</a:t>
                      </a:r>
                    </a:p>
                  </a:txBody>
                  <a:tcPr marL="121920" marR="121920" marT="60960" marB="60960"/>
                </a:tc>
                <a:extLst>
                  <a:ext uri="{0D108BD9-81ED-4DB2-BD59-A6C34878D82A}">
                    <a16:rowId xmlns:a16="http://schemas.microsoft.com/office/drawing/2014/main" val="1070927374"/>
                  </a:ext>
                </a:extLst>
              </a:tr>
              <a:tr h="609600">
                <a:tc>
                  <a:txBody>
                    <a:bodyPr/>
                    <a:lstStyle/>
                    <a:p>
                      <a:r>
                        <a:rPr lang="en-US" sz="1600" dirty="0"/>
                        <a:t>Distributive Org. Justice </a:t>
                      </a:r>
                    </a:p>
                  </a:txBody>
                  <a:tcPr marL="121920" marR="121920" marT="60960" marB="60960"/>
                </a:tc>
                <a:tc>
                  <a:txBody>
                    <a:bodyPr/>
                    <a:lstStyle/>
                    <a:p>
                      <a:r>
                        <a:rPr lang="en-US" sz="1700" dirty="0"/>
                        <a:t>M = 1.84, Med = 2.00</a:t>
                      </a:r>
                    </a:p>
                  </a:txBody>
                  <a:tcPr marL="121920" marR="121920" marT="60960" marB="60960"/>
                </a:tc>
                <a:tc>
                  <a:txBody>
                    <a:bodyPr/>
                    <a:lstStyle/>
                    <a:p>
                      <a:r>
                        <a:rPr lang="en-US" sz="1600" dirty="0"/>
                        <a:t>Belief the organization is fair in distribution of outcomes some-to a small extent</a:t>
                      </a:r>
                    </a:p>
                  </a:txBody>
                  <a:tcPr marL="121920" marR="121920" marT="60960" marB="60960"/>
                </a:tc>
                <a:extLst>
                  <a:ext uri="{0D108BD9-81ED-4DB2-BD59-A6C34878D82A}">
                    <a16:rowId xmlns:a16="http://schemas.microsoft.com/office/drawing/2014/main" val="1577791468"/>
                  </a:ext>
                </a:extLst>
              </a:tr>
              <a:tr h="609600">
                <a:tc>
                  <a:txBody>
                    <a:bodyPr/>
                    <a:lstStyle/>
                    <a:p>
                      <a:r>
                        <a:rPr lang="en-US" sz="1600" dirty="0"/>
                        <a:t>Procedural Org. Justice</a:t>
                      </a:r>
                    </a:p>
                  </a:txBody>
                  <a:tcPr marL="121920" marR="121920" marT="60960" marB="60960"/>
                </a:tc>
                <a:tc>
                  <a:txBody>
                    <a:bodyPr/>
                    <a:lstStyle/>
                    <a:p>
                      <a:r>
                        <a:rPr lang="en-US" sz="1700" dirty="0"/>
                        <a:t>M = 2.84, Med = 2.33</a:t>
                      </a:r>
                    </a:p>
                  </a:txBody>
                  <a:tcPr marL="121920" marR="121920" marT="60960" marB="60960"/>
                </a:tc>
                <a:tc>
                  <a:txBody>
                    <a:bodyPr/>
                    <a:lstStyle/>
                    <a:p>
                      <a:r>
                        <a:rPr lang="en-US" sz="1600" dirty="0"/>
                        <a:t>Belief the organization is fair in processes that determine outcomes to some extent</a:t>
                      </a:r>
                    </a:p>
                  </a:txBody>
                  <a:tcPr marL="121920" marR="121920" marT="60960" marB="60960"/>
                </a:tc>
                <a:extLst>
                  <a:ext uri="{0D108BD9-81ED-4DB2-BD59-A6C34878D82A}">
                    <a16:rowId xmlns:a16="http://schemas.microsoft.com/office/drawing/2014/main" val="3519457568"/>
                  </a:ext>
                </a:extLst>
              </a:tr>
              <a:tr h="609600">
                <a:tc>
                  <a:txBody>
                    <a:bodyPr/>
                    <a:lstStyle/>
                    <a:p>
                      <a:r>
                        <a:rPr lang="en-US" sz="1600" dirty="0"/>
                        <a:t>Interpersonal Justice (Supervisor)</a:t>
                      </a:r>
                    </a:p>
                  </a:txBody>
                  <a:tcPr marL="121920" marR="121920" marT="60960" marB="60960"/>
                </a:tc>
                <a:tc>
                  <a:txBody>
                    <a:bodyPr/>
                    <a:lstStyle/>
                    <a:p>
                      <a:r>
                        <a:rPr lang="en-US" sz="1700" dirty="0"/>
                        <a:t>M = 4.15, Med = 5.00</a:t>
                      </a:r>
                    </a:p>
                  </a:txBody>
                  <a:tcPr marL="121920" marR="121920" marT="60960" marB="60960"/>
                </a:tc>
                <a:tc>
                  <a:txBody>
                    <a:bodyPr/>
                    <a:lstStyle/>
                    <a:p>
                      <a:r>
                        <a:rPr lang="en-US" sz="1600" dirty="0"/>
                        <a:t>Overall, supervisors are believed to treat subordinates with respect mostly to a large extent</a:t>
                      </a:r>
                    </a:p>
                  </a:txBody>
                  <a:tcPr marL="121920" marR="121920" marT="60960" marB="60960"/>
                </a:tc>
                <a:extLst>
                  <a:ext uri="{0D108BD9-81ED-4DB2-BD59-A6C34878D82A}">
                    <a16:rowId xmlns:a16="http://schemas.microsoft.com/office/drawing/2014/main" val="3063800082"/>
                  </a:ext>
                </a:extLst>
              </a:tr>
              <a:tr h="609600">
                <a:tc>
                  <a:txBody>
                    <a:bodyPr/>
                    <a:lstStyle/>
                    <a:p>
                      <a:r>
                        <a:rPr lang="en-US" sz="1600" dirty="0"/>
                        <a:t>Informational Justice (Supervisor)</a:t>
                      </a:r>
                    </a:p>
                  </a:txBody>
                  <a:tcPr marL="121920" marR="121920" marT="60960" marB="60960"/>
                </a:tc>
                <a:tc>
                  <a:txBody>
                    <a:bodyPr/>
                    <a:lstStyle/>
                    <a:p>
                      <a:r>
                        <a:rPr lang="en-US" sz="1700" dirty="0"/>
                        <a:t>M = 3.64, Med = 4.00</a:t>
                      </a:r>
                    </a:p>
                  </a:txBody>
                  <a:tcPr marL="121920" marR="121920" marT="60960" marB="60960"/>
                </a:tc>
                <a:tc>
                  <a:txBody>
                    <a:bodyPr/>
                    <a:lstStyle/>
                    <a:p>
                      <a:r>
                        <a:rPr lang="en-US" sz="1600" dirty="0"/>
                        <a:t>Overall, supervisors are perceived as providing communication to some extent or a little better</a:t>
                      </a:r>
                    </a:p>
                  </a:txBody>
                  <a:tcPr marL="121920" marR="121920" marT="60960" marB="60960"/>
                </a:tc>
                <a:extLst>
                  <a:ext uri="{0D108BD9-81ED-4DB2-BD59-A6C34878D82A}">
                    <a16:rowId xmlns:a16="http://schemas.microsoft.com/office/drawing/2014/main" val="1961027066"/>
                  </a:ext>
                </a:extLst>
              </a:tr>
              <a:tr h="609600">
                <a:tc>
                  <a:txBody>
                    <a:bodyPr/>
                    <a:lstStyle/>
                    <a:p>
                      <a:r>
                        <a:rPr lang="en-US" sz="1600" dirty="0"/>
                        <a:t>Interpersonal Justice (Upper Admin)</a:t>
                      </a:r>
                    </a:p>
                  </a:txBody>
                  <a:tcPr marL="121920" marR="121920" marT="60960" marB="60960"/>
                </a:tc>
                <a:tc>
                  <a:txBody>
                    <a:bodyPr/>
                    <a:lstStyle/>
                    <a:p>
                      <a:r>
                        <a:rPr lang="en-US" sz="1700" dirty="0"/>
                        <a:t>M = 2.93, Med = 3.00</a:t>
                      </a:r>
                    </a:p>
                  </a:txBody>
                  <a:tcPr marL="121920" marR="121920" marT="60960" marB="60960"/>
                </a:tc>
                <a:tc>
                  <a:txBody>
                    <a:bodyPr/>
                    <a:lstStyle/>
                    <a:p>
                      <a:r>
                        <a:rPr lang="en-US" sz="1600" dirty="0"/>
                        <a:t>Overall, upper administrators are believed to treat employees with respect to some extent</a:t>
                      </a:r>
                    </a:p>
                  </a:txBody>
                  <a:tcPr marL="121920" marR="121920" marT="60960" marB="60960"/>
                </a:tc>
                <a:extLst>
                  <a:ext uri="{0D108BD9-81ED-4DB2-BD59-A6C34878D82A}">
                    <a16:rowId xmlns:a16="http://schemas.microsoft.com/office/drawing/2014/main" val="1258311388"/>
                  </a:ext>
                </a:extLst>
              </a:tr>
              <a:tr h="609600">
                <a:tc>
                  <a:txBody>
                    <a:bodyPr/>
                    <a:lstStyle/>
                    <a:p>
                      <a:r>
                        <a:rPr lang="en-US" sz="1600" dirty="0"/>
                        <a:t>Informational Justice (Upper Admin)</a:t>
                      </a:r>
                    </a:p>
                  </a:txBody>
                  <a:tcPr marL="121920" marR="121920" marT="60960" marB="60960"/>
                </a:tc>
                <a:tc>
                  <a:txBody>
                    <a:bodyPr/>
                    <a:lstStyle/>
                    <a:p>
                      <a:r>
                        <a:rPr lang="en-US" sz="1700" dirty="0"/>
                        <a:t>M = 2.23, Med = 2.00</a:t>
                      </a:r>
                    </a:p>
                  </a:txBody>
                  <a:tcPr marL="121920" marR="121920" marT="60960" marB="60960"/>
                </a:tc>
                <a:tc>
                  <a:txBody>
                    <a:bodyPr/>
                    <a:lstStyle/>
                    <a:p>
                      <a:r>
                        <a:rPr lang="en-US" sz="1600" dirty="0"/>
                        <a:t>Overall, upper administrators are believed to communicate less than sometimes</a:t>
                      </a:r>
                    </a:p>
                  </a:txBody>
                  <a:tcPr marL="121920" marR="121920" marT="60960" marB="60960"/>
                </a:tc>
                <a:extLst>
                  <a:ext uri="{0D108BD9-81ED-4DB2-BD59-A6C34878D82A}">
                    <a16:rowId xmlns:a16="http://schemas.microsoft.com/office/drawing/2014/main" val="3909499697"/>
                  </a:ext>
                </a:extLst>
              </a:tr>
            </a:tbl>
          </a:graphicData>
        </a:graphic>
      </p:graphicFrame>
      <p:sp>
        <p:nvSpPr>
          <p:cNvPr id="3" name="Rectangle: Rounded Corners 2">
            <a:extLst>
              <a:ext uri="{FF2B5EF4-FFF2-40B4-BE49-F238E27FC236}">
                <a16:creationId xmlns:a16="http://schemas.microsoft.com/office/drawing/2014/main" id="{E6F3971F-EFDF-6325-247C-B99CC1DC4AF8}"/>
              </a:ext>
            </a:extLst>
          </p:cNvPr>
          <p:cNvSpPr/>
          <p:nvPr/>
        </p:nvSpPr>
        <p:spPr>
          <a:xfrm>
            <a:off x="0" y="4286865"/>
            <a:ext cx="12192000" cy="67842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8427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07FDFEDC-5B30-E21D-B57D-9D8FF3E57D5C}"/>
              </a:ext>
            </a:extLst>
          </p:cNvPr>
          <p:cNvSpPr>
            <a:spLocks noGrp="1"/>
          </p:cNvSpPr>
          <p:nvPr>
            <p:ph idx="1"/>
          </p:nvPr>
        </p:nvSpPr>
        <p:spPr/>
        <p:txBody>
          <a:bodyPr>
            <a:normAutofit lnSpcReduction="10000"/>
          </a:bodyPr>
          <a:lstStyle/>
          <a:p>
            <a:pPr>
              <a:buNone/>
            </a:pPr>
            <a:r>
              <a:rPr lang="en-US" dirty="0"/>
              <a:t>Metrics use different scales</a:t>
            </a:r>
          </a:p>
          <a:p>
            <a:pPr>
              <a:buNone/>
            </a:pPr>
            <a:r>
              <a:rPr lang="en-US" dirty="0"/>
              <a:t>POS: 4 = neutral</a:t>
            </a:r>
          </a:p>
          <a:p>
            <a:pPr>
              <a:spcBef>
                <a:spcPts val="0"/>
              </a:spcBef>
              <a:buNone/>
            </a:pPr>
            <a:r>
              <a:rPr lang="en-US" sz="2267" dirty="0"/>
              <a:t>(Scale 1-7) </a:t>
            </a:r>
          </a:p>
          <a:p>
            <a:pPr>
              <a:buNone/>
            </a:pPr>
            <a:r>
              <a:rPr lang="en-US" dirty="0"/>
              <a:t>Justices: 3 = to some extent</a:t>
            </a:r>
          </a:p>
          <a:p>
            <a:pPr>
              <a:spcBef>
                <a:spcPts val="0"/>
              </a:spcBef>
              <a:buNone/>
            </a:pPr>
            <a:r>
              <a:rPr lang="en-US" sz="2133" dirty="0"/>
              <a:t>(Scale 0-5)</a:t>
            </a:r>
          </a:p>
        </p:txBody>
      </p:sp>
      <p:sp>
        <p:nvSpPr>
          <p:cNvPr id="3" name="Footer Placeholder 2">
            <a:extLst>
              <a:ext uri="{FF2B5EF4-FFF2-40B4-BE49-F238E27FC236}">
                <a16:creationId xmlns:a16="http://schemas.microsoft.com/office/drawing/2014/main" id="{4A5E74D1-444F-096C-9116-66A1DAAB2143}"/>
              </a:ext>
            </a:extLst>
          </p:cNvPr>
          <p:cNvSpPr>
            <a:spLocks noGrp="1"/>
          </p:cNvSpPr>
          <p:nvPr>
            <p:ph type="ftr" sz="quarter" idx="3"/>
          </p:nvPr>
        </p:nvSpPr>
        <p:spPr/>
        <p:txBody>
          <a:bodyPr/>
          <a:lstStyle/>
          <a:p>
            <a:pPr defTabSz="914377">
              <a:buClrTx/>
            </a:pPr>
            <a:r>
              <a:rPr lang="en-US" kern="1200">
                <a:solidFill>
                  <a:srgbClr val="FFFFFF"/>
                </a:solidFill>
                <a:ea typeface="+mn-ea"/>
                <a:cs typeface="+mn-cs"/>
              </a:rPr>
              <a:t>Missouri University of Science and Technology</a:t>
            </a:r>
            <a:endParaRPr lang="en-US" kern="1200" dirty="0">
              <a:solidFill>
                <a:srgbClr val="FFFFFF"/>
              </a:solidFill>
              <a:ea typeface="+mn-ea"/>
              <a:cs typeface="+mn-cs"/>
            </a:endParaRPr>
          </a:p>
        </p:txBody>
      </p:sp>
      <p:sp>
        <p:nvSpPr>
          <p:cNvPr id="7" name="Title 6">
            <a:extLst>
              <a:ext uri="{FF2B5EF4-FFF2-40B4-BE49-F238E27FC236}">
                <a16:creationId xmlns:a16="http://schemas.microsoft.com/office/drawing/2014/main" id="{1D643720-2ADB-8936-4503-95B1DF32A077}"/>
              </a:ext>
            </a:extLst>
          </p:cNvPr>
          <p:cNvSpPr>
            <a:spLocks noGrp="1"/>
          </p:cNvSpPr>
          <p:nvPr>
            <p:ph type="title"/>
          </p:nvPr>
        </p:nvSpPr>
        <p:spPr/>
        <p:txBody>
          <a:bodyPr/>
          <a:lstStyle/>
          <a:p>
            <a:r>
              <a:rPr lang="en-US" dirty="0"/>
              <a:t>Meaningful Differences Between Years</a:t>
            </a:r>
          </a:p>
        </p:txBody>
      </p:sp>
      <p:graphicFrame>
        <p:nvGraphicFramePr>
          <p:cNvPr id="12" name="Content Placeholder 11">
            <a:extLst>
              <a:ext uri="{FF2B5EF4-FFF2-40B4-BE49-F238E27FC236}">
                <a16:creationId xmlns:a16="http://schemas.microsoft.com/office/drawing/2014/main" id="{DF5F6C4E-9F58-1538-C49A-6B6BFBC3DA34}"/>
              </a:ext>
            </a:extLst>
          </p:cNvPr>
          <p:cNvGraphicFramePr>
            <a:graphicFrameLocks noGrp="1"/>
          </p:cNvGraphicFramePr>
          <p:nvPr>
            <p:ph sz="quarter" idx="13"/>
          </p:nvPr>
        </p:nvGraphicFramePr>
        <p:xfrm>
          <a:off x="4315885" y="1754718"/>
          <a:ext cx="7351183" cy="4121149"/>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Connector 13">
            <a:extLst>
              <a:ext uri="{FF2B5EF4-FFF2-40B4-BE49-F238E27FC236}">
                <a16:creationId xmlns:a16="http://schemas.microsoft.com/office/drawing/2014/main" id="{6DF84A77-6797-E8D4-B92A-0C0F5DF557B6}"/>
              </a:ext>
            </a:extLst>
          </p:cNvPr>
          <p:cNvCxnSpPr>
            <a:cxnSpLocks/>
          </p:cNvCxnSpPr>
          <p:nvPr/>
        </p:nvCxnSpPr>
        <p:spPr>
          <a:xfrm>
            <a:off x="6330893" y="3054157"/>
            <a:ext cx="5044580" cy="0"/>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6" name="Straight Connector 15">
            <a:extLst>
              <a:ext uri="{FF2B5EF4-FFF2-40B4-BE49-F238E27FC236}">
                <a16:creationId xmlns:a16="http://schemas.microsoft.com/office/drawing/2014/main" id="{6BE4E6A2-7B84-CBB9-B02C-FB9C7E2637C9}"/>
              </a:ext>
            </a:extLst>
          </p:cNvPr>
          <p:cNvCxnSpPr/>
          <p:nvPr/>
        </p:nvCxnSpPr>
        <p:spPr>
          <a:xfrm>
            <a:off x="5011024" y="2427215"/>
            <a:ext cx="1084976" cy="0"/>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2" name="Rectangle: Rounded Corners 1">
            <a:extLst>
              <a:ext uri="{FF2B5EF4-FFF2-40B4-BE49-F238E27FC236}">
                <a16:creationId xmlns:a16="http://schemas.microsoft.com/office/drawing/2014/main" id="{4E8D8F53-5EF8-0FB7-8297-7A0DB7070FC4}"/>
              </a:ext>
            </a:extLst>
          </p:cNvPr>
          <p:cNvSpPr/>
          <p:nvPr/>
        </p:nvSpPr>
        <p:spPr>
          <a:xfrm>
            <a:off x="8826500" y="2159010"/>
            <a:ext cx="1295400" cy="354326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0717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B6EE2810-6AA4-CF02-6242-6DD8D58EBD50}"/>
              </a:ext>
            </a:extLst>
          </p:cNvPr>
          <p:cNvSpPr>
            <a:spLocks noGrp="1"/>
          </p:cNvSpPr>
          <p:nvPr>
            <p:ph idx="1"/>
          </p:nvPr>
        </p:nvSpPr>
        <p:spPr/>
        <p:txBody>
          <a:bodyPr>
            <a:normAutofit fontScale="92500" lnSpcReduction="10000"/>
          </a:bodyPr>
          <a:lstStyle/>
          <a:p>
            <a:pPr lvl="1"/>
            <a:r>
              <a:rPr lang="en-US" dirty="0"/>
              <a:t>CEC sig. </a:t>
            </a:r>
            <a:r>
              <a:rPr lang="en-US" b="1" dirty="0"/>
              <a:t>higher</a:t>
            </a:r>
            <a:r>
              <a:rPr lang="en-US" dirty="0"/>
              <a:t> in distributive, informational upper admin, and interpersonal upper admin perceptions </a:t>
            </a:r>
          </a:p>
          <a:p>
            <a:pPr lvl="1"/>
            <a:r>
              <a:rPr lang="en-US" dirty="0"/>
              <a:t>CASE sig. </a:t>
            </a:r>
            <a:r>
              <a:rPr lang="en-US" b="1" dirty="0"/>
              <a:t>lower</a:t>
            </a:r>
            <a:r>
              <a:rPr lang="en-US" dirty="0"/>
              <a:t> in informational upper admin and interpersonal upper admin perceptions </a:t>
            </a:r>
          </a:p>
          <a:p>
            <a:endParaRPr lang="en-US" dirty="0"/>
          </a:p>
        </p:txBody>
      </p:sp>
      <p:sp>
        <p:nvSpPr>
          <p:cNvPr id="5" name="Footer Placeholder 4">
            <a:extLst>
              <a:ext uri="{FF2B5EF4-FFF2-40B4-BE49-F238E27FC236}">
                <a16:creationId xmlns:a16="http://schemas.microsoft.com/office/drawing/2014/main" id="{656FE3E3-0109-1605-97C2-1B80B883FDD5}"/>
              </a:ext>
            </a:extLst>
          </p:cNvPr>
          <p:cNvSpPr>
            <a:spLocks noGrp="1"/>
          </p:cNvSpPr>
          <p:nvPr>
            <p:ph type="ftr" sz="quarter" idx="3"/>
          </p:nvPr>
        </p:nvSpPr>
        <p:spPr/>
        <p:txBody>
          <a:bodyPr/>
          <a:lstStyle/>
          <a:p>
            <a:pPr defTabSz="914377">
              <a:buClrTx/>
            </a:pPr>
            <a:r>
              <a:rPr lang="en-US" kern="1200">
                <a:solidFill>
                  <a:srgbClr val="FFFFFF"/>
                </a:solidFill>
                <a:ea typeface="+mn-ea"/>
                <a:cs typeface="+mn-cs"/>
              </a:rPr>
              <a:t>Missouri University of Science and Technology</a:t>
            </a:r>
            <a:endParaRPr lang="en-US" kern="1200" dirty="0">
              <a:solidFill>
                <a:srgbClr val="FFFFFF"/>
              </a:solidFill>
              <a:ea typeface="+mn-ea"/>
              <a:cs typeface="+mn-cs"/>
            </a:endParaRPr>
          </a:p>
        </p:txBody>
      </p:sp>
      <p:sp>
        <p:nvSpPr>
          <p:cNvPr id="6" name="Title 5">
            <a:extLst>
              <a:ext uri="{FF2B5EF4-FFF2-40B4-BE49-F238E27FC236}">
                <a16:creationId xmlns:a16="http://schemas.microsoft.com/office/drawing/2014/main" id="{CC0EAAC3-94B1-6CD2-850A-CAF383A8B251}"/>
              </a:ext>
            </a:extLst>
          </p:cNvPr>
          <p:cNvSpPr>
            <a:spLocks noGrp="1"/>
          </p:cNvSpPr>
          <p:nvPr>
            <p:ph type="title"/>
          </p:nvPr>
        </p:nvSpPr>
        <p:spPr>
          <a:xfrm>
            <a:off x="505330" y="365125"/>
            <a:ext cx="11285975" cy="616331"/>
          </a:xfrm>
        </p:spPr>
        <p:txBody>
          <a:bodyPr/>
          <a:lstStyle/>
          <a:p>
            <a:r>
              <a:rPr lang="en-US" sz="3733" dirty="0"/>
              <a:t>Meaningful Differences Between Years for Colleges</a:t>
            </a:r>
          </a:p>
        </p:txBody>
      </p:sp>
      <p:graphicFrame>
        <p:nvGraphicFramePr>
          <p:cNvPr id="13" name="Content Placeholder 12">
            <a:extLst>
              <a:ext uri="{FF2B5EF4-FFF2-40B4-BE49-F238E27FC236}">
                <a16:creationId xmlns:a16="http://schemas.microsoft.com/office/drawing/2014/main" id="{C17C7C0D-D24D-344B-FC5C-B5D65D500058}"/>
              </a:ext>
            </a:extLst>
          </p:cNvPr>
          <p:cNvGraphicFramePr>
            <a:graphicFrameLocks noGrp="1"/>
          </p:cNvGraphicFramePr>
          <p:nvPr>
            <p:ph sz="quarter" idx="13"/>
          </p:nvPr>
        </p:nvGraphicFramePr>
        <p:xfrm>
          <a:off x="4315885" y="1754718"/>
          <a:ext cx="7351183" cy="4121149"/>
        </p:xfrm>
        <a:graphic>
          <a:graphicData uri="http://schemas.openxmlformats.org/drawingml/2006/chart">
            <c:chart xmlns:c="http://schemas.openxmlformats.org/drawingml/2006/chart" xmlns:r="http://schemas.openxmlformats.org/officeDocument/2006/relationships" r:id="rId3"/>
          </a:graphicData>
        </a:graphic>
      </p:graphicFrame>
      <p:cxnSp>
        <p:nvCxnSpPr>
          <p:cNvPr id="15" name="Straight Connector 14">
            <a:extLst>
              <a:ext uri="{FF2B5EF4-FFF2-40B4-BE49-F238E27FC236}">
                <a16:creationId xmlns:a16="http://schemas.microsoft.com/office/drawing/2014/main" id="{988CCED1-5092-2461-6175-92260968DE6A}"/>
              </a:ext>
            </a:extLst>
          </p:cNvPr>
          <p:cNvCxnSpPr/>
          <p:nvPr/>
        </p:nvCxnSpPr>
        <p:spPr>
          <a:xfrm>
            <a:off x="4901431" y="3017212"/>
            <a:ext cx="6563976" cy="0"/>
          </a:xfrm>
          <a:prstGeom prst="line">
            <a:avLst/>
          </a:prstGeom>
          <a:ln w="19050"/>
        </p:spPr>
        <p:style>
          <a:lnRef idx="1">
            <a:schemeClr val="accent4"/>
          </a:lnRef>
          <a:fillRef idx="0">
            <a:schemeClr val="accent4"/>
          </a:fillRef>
          <a:effectRef idx="0">
            <a:schemeClr val="accent4"/>
          </a:effectRef>
          <a:fontRef idx="minor">
            <a:schemeClr val="tx1"/>
          </a:fontRef>
        </p:style>
      </p:cxnSp>
      <p:sp>
        <p:nvSpPr>
          <p:cNvPr id="16" name="TextBox 15">
            <a:extLst>
              <a:ext uri="{FF2B5EF4-FFF2-40B4-BE49-F238E27FC236}">
                <a16:creationId xmlns:a16="http://schemas.microsoft.com/office/drawing/2014/main" id="{2696BFA2-CD5D-37DD-B277-2BF2A69D4069}"/>
              </a:ext>
            </a:extLst>
          </p:cNvPr>
          <p:cNvSpPr txBox="1"/>
          <p:nvPr/>
        </p:nvSpPr>
        <p:spPr>
          <a:xfrm>
            <a:off x="5885579" y="3398677"/>
            <a:ext cx="246077" cy="748988"/>
          </a:xfrm>
          <a:prstGeom prst="rect">
            <a:avLst/>
          </a:prstGeom>
          <a:noFill/>
        </p:spPr>
        <p:txBody>
          <a:bodyPr wrap="square" rtlCol="0">
            <a:spAutoFit/>
          </a:bodyPr>
          <a:lstStyle/>
          <a:p>
            <a:pPr algn="ctr" defTabSz="914377">
              <a:buClrTx/>
            </a:pPr>
            <a:r>
              <a:rPr lang="en-US" sz="4267" kern="1200" dirty="0">
                <a:solidFill>
                  <a:srgbClr val="154734"/>
                </a:solidFill>
                <a:latin typeface="Tisa Offc Serif Pro"/>
                <a:ea typeface="+mn-ea"/>
                <a:cs typeface="+mn-cs"/>
              </a:rPr>
              <a:t>*</a:t>
            </a:r>
          </a:p>
        </p:txBody>
      </p:sp>
      <p:sp>
        <p:nvSpPr>
          <p:cNvPr id="17" name="TextBox 16">
            <a:extLst>
              <a:ext uri="{FF2B5EF4-FFF2-40B4-BE49-F238E27FC236}">
                <a16:creationId xmlns:a16="http://schemas.microsoft.com/office/drawing/2014/main" id="{01CAD057-FDDB-4854-1742-BAEE8EC40509}"/>
              </a:ext>
            </a:extLst>
          </p:cNvPr>
          <p:cNvSpPr txBox="1"/>
          <p:nvPr/>
        </p:nvSpPr>
        <p:spPr>
          <a:xfrm>
            <a:off x="7564659" y="3276989"/>
            <a:ext cx="246077" cy="748988"/>
          </a:xfrm>
          <a:prstGeom prst="rect">
            <a:avLst/>
          </a:prstGeom>
          <a:noFill/>
        </p:spPr>
        <p:txBody>
          <a:bodyPr wrap="square" rtlCol="0">
            <a:spAutoFit/>
          </a:bodyPr>
          <a:lstStyle/>
          <a:p>
            <a:pPr algn="ctr" defTabSz="914377">
              <a:buClrTx/>
            </a:pPr>
            <a:r>
              <a:rPr lang="en-US" sz="4267" kern="1200" dirty="0">
                <a:solidFill>
                  <a:srgbClr val="154734"/>
                </a:solidFill>
                <a:latin typeface="Tisa Offc Serif Pro"/>
                <a:ea typeface="+mn-ea"/>
                <a:cs typeface="+mn-cs"/>
              </a:rPr>
              <a:t>*</a:t>
            </a:r>
          </a:p>
        </p:txBody>
      </p:sp>
      <p:sp>
        <p:nvSpPr>
          <p:cNvPr id="18" name="TextBox 17">
            <a:extLst>
              <a:ext uri="{FF2B5EF4-FFF2-40B4-BE49-F238E27FC236}">
                <a16:creationId xmlns:a16="http://schemas.microsoft.com/office/drawing/2014/main" id="{90733E4D-7E24-691C-0937-000F6E8DA4BF}"/>
              </a:ext>
            </a:extLst>
          </p:cNvPr>
          <p:cNvSpPr txBox="1"/>
          <p:nvPr/>
        </p:nvSpPr>
        <p:spPr>
          <a:xfrm>
            <a:off x="8158348" y="3258216"/>
            <a:ext cx="246077" cy="748988"/>
          </a:xfrm>
          <a:prstGeom prst="rect">
            <a:avLst/>
          </a:prstGeom>
          <a:noFill/>
        </p:spPr>
        <p:txBody>
          <a:bodyPr wrap="square" rtlCol="0">
            <a:spAutoFit/>
          </a:bodyPr>
          <a:lstStyle/>
          <a:p>
            <a:pPr algn="ctr" defTabSz="914377">
              <a:buClrTx/>
            </a:pPr>
            <a:r>
              <a:rPr lang="en-US" sz="4267" kern="1200" dirty="0">
                <a:solidFill>
                  <a:srgbClr val="154734"/>
                </a:solidFill>
                <a:latin typeface="Tisa Offc Serif Pro"/>
                <a:ea typeface="+mn-ea"/>
                <a:cs typeface="+mn-cs"/>
              </a:rPr>
              <a:t>*</a:t>
            </a:r>
          </a:p>
        </p:txBody>
      </p:sp>
      <p:sp>
        <p:nvSpPr>
          <p:cNvPr id="19" name="TextBox 18">
            <a:extLst>
              <a:ext uri="{FF2B5EF4-FFF2-40B4-BE49-F238E27FC236}">
                <a16:creationId xmlns:a16="http://schemas.microsoft.com/office/drawing/2014/main" id="{F49B4650-8EE5-4DE3-B119-E81AF51716D2}"/>
              </a:ext>
            </a:extLst>
          </p:cNvPr>
          <p:cNvSpPr txBox="1"/>
          <p:nvPr/>
        </p:nvSpPr>
        <p:spPr>
          <a:xfrm>
            <a:off x="9830810" y="3032009"/>
            <a:ext cx="246077" cy="748988"/>
          </a:xfrm>
          <a:prstGeom prst="rect">
            <a:avLst/>
          </a:prstGeom>
          <a:noFill/>
        </p:spPr>
        <p:txBody>
          <a:bodyPr wrap="square" rtlCol="0">
            <a:spAutoFit/>
          </a:bodyPr>
          <a:lstStyle/>
          <a:p>
            <a:pPr algn="ctr" defTabSz="914377">
              <a:buClrTx/>
            </a:pPr>
            <a:r>
              <a:rPr lang="en-US" sz="4267" kern="1200" dirty="0">
                <a:solidFill>
                  <a:srgbClr val="154734"/>
                </a:solidFill>
                <a:latin typeface="Tisa Offc Serif Pro"/>
                <a:ea typeface="+mn-ea"/>
                <a:cs typeface="+mn-cs"/>
              </a:rPr>
              <a:t>*</a:t>
            </a:r>
          </a:p>
        </p:txBody>
      </p:sp>
      <p:sp>
        <p:nvSpPr>
          <p:cNvPr id="20" name="TextBox 19">
            <a:extLst>
              <a:ext uri="{FF2B5EF4-FFF2-40B4-BE49-F238E27FC236}">
                <a16:creationId xmlns:a16="http://schemas.microsoft.com/office/drawing/2014/main" id="{192D6996-67CE-A191-62D2-B99044CA1DC3}"/>
              </a:ext>
            </a:extLst>
          </p:cNvPr>
          <p:cNvSpPr txBox="1"/>
          <p:nvPr/>
        </p:nvSpPr>
        <p:spPr>
          <a:xfrm>
            <a:off x="10416356" y="2842965"/>
            <a:ext cx="246077" cy="748988"/>
          </a:xfrm>
          <a:prstGeom prst="rect">
            <a:avLst/>
          </a:prstGeom>
          <a:noFill/>
        </p:spPr>
        <p:txBody>
          <a:bodyPr wrap="square" rtlCol="0">
            <a:spAutoFit/>
          </a:bodyPr>
          <a:lstStyle/>
          <a:p>
            <a:pPr algn="ctr" defTabSz="914377">
              <a:buClrTx/>
            </a:pPr>
            <a:r>
              <a:rPr lang="en-US" sz="4267" kern="1200" dirty="0">
                <a:solidFill>
                  <a:srgbClr val="154734"/>
                </a:solidFill>
                <a:latin typeface="Tisa Offc Serif Pro"/>
                <a:ea typeface="+mn-ea"/>
                <a:cs typeface="+mn-cs"/>
              </a:rPr>
              <a:t>*</a:t>
            </a:r>
          </a:p>
        </p:txBody>
      </p:sp>
    </p:spTree>
    <p:extLst>
      <p:ext uri="{BB962C8B-B14F-4D97-AF65-F5344CB8AC3E}">
        <p14:creationId xmlns:p14="http://schemas.microsoft.com/office/powerpoint/2010/main" val="24059851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01B6F7-5A25-939F-609F-3B295B8B225F}"/>
              </a:ext>
            </a:extLst>
          </p:cNvPr>
          <p:cNvSpPr>
            <a:spLocks noGrp="1"/>
          </p:cNvSpPr>
          <p:nvPr>
            <p:ph idx="1"/>
          </p:nvPr>
        </p:nvSpPr>
        <p:spPr>
          <a:xfrm>
            <a:off x="607040" y="2013263"/>
            <a:ext cx="3528861" cy="4120896"/>
          </a:xfrm>
        </p:spPr>
        <p:txBody>
          <a:bodyPr>
            <a:normAutofit fontScale="77500" lnSpcReduction="20000"/>
          </a:bodyPr>
          <a:lstStyle/>
          <a:p>
            <a:r>
              <a:rPr lang="en-US" dirty="0"/>
              <a:t>Continuance &amp; POS:     </a:t>
            </a:r>
            <a:br>
              <a:rPr lang="en-US" dirty="0"/>
            </a:br>
            <a:r>
              <a:rPr lang="en-US" dirty="0"/>
              <a:t>1-7 scale</a:t>
            </a:r>
          </a:p>
          <a:p>
            <a:r>
              <a:rPr lang="en-US" dirty="0"/>
              <a:t>Exhaustion: 0-6 scale</a:t>
            </a:r>
          </a:p>
          <a:p>
            <a:r>
              <a:rPr lang="en-US" dirty="0"/>
              <a:t>CASE faculty </a:t>
            </a:r>
            <a:r>
              <a:rPr lang="en-US" b="1" dirty="0"/>
              <a:t>highest</a:t>
            </a:r>
            <a:r>
              <a:rPr lang="en-US" dirty="0"/>
              <a:t>  on continuance commitment </a:t>
            </a:r>
          </a:p>
          <a:p>
            <a:r>
              <a:rPr lang="en-US" dirty="0"/>
              <a:t>PNR had </a:t>
            </a:r>
            <a:r>
              <a:rPr lang="en-US" b="1" dirty="0"/>
              <a:t>lowest</a:t>
            </a:r>
            <a:r>
              <a:rPr lang="en-US" dirty="0"/>
              <a:t> POS and </a:t>
            </a:r>
            <a:r>
              <a:rPr lang="en-US" b="1" dirty="0"/>
              <a:t>highest</a:t>
            </a:r>
            <a:r>
              <a:rPr lang="en-US" dirty="0"/>
              <a:t> exhaustion</a:t>
            </a:r>
          </a:p>
        </p:txBody>
      </p:sp>
      <p:sp>
        <p:nvSpPr>
          <p:cNvPr id="3" name="Footer Placeholder 2">
            <a:extLst>
              <a:ext uri="{FF2B5EF4-FFF2-40B4-BE49-F238E27FC236}">
                <a16:creationId xmlns:a16="http://schemas.microsoft.com/office/drawing/2014/main" id="{9A50BB96-2AC9-C0EC-7ED0-D63FECA45525}"/>
              </a:ext>
            </a:extLst>
          </p:cNvPr>
          <p:cNvSpPr>
            <a:spLocks noGrp="1"/>
          </p:cNvSpPr>
          <p:nvPr>
            <p:ph type="ftr" sz="quarter" idx="3"/>
          </p:nvPr>
        </p:nvSpPr>
        <p:spPr/>
        <p:txBody>
          <a:bodyPr/>
          <a:lstStyle/>
          <a:p>
            <a:pPr defTabSz="914377">
              <a:buClrTx/>
            </a:pPr>
            <a:r>
              <a:rPr lang="en-US" kern="1200">
                <a:solidFill>
                  <a:srgbClr val="FFFFFF"/>
                </a:solidFill>
                <a:ea typeface="+mn-ea"/>
                <a:cs typeface="+mn-cs"/>
              </a:rPr>
              <a:t>Missouri University of Science and Technology</a:t>
            </a:r>
            <a:endParaRPr lang="en-US" kern="1200" dirty="0">
              <a:solidFill>
                <a:srgbClr val="FFFFFF"/>
              </a:solidFill>
              <a:ea typeface="+mn-ea"/>
              <a:cs typeface="+mn-cs"/>
            </a:endParaRPr>
          </a:p>
        </p:txBody>
      </p:sp>
      <p:sp>
        <p:nvSpPr>
          <p:cNvPr id="5" name="Title 4">
            <a:extLst>
              <a:ext uri="{FF2B5EF4-FFF2-40B4-BE49-F238E27FC236}">
                <a16:creationId xmlns:a16="http://schemas.microsoft.com/office/drawing/2014/main" id="{AA82A41B-E75C-E473-1326-02FCA792A092}"/>
              </a:ext>
            </a:extLst>
          </p:cNvPr>
          <p:cNvSpPr>
            <a:spLocks noGrp="1"/>
          </p:cNvSpPr>
          <p:nvPr>
            <p:ph type="title"/>
          </p:nvPr>
        </p:nvSpPr>
        <p:spPr/>
        <p:txBody>
          <a:bodyPr/>
          <a:lstStyle/>
          <a:p>
            <a:r>
              <a:rPr lang="en-US" dirty="0"/>
              <a:t>Meaningful Differences Between Colleges - 2023</a:t>
            </a:r>
          </a:p>
        </p:txBody>
      </p:sp>
      <p:sp>
        <p:nvSpPr>
          <p:cNvPr id="6" name="Subtitle 5">
            <a:extLst>
              <a:ext uri="{FF2B5EF4-FFF2-40B4-BE49-F238E27FC236}">
                <a16:creationId xmlns:a16="http://schemas.microsoft.com/office/drawing/2014/main" id="{19747459-5C91-293E-26D3-29B49E4A738E}"/>
              </a:ext>
            </a:extLst>
          </p:cNvPr>
          <p:cNvSpPr>
            <a:spLocks noGrp="1"/>
          </p:cNvSpPr>
          <p:nvPr>
            <p:ph type="subTitle" idx="14"/>
          </p:nvPr>
        </p:nvSpPr>
        <p:spPr/>
        <p:txBody>
          <a:bodyPr/>
          <a:lstStyle/>
          <a:p>
            <a:r>
              <a:rPr lang="en-US" dirty="0"/>
              <a:t>*</a:t>
            </a:r>
            <a:r>
              <a:rPr lang="en-US" dirty="0" err="1"/>
              <a:t>Kummer</a:t>
            </a:r>
            <a:r>
              <a:rPr lang="en-US" dirty="0"/>
              <a:t> only had 6 faculty report </a:t>
            </a:r>
          </a:p>
        </p:txBody>
      </p:sp>
      <p:graphicFrame>
        <p:nvGraphicFramePr>
          <p:cNvPr id="7" name="Content Placeholder 6">
            <a:extLst>
              <a:ext uri="{FF2B5EF4-FFF2-40B4-BE49-F238E27FC236}">
                <a16:creationId xmlns:a16="http://schemas.microsoft.com/office/drawing/2014/main" id="{F419E6CA-F6F7-9CFB-6083-57A0E00C9999}"/>
              </a:ext>
            </a:extLst>
          </p:cNvPr>
          <p:cNvGraphicFramePr>
            <a:graphicFrameLocks noGrp="1"/>
          </p:cNvGraphicFramePr>
          <p:nvPr>
            <p:ph sz="quarter" idx="13"/>
          </p:nvPr>
        </p:nvGraphicFramePr>
        <p:xfrm>
          <a:off x="4315885" y="1754718"/>
          <a:ext cx="7351183" cy="4121149"/>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9C8B9E8A-7C67-49F9-AEBD-09B8060E2BF2}"/>
              </a:ext>
            </a:extLst>
          </p:cNvPr>
          <p:cNvSpPr txBox="1"/>
          <p:nvPr/>
        </p:nvSpPr>
        <p:spPr>
          <a:xfrm>
            <a:off x="6290118" y="2514311"/>
            <a:ext cx="246077" cy="748988"/>
          </a:xfrm>
          <a:prstGeom prst="rect">
            <a:avLst/>
          </a:prstGeom>
          <a:noFill/>
        </p:spPr>
        <p:txBody>
          <a:bodyPr wrap="square" rtlCol="0">
            <a:spAutoFit/>
          </a:bodyPr>
          <a:lstStyle/>
          <a:p>
            <a:pPr algn="ctr" defTabSz="914377">
              <a:buClrTx/>
            </a:pPr>
            <a:r>
              <a:rPr lang="en-US" sz="4267" kern="1200" dirty="0">
                <a:solidFill>
                  <a:srgbClr val="154734"/>
                </a:solidFill>
                <a:latin typeface="Tisa Offc Serif Pro"/>
                <a:ea typeface="+mn-ea"/>
                <a:cs typeface="+mn-cs"/>
              </a:rPr>
              <a:t>*</a:t>
            </a:r>
          </a:p>
        </p:txBody>
      </p:sp>
      <p:sp>
        <p:nvSpPr>
          <p:cNvPr id="9" name="TextBox 8">
            <a:extLst>
              <a:ext uri="{FF2B5EF4-FFF2-40B4-BE49-F238E27FC236}">
                <a16:creationId xmlns:a16="http://schemas.microsoft.com/office/drawing/2014/main" id="{94683788-0417-0086-DB35-876F83FDE7CB}"/>
              </a:ext>
            </a:extLst>
          </p:cNvPr>
          <p:cNvSpPr txBox="1"/>
          <p:nvPr/>
        </p:nvSpPr>
        <p:spPr>
          <a:xfrm>
            <a:off x="7321031" y="2189380"/>
            <a:ext cx="246077" cy="748988"/>
          </a:xfrm>
          <a:prstGeom prst="rect">
            <a:avLst/>
          </a:prstGeom>
          <a:noFill/>
        </p:spPr>
        <p:txBody>
          <a:bodyPr wrap="square" rtlCol="0">
            <a:spAutoFit/>
          </a:bodyPr>
          <a:lstStyle/>
          <a:p>
            <a:pPr algn="ctr" defTabSz="914377">
              <a:buClrTx/>
            </a:pPr>
            <a:r>
              <a:rPr lang="en-US" sz="4267" kern="1200" dirty="0">
                <a:solidFill>
                  <a:srgbClr val="154734"/>
                </a:solidFill>
                <a:latin typeface="Tisa Offc Serif Pro"/>
                <a:ea typeface="+mn-ea"/>
                <a:cs typeface="+mn-cs"/>
              </a:rPr>
              <a:t>*</a:t>
            </a:r>
          </a:p>
        </p:txBody>
      </p:sp>
      <p:sp>
        <p:nvSpPr>
          <p:cNvPr id="10" name="TextBox 9">
            <a:extLst>
              <a:ext uri="{FF2B5EF4-FFF2-40B4-BE49-F238E27FC236}">
                <a16:creationId xmlns:a16="http://schemas.microsoft.com/office/drawing/2014/main" id="{EEC05463-131F-3E22-2BBF-6E8A448F9683}"/>
              </a:ext>
            </a:extLst>
          </p:cNvPr>
          <p:cNvSpPr txBox="1"/>
          <p:nvPr/>
        </p:nvSpPr>
        <p:spPr>
          <a:xfrm>
            <a:off x="10829518" y="3294011"/>
            <a:ext cx="246077" cy="748988"/>
          </a:xfrm>
          <a:prstGeom prst="rect">
            <a:avLst/>
          </a:prstGeom>
          <a:noFill/>
        </p:spPr>
        <p:txBody>
          <a:bodyPr wrap="square" rtlCol="0">
            <a:spAutoFit/>
          </a:bodyPr>
          <a:lstStyle/>
          <a:p>
            <a:pPr algn="ctr" defTabSz="914377">
              <a:buClrTx/>
            </a:pPr>
            <a:r>
              <a:rPr lang="en-US" sz="4267" kern="1200" dirty="0">
                <a:solidFill>
                  <a:srgbClr val="154734"/>
                </a:solidFill>
                <a:latin typeface="Tisa Offc Serif Pro"/>
                <a:ea typeface="+mn-ea"/>
                <a:cs typeface="+mn-cs"/>
              </a:rPr>
              <a:t>*</a:t>
            </a:r>
          </a:p>
        </p:txBody>
      </p:sp>
    </p:spTree>
    <p:extLst>
      <p:ext uri="{BB962C8B-B14F-4D97-AF65-F5344CB8AC3E}">
        <p14:creationId xmlns:p14="http://schemas.microsoft.com/office/powerpoint/2010/main" val="23789637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4FA5D831-D198-1B26-7F25-9C9FFCC9CD5A}"/>
              </a:ext>
            </a:extLst>
          </p:cNvPr>
          <p:cNvSpPr>
            <a:spLocks noGrp="1"/>
          </p:cNvSpPr>
          <p:nvPr>
            <p:ph idx="1"/>
          </p:nvPr>
        </p:nvSpPr>
        <p:spPr/>
        <p:txBody>
          <a:bodyPr>
            <a:normAutofit fontScale="92500" lnSpcReduction="10000"/>
          </a:bodyPr>
          <a:lstStyle/>
          <a:p>
            <a:pPr lvl="1"/>
            <a:r>
              <a:rPr lang="en-US" dirty="0"/>
              <a:t>PNR faculty sig. </a:t>
            </a:r>
            <a:r>
              <a:rPr lang="en-US" b="1" dirty="0"/>
              <a:t>lower</a:t>
            </a:r>
            <a:r>
              <a:rPr lang="en-US" dirty="0"/>
              <a:t> in POS, affective commitment &amp; normative commitment </a:t>
            </a:r>
          </a:p>
          <a:p>
            <a:pPr lvl="1"/>
            <a:r>
              <a:rPr lang="en-US" dirty="0"/>
              <a:t>T/TT faculty sig. </a:t>
            </a:r>
            <a:r>
              <a:rPr lang="en-US" b="1" dirty="0"/>
              <a:t>higher</a:t>
            </a:r>
            <a:r>
              <a:rPr lang="en-US" dirty="0"/>
              <a:t> in distributive justice (likely true for NTT faculty too)</a:t>
            </a:r>
          </a:p>
        </p:txBody>
      </p:sp>
      <p:sp>
        <p:nvSpPr>
          <p:cNvPr id="3" name="Footer Placeholder 2">
            <a:extLst>
              <a:ext uri="{FF2B5EF4-FFF2-40B4-BE49-F238E27FC236}">
                <a16:creationId xmlns:a16="http://schemas.microsoft.com/office/drawing/2014/main" id="{5B54F607-E533-9372-9B97-EE3870ECFA45}"/>
              </a:ext>
            </a:extLst>
          </p:cNvPr>
          <p:cNvSpPr>
            <a:spLocks noGrp="1"/>
          </p:cNvSpPr>
          <p:nvPr>
            <p:ph type="ftr" sz="quarter" idx="3"/>
          </p:nvPr>
        </p:nvSpPr>
        <p:spPr/>
        <p:txBody>
          <a:bodyPr/>
          <a:lstStyle/>
          <a:p>
            <a:pPr defTabSz="914377">
              <a:buClrTx/>
            </a:pPr>
            <a:r>
              <a:rPr lang="en-US" kern="1200">
                <a:solidFill>
                  <a:srgbClr val="FFFFFF"/>
                </a:solidFill>
                <a:ea typeface="+mn-ea"/>
                <a:cs typeface="+mn-cs"/>
              </a:rPr>
              <a:t>Missouri University of Science and Technology</a:t>
            </a:r>
            <a:endParaRPr lang="en-US" kern="1200" dirty="0">
              <a:solidFill>
                <a:srgbClr val="FFFFFF"/>
              </a:solidFill>
              <a:ea typeface="+mn-ea"/>
              <a:cs typeface="+mn-cs"/>
            </a:endParaRPr>
          </a:p>
        </p:txBody>
      </p:sp>
      <p:sp>
        <p:nvSpPr>
          <p:cNvPr id="5" name="Title 4">
            <a:extLst>
              <a:ext uri="{FF2B5EF4-FFF2-40B4-BE49-F238E27FC236}">
                <a16:creationId xmlns:a16="http://schemas.microsoft.com/office/drawing/2014/main" id="{4527E929-8781-F6CB-0E53-5FD0A146B971}"/>
              </a:ext>
            </a:extLst>
          </p:cNvPr>
          <p:cNvSpPr>
            <a:spLocks noGrp="1"/>
          </p:cNvSpPr>
          <p:nvPr>
            <p:ph type="title"/>
          </p:nvPr>
        </p:nvSpPr>
        <p:spPr/>
        <p:txBody>
          <a:bodyPr/>
          <a:lstStyle/>
          <a:p>
            <a:r>
              <a:rPr lang="en-US" sz="3200" dirty="0"/>
              <a:t>Meaningful Differences Between Years for Tenure-Status</a:t>
            </a:r>
          </a:p>
        </p:txBody>
      </p:sp>
      <p:sp>
        <p:nvSpPr>
          <p:cNvPr id="9" name="Subtitle 8">
            <a:extLst>
              <a:ext uri="{FF2B5EF4-FFF2-40B4-BE49-F238E27FC236}">
                <a16:creationId xmlns:a16="http://schemas.microsoft.com/office/drawing/2014/main" id="{56510130-9223-4CB6-E991-D0C0318C55E1}"/>
              </a:ext>
            </a:extLst>
          </p:cNvPr>
          <p:cNvSpPr>
            <a:spLocks noGrp="1"/>
          </p:cNvSpPr>
          <p:nvPr>
            <p:ph type="subTitle" idx="14"/>
          </p:nvPr>
        </p:nvSpPr>
        <p:spPr/>
        <p:txBody>
          <a:bodyPr/>
          <a:lstStyle/>
          <a:p>
            <a:r>
              <a:rPr lang="en-US" sz="2667" dirty="0"/>
              <a:t>NTT, T/TT, PNR 2022: 31, 99, 33; NTT, T/TT, PNR 2023: 15, 75, 21</a:t>
            </a:r>
          </a:p>
        </p:txBody>
      </p:sp>
      <p:graphicFrame>
        <p:nvGraphicFramePr>
          <p:cNvPr id="10" name="Content Placeholder 9">
            <a:extLst>
              <a:ext uri="{FF2B5EF4-FFF2-40B4-BE49-F238E27FC236}">
                <a16:creationId xmlns:a16="http://schemas.microsoft.com/office/drawing/2014/main" id="{54414514-10BA-B140-4D2B-D64C9F51B08F}"/>
              </a:ext>
            </a:extLst>
          </p:cNvPr>
          <p:cNvGraphicFramePr>
            <a:graphicFrameLocks noGrp="1"/>
          </p:cNvGraphicFramePr>
          <p:nvPr>
            <p:ph sz="quarter" idx="13"/>
          </p:nvPr>
        </p:nvGraphicFramePr>
        <p:xfrm>
          <a:off x="4315885" y="1754718"/>
          <a:ext cx="7351183" cy="4121149"/>
        </p:xfrm>
        <a:graphic>
          <a:graphicData uri="http://schemas.openxmlformats.org/drawingml/2006/chart">
            <c:chart xmlns:c="http://schemas.openxmlformats.org/drawingml/2006/chart" xmlns:r="http://schemas.openxmlformats.org/officeDocument/2006/relationships" r:id="rId3"/>
          </a:graphicData>
        </a:graphic>
      </p:graphicFrame>
      <p:cxnSp>
        <p:nvCxnSpPr>
          <p:cNvPr id="11" name="Straight Connector 10">
            <a:extLst>
              <a:ext uri="{FF2B5EF4-FFF2-40B4-BE49-F238E27FC236}">
                <a16:creationId xmlns:a16="http://schemas.microsoft.com/office/drawing/2014/main" id="{C15817A7-33AF-EC51-6CFF-E564D7568366}"/>
              </a:ext>
            </a:extLst>
          </p:cNvPr>
          <p:cNvCxnSpPr>
            <a:cxnSpLocks/>
          </p:cNvCxnSpPr>
          <p:nvPr/>
        </p:nvCxnSpPr>
        <p:spPr>
          <a:xfrm flipV="1">
            <a:off x="9758300" y="3170382"/>
            <a:ext cx="1719421" cy="4809"/>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3" name="Straight Connector 12">
            <a:extLst>
              <a:ext uri="{FF2B5EF4-FFF2-40B4-BE49-F238E27FC236}">
                <a16:creationId xmlns:a16="http://schemas.microsoft.com/office/drawing/2014/main" id="{6242D151-2392-3F95-BE78-EA18C736AD99}"/>
              </a:ext>
            </a:extLst>
          </p:cNvPr>
          <p:cNvCxnSpPr>
            <a:cxnSpLocks/>
          </p:cNvCxnSpPr>
          <p:nvPr/>
        </p:nvCxnSpPr>
        <p:spPr>
          <a:xfrm flipV="1">
            <a:off x="4876265" y="2511522"/>
            <a:ext cx="4882036" cy="4809"/>
          </a:xfrm>
          <a:prstGeom prst="line">
            <a:avLst/>
          </a:prstGeom>
          <a:ln w="1905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1600673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3FA173B-D403-A815-63D4-598827FA2CB7}"/>
              </a:ext>
            </a:extLst>
          </p:cNvPr>
          <p:cNvSpPr>
            <a:spLocks noGrp="1"/>
          </p:cNvSpPr>
          <p:nvPr>
            <p:ph type="title"/>
          </p:nvPr>
        </p:nvSpPr>
        <p:spPr>
          <a:xfrm>
            <a:off x="524256" y="365761"/>
            <a:ext cx="11143488" cy="532183"/>
          </a:xfrm>
        </p:spPr>
        <p:txBody>
          <a:bodyPr anchor="t">
            <a:normAutofit/>
          </a:bodyPr>
          <a:lstStyle/>
          <a:p>
            <a:r>
              <a:rPr lang="en-US" sz="3733" dirty="0"/>
              <a:t>Meaningful Differences Among Tenure Status - 2023</a:t>
            </a:r>
          </a:p>
        </p:txBody>
      </p:sp>
      <p:sp>
        <p:nvSpPr>
          <p:cNvPr id="3" name="Footer Placeholder 2">
            <a:extLst>
              <a:ext uri="{FF2B5EF4-FFF2-40B4-BE49-F238E27FC236}">
                <a16:creationId xmlns:a16="http://schemas.microsoft.com/office/drawing/2014/main" id="{8C95EC5B-2496-3BEB-55DD-DA272DBE17D4}"/>
              </a:ext>
            </a:extLst>
          </p:cNvPr>
          <p:cNvSpPr>
            <a:spLocks noGrp="1"/>
          </p:cNvSpPr>
          <p:nvPr>
            <p:ph type="ftr" sz="quarter" idx="3"/>
          </p:nvPr>
        </p:nvSpPr>
        <p:spPr>
          <a:xfrm>
            <a:off x="1865376" y="6314677"/>
            <a:ext cx="7741197" cy="486833"/>
          </a:xfrm>
        </p:spPr>
        <p:txBody>
          <a:bodyPr anchor="ctr">
            <a:normAutofit/>
          </a:bodyPr>
          <a:lstStyle/>
          <a:p>
            <a:pPr defTabSz="914377">
              <a:spcAft>
                <a:spcPts val="800"/>
              </a:spcAft>
              <a:buClrTx/>
            </a:pPr>
            <a:r>
              <a:rPr lang="en-US" kern="1200">
                <a:solidFill>
                  <a:srgbClr val="FFFFFF"/>
                </a:solidFill>
                <a:ea typeface="+mn-ea"/>
                <a:cs typeface="+mn-cs"/>
              </a:rPr>
              <a:t>Missouri University of Science and Technology</a:t>
            </a:r>
          </a:p>
        </p:txBody>
      </p:sp>
      <p:sp>
        <p:nvSpPr>
          <p:cNvPr id="6" name="Subtitle 5">
            <a:extLst>
              <a:ext uri="{FF2B5EF4-FFF2-40B4-BE49-F238E27FC236}">
                <a16:creationId xmlns:a16="http://schemas.microsoft.com/office/drawing/2014/main" id="{8DF1C6B7-DF4D-0CCC-D19A-E666784179C4}"/>
              </a:ext>
            </a:extLst>
          </p:cNvPr>
          <p:cNvSpPr>
            <a:spLocks noGrp="1"/>
          </p:cNvSpPr>
          <p:nvPr>
            <p:ph type="subTitle" idx="13"/>
          </p:nvPr>
        </p:nvSpPr>
        <p:spPr>
          <a:xfrm>
            <a:off x="524256" y="987552"/>
            <a:ext cx="11143488" cy="414528"/>
          </a:xfrm>
        </p:spPr>
        <p:txBody>
          <a:bodyPr>
            <a:normAutofit/>
          </a:bodyPr>
          <a:lstStyle/>
          <a:p>
            <a:pPr>
              <a:lnSpc>
                <a:spcPct val="90000"/>
              </a:lnSpc>
            </a:pPr>
            <a:r>
              <a:rPr lang="en-US" sz="2933" dirty="0"/>
              <a:t>Higher exhaustion is worse, lower on everything else is worse</a:t>
            </a:r>
          </a:p>
        </p:txBody>
      </p:sp>
      <p:graphicFrame>
        <p:nvGraphicFramePr>
          <p:cNvPr id="7" name="Content Placeholder 6">
            <a:extLst>
              <a:ext uri="{FF2B5EF4-FFF2-40B4-BE49-F238E27FC236}">
                <a16:creationId xmlns:a16="http://schemas.microsoft.com/office/drawing/2014/main" id="{EE9E288C-F987-D037-95CA-EEF78C8192DA}"/>
              </a:ext>
            </a:extLst>
          </p:cNvPr>
          <p:cNvGraphicFramePr>
            <a:graphicFrameLocks noGrp="1"/>
          </p:cNvGraphicFramePr>
          <p:nvPr>
            <p:ph idx="1"/>
          </p:nvPr>
        </p:nvGraphicFramePr>
        <p:xfrm>
          <a:off x="524256" y="1752111"/>
          <a:ext cx="11143488" cy="399953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85E7016C-D540-CDF7-91A2-B75A26D16C98}"/>
              </a:ext>
            </a:extLst>
          </p:cNvPr>
          <p:cNvCxnSpPr/>
          <p:nvPr/>
        </p:nvCxnSpPr>
        <p:spPr>
          <a:xfrm>
            <a:off x="1059103" y="2869431"/>
            <a:ext cx="3029528" cy="0"/>
          </a:xfrm>
          <a:prstGeom prst="line">
            <a:avLst/>
          </a:prstGeom>
          <a:ln w="12700"/>
        </p:spPr>
        <p:style>
          <a:lnRef idx="1">
            <a:schemeClr val="accent4"/>
          </a:lnRef>
          <a:fillRef idx="0">
            <a:schemeClr val="accent4"/>
          </a:fillRef>
          <a:effectRef idx="0">
            <a:schemeClr val="accent4"/>
          </a:effectRef>
          <a:fontRef idx="minor">
            <a:schemeClr val="tx1"/>
          </a:fontRef>
        </p:style>
      </p:cxnSp>
      <p:cxnSp>
        <p:nvCxnSpPr>
          <p:cNvPr id="10" name="Straight Connector 9">
            <a:extLst>
              <a:ext uri="{FF2B5EF4-FFF2-40B4-BE49-F238E27FC236}">
                <a16:creationId xmlns:a16="http://schemas.microsoft.com/office/drawing/2014/main" id="{31B3944E-B990-1E99-A7F1-13643CCDB54A}"/>
              </a:ext>
            </a:extLst>
          </p:cNvPr>
          <p:cNvCxnSpPr>
            <a:cxnSpLocks/>
          </p:cNvCxnSpPr>
          <p:nvPr/>
        </p:nvCxnSpPr>
        <p:spPr>
          <a:xfrm>
            <a:off x="4088632" y="3341079"/>
            <a:ext cx="7579113" cy="0"/>
          </a:xfrm>
          <a:prstGeom prst="line">
            <a:avLst/>
          </a:prstGeom>
          <a:ln w="127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1840457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A857118-9735-623D-7AED-E59FBC9A30DB}"/>
              </a:ext>
            </a:extLst>
          </p:cNvPr>
          <p:cNvSpPr>
            <a:spLocks noGrp="1"/>
          </p:cNvSpPr>
          <p:nvPr>
            <p:ph type="ftr" sz="quarter" idx="3"/>
          </p:nvPr>
        </p:nvSpPr>
        <p:spPr/>
        <p:txBody>
          <a:bodyPr/>
          <a:lstStyle/>
          <a:p>
            <a:pPr defTabSz="914377">
              <a:buClrTx/>
            </a:pPr>
            <a:r>
              <a:rPr lang="en-US" kern="1200">
                <a:solidFill>
                  <a:srgbClr val="FFFFFF"/>
                </a:solidFill>
                <a:ea typeface="+mn-ea"/>
                <a:cs typeface="+mn-cs"/>
              </a:rPr>
              <a:t>Missouri University of Science and Technology</a:t>
            </a:r>
            <a:endParaRPr lang="en-US" kern="1200" dirty="0">
              <a:solidFill>
                <a:srgbClr val="FFFFFF"/>
              </a:solidFill>
              <a:ea typeface="+mn-ea"/>
              <a:cs typeface="+mn-cs"/>
            </a:endParaRPr>
          </a:p>
        </p:txBody>
      </p:sp>
      <p:sp>
        <p:nvSpPr>
          <p:cNvPr id="5" name="Title 4">
            <a:extLst>
              <a:ext uri="{FF2B5EF4-FFF2-40B4-BE49-F238E27FC236}">
                <a16:creationId xmlns:a16="http://schemas.microsoft.com/office/drawing/2014/main" id="{7FAEF137-37A4-0DA2-F058-2FA4C8A699AD}"/>
              </a:ext>
            </a:extLst>
          </p:cNvPr>
          <p:cNvSpPr>
            <a:spLocks noGrp="1"/>
          </p:cNvSpPr>
          <p:nvPr>
            <p:ph type="title"/>
          </p:nvPr>
        </p:nvSpPr>
        <p:spPr>
          <a:xfrm>
            <a:off x="524256" y="365126"/>
            <a:ext cx="10116035" cy="532183"/>
          </a:xfrm>
        </p:spPr>
        <p:txBody>
          <a:bodyPr/>
          <a:lstStyle/>
          <a:p>
            <a:r>
              <a:rPr lang="en-US" sz="3200" dirty="0"/>
              <a:t>Meaningful Differences Between Faculty &amp; Staff - 2023</a:t>
            </a:r>
          </a:p>
        </p:txBody>
      </p:sp>
      <p:sp>
        <p:nvSpPr>
          <p:cNvPr id="6" name="Subtitle 5">
            <a:extLst>
              <a:ext uri="{FF2B5EF4-FFF2-40B4-BE49-F238E27FC236}">
                <a16:creationId xmlns:a16="http://schemas.microsoft.com/office/drawing/2014/main" id="{F1998A95-9A8D-0B6D-268D-8906D6281354}"/>
              </a:ext>
            </a:extLst>
          </p:cNvPr>
          <p:cNvSpPr>
            <a:spLocks noGrp="1"/>
          </p:cNvSpPr>
          <p:nvPr>
            <p:ph type="subTitle" idx="14"/>
          </p:nvPr>
        </p:nvSpPr>
        <p:spPr/>
        <p:txBody>
          <a:bodyPr/>
          <a:lstStyle/>
          <a:p>
            <a:r>
              <a:rPr lang="en-US" sz="2667" dirty="0"/>
              <a:t>Higher exhaustion &amp; constraints is worse; Everything else, lower is worse </a:t>
            </a:r>
          </a:p>
        </p:txBody>
      </p:sp>
      <p:graphicFrame>
        <p:nvGraphicFramePr>
          <p:cNvPr id="7" name="Content Placeholder 6">
            <a:extLst>
              <a:ext uri="{FF2B5EF4-FFF2-40B4-BE49-F238E27FC236}">
                <a16:creationId xmlns:a16="http://schemas.microsoft.com/office/drawing/2014/main" id="{E4554F3E-79C4-15AC-7FBA-D0471380CCCF}"/>
              </a:ext>
            </a:extLst>
          </p:cNvPr>
          <p:cNvGraphicFramePr>
            <a:graphicFrameLocks noGrp="1"/>
          </p:cNvGraphicFramePr>
          <p:nvPr>
            <p:ph sz="quarter" idx="13"/>
          </p:nvPr>
        </p:nvGraphicFramePr>
        <p:xfrm>
          <a:off x="4315885" y="1754718"/>
          <a:ext cx="7351183" cy="41211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a:extLst>
              <a:ext uri="{FF2B5EF4-FFF2-40B4-BE49-F238E27FC236}">
                <a16:creationId xmlns:a16="http://schemas.microsoft.com/office/drawing/2014/main" id="{9EFA109F-69FA-8EEF-E1F1-153F98598B34}"/>
              </a:ext>
            </a:extLst>
          </p:cNvPr>
          <p:cNvGraphicFramePr>
            <a:graphicFrameLocks noGrp="1"/>
          </p:cNvGraphicFramePr>
          <p:nvPr>
            <p:ph idx="1"/>
          </p:nvPr>
        </p:nvGraphicFramePr>
        <p:xfrm>
          <a:off x="524257" y="1497746"/>
          <a:ext cx="3424767" cy="3862509"/>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Straight Connector 9">
            <a:extLst>
              <a:ext uri="{FF2B5EF4-FFF2-40B4-BE49-F238E27FC236}">
                <a16:creationId xmlns:a16="http://schemas.microsoft.com/office/drawing/2014/main" id="{F2E92816-FEA3-6E04-8369-AF4950534107}"/>
              </a:ext>
            </a:extLst>
          </p:cNvPr>
          <p:cNvCxnSpPr/>
          <p:nvPr/>
        </p:nvCxnSpPr>
        <p:spPr>
          <a:xfrm>
            <a:off x="4820874" y="2259435"/>
            <a:ext cx="3170601" cy="0"/>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1" name="Straight Connector 10">
            <a:extLst>
              <a:ext uri="{FF2B5EF4-FFF2-40B4-BE49-F238E27FC236}">
                <a16:creationId xmlns:a16="http://schemas.microsoft.com/office/drawing/2014/main" id="{B33EFD47-747D-2D42-D9E0-F85D7BF936AC}"/>
              </a:ext>
            </a:extLst>
          </p:cNvPr>
          <p:cNvCxnSpPr/>
          <p:nvPr/>
        </p:nvCxnSpPr>
        <p:spPr>
          <a:xfrm>
            <a:off x="8279002" y="2887677"/>
            <a:ext cx="3170601" cy="0"/>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2" name="Straight Connector 1">
            <a:extLst>
              <a:ext uri="{FF2B5EF4-FFF2-40B4-BE49-F238E27FC236}">
                <a16:creationId xmlns:a16="http://schemas.microsoft.com/office/drawing/2014/main" id="{7DEDE24E-5E56-907B-F59D-28C36549AFFE}"/>
              </a:ext>
            </a:extLst>
          </p:cNvPr>
          <p:cNvCxnSpPr>
            <a:cxnSpLocks/>
          </p:cNvCxnSpPr>
          <p:nvPr/>
        </p:nvCxnSpPr>
        <p:spPr>
          <a:xfrm>
            <a:off x="878458" y="1861517"/>
            <a:ext cx="2972183" cy="0"/>
          </a:xfrm>
          <a:prstGeom prst="line">
            <a:avLst/>
          </a:prstGeom>
          <a:ln w="1905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958501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CEA0A9E-0409-B010-7339-712AE54C7E61}"/>
              </a:ext>
            </a:extLst>
          </p:cNvPr>
          <p:cNvSpPr>
            <a:spLocks noGrp="1"/>
          </p:cNvSpPr>
          <p:nvPr>
            <p:ph idx="1"/>
          </p:nvPr>
        </p:nvSpPr>
        <p:spPr>
          <a:xfrm>
            <a:off x="524257" y="1755649"/>
            <a:ext cx="3574132" cy="3543183"/>
          </a:xfrm>
        </p:spPr>
        <p:txBody>
          <a:bodyPr/>
          <a:lstStyle/>
          <a:p>
            <a:r>
              <a:rPr lang="en-US" dirty="0"/>
              <a:t>Same 3 main constraints as 2022</a:t>
            </a:r>
          </a:p>
          <a:p>
            <a:pPr lvl="1"/>
            <a:r>
              <a:rPr lang="en-US" dirty="0"/>
              <a:t>Interruptions by others</a:t>
            </a:r>
          </a:p>
          <a:p>
            <a:pPr lvl="1"/>
            <a:r>
              <a:rPr lang="en-US" dirty="0"/>
              <a:t>Heavy workload</a:t>
            </a:r>
          </a:p>
          <a:p>
            <a:pPr lvl="1"/>
            <a:r>
              <a:rPr lang="en-US" dirty="0"/>
              <a:t>Conflicting job demands</a:t>
            </a:r>
          </a:p>
        </p:txBody>
      </p:sp>
      <p:sp>
        <p:nvSpPr>
          <p:cNvPr id="3" name="Footer Placeholder 2">
            <a:extLst>
              <a:ext uri="{FF2B5EF4-FFF2-40B4-BE49-F238E27FC236}">
                <a16:creationId xmlns:a16="http://schemas.microsoft.com/office/drawing/2014/main" id="{18192303-19D1-4962-0CAE-E6A1AF4F0596}"/>
              </a:ext>
            </a:extLst>
          </p:cNvPr>
          <p:cNvSpPr>
            <a:spLocks noGrp="1"/>
          </p:cNvSpPr>
          <p:nvPr>
            <p:ph type="ftr" sz="quarter" idx="3"/>
          </p:nvPr>
        </p:nvSpPr>
        <p:spPr/>
        <p:txBody>
          <a:bodyPr/>
          <a:lstStyle/>
          <a:p>
            <a:pPr defTabSz="914377">
              <a:buClrTx/>
            </a:pPr>
            <a:r>
              <a:rPr lang="en-US" kern="1200">
                <a:solidFill>
                  <a:srgbClr val="FFFFFF"/>
                </a:solidFill>
                <a:ea typeface="+mn-ea"/>
                <a:cs typeface="+mn-cs"/>
              </a:rPr>
              <a:t>Missouri University of Science and Technology</a:t>
            </a:r>
            <a:endParaRPr lang="en-US" kern="1200" dirty="0">
              <a:solidFill>
                <a:srgbClr val="FFFFFF"/>
              </a:solidFill>
              <a:ea typeface="+mn-ea"/>
              <a:cs typeface="+mn-cs"/>
            </a:endParaRPr>
          </a:p>
        </p:txBody>
      </p:sp>
      <p:sp>
        <p:nvSpPr>
          <p:cNvPr id="4" name="Content Placeholder 3">
            <a:extLst>
              <a:ext uri="{FF2B5EF4-FFF2-40B4-BE49-F238E27FC236}">
                <a16:creationId xmlns:a16="http://schemas.microsoft.com/office/drawing/2014/main" id="{133B904A-9BFD-4696-E7EC-CB2C692CD6F1}"/>
              </a:ext>
            </a:extLst>
          </p:cNvPr>
          <p:cNvSpPr>
            <a:spLocks noGrp="1"/>
          </p:cNvSpPr>
          <p:nvPr>
            <p:ph sz="quarter" idx="13"/>
          </p:nvPr>
        </p:nvSpPr>
        <p:spPr/>
        <p:txBody>
          <a:bodyPr>
            <a:normAutofit fontScale="92500" lnSpcReduction="20000"/>
          </a:bodyPr>
          <a:lstStyle/>
          <a:p>
            <a:r>
              <a:rPr lang="en-US" dirty="0"/>
              <a:t>All experience the same 3 main constraints as most prevalent</a:t>
            </a:r>
          </a:p>
          <a:p>
            <a:pPr lvl="1"/>
            <a:r>
              <a:rPr lang="en-US" dirty="0"/>
              <a:t>Heavy workload &amp; conflicting job demands more prevalent among faculty </a:t>
            </a:r>
          </a:p>
          <a:p>
            <a:pPr lvl="2"/>
            <a:r>
              <a:rPr lang="en-US" dirty="0"/>
              <a:t>36% &amp; 41% of faculty experience conflicting demands &amp; too heavy of a workload, respectively, on a daily basis</a:t>
            </a:r>
          </a:p>
          <a:p>
            <a:pPr lvl="2"/>
            <a:r>
              <a:rPr lang="en-US" dirty="0"/>
              <a:t>21.6% &amp; 27% of staff experience these constraints daily</a:t>
            </a:r>
          </a:p>
          <a:p>
            <a:pPr lvl="1"/>
            <a:r>
              <a:rPr lang="en-US" dirty="0"/>
              <a:t>Daily interruptions by others similar distribution across faculty (44%) &amp; staff (40%)</a:t>
            </a:r>
          </a:p>
        </p:txBody>
      </p:sp>
      <p:sp>
        <p:nvSpPr>
          <p:cNvPr id="5" name="Title 4">
            <a:extLst>
              <a:ext uri="{FF2B5EF4-FFF2-40B4-BE49-F238E27FC236}">
                <a16:creationId xmlns:a16="http://schemas.microsoft.com/office/drawing/2014/main" id="{4AD3E8B1-7F92-AC5A-D193-4B3FF1EFB7C9}"/>
              </a:ext>
            </a:extLst>
          </p:cNvPr>
          <p:cNvSpPr>
            <a:spLocks noGrp="1"/>
          </p:cNvSpPr>
          <p:nvPr>
            <p:ph type="title"/>
          </p:nvPr>
        </p:nvSpPr>
        <p:spPr/>
        <p:txBody>
          <a:bodyPr/>
          <a:lstStyle/>
          <a:p>
            <a:r>
              <a:rPr lang="en-US" dirty="0"/>
              <a:t>Breakdown of Constraints/Stressors</a:t>
            </a:r>
          </a:p>
        </p:txBody>
      </p:sp>
      <p:sp>
        <p:nvSpPr>
          <p:cNvPr id="6" name="Subtitle 5">
            <a:extLst>
              <a:ext uri="{FF2B5EF4-FFF2-40B4-BE49-F238E27FC236}">
                <a16:creationId xmlns:a16="http://schemas.microsoft.com/office/drawing/2014/main" id="{915E8640-BA8E-0860-48B0-30A278411B06}"/>
              </a:ext>
            </a:extLst>
          </p:cNvPr>
          <p:cNvSpPr>
            <a:spLocks noGrp="1"/>
          </p:cNvSpPr>
          <p:nvPr>
            <p:ph type="subTitle" idx="14"/>
          </p:nvPr>
        </p:nvSpPr>
        <p:spPr>
          <a:xfrm>
            <a:off x="4315966" y="1113055"/>
            <a:ext cx="7351777" cy="408923"/>
          </a:xfrm>
        </p:spPr>
        <p:txBody>
          <a:bodyPr/>
          <a:lstStyle/>
          <a:p>
            <a:pPr algn="ctr">
              <a:spcBef>
                <a:spcPts val="0"/>
              </a:spcBef>
              <a:spcAft>
                <a:spcPts val="0"/>
              </a:spcAft>
            </a:pPr>
            <a:r>
              <a:rPr lang="en-US" sz="2400" dirty="0"/>
              <a:t>Differences between Faculty &amp; Staff in Constraint Type</a:t>
            </a:r>
          </a:p>
        </p:txBody>
      </p:sp>
      <p:cxnSp>
        <p:nvCxnSpPr>
          <p:cNvPr id="8" name="Straight Connector 7">
            <a:extLst>
              <a:ext uri="{FF2B5EF4-FFF2-40B4-BE49-F238E27FC236}">
                <a16:creationId xmlns:a16="http://schemas.microsoft.com/office/drawing/2014/main" id="{F7173B25-F4CF-4E9B-0B9C-85081C94AC9F}"/>
              </a:ext>
            </a:extLst>
          </p:cNvPr>
          <p:cNvCxnSpPr>
            <a:cxnSpLocks/>
          </p:cNvCxnSpPr>
          <p:nvPr/>
        </p:nvCxnSpPr>
        <p:spPr>
          <a:xfrm>
            <a:off x="4182793" y="1022253"/>
            <a:ext cx="0" cy="493307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B8FB6AC9-5EDC-D9A3-44EC-23DB1042B1D7}"/>
              </a:ext>
            </a:extLst>
          </p:cNvPr>
          <p:cNvSpPr/>
          <p:nvPr/>
        </p:nvSpPr>
        <p:spPr>
          <a:xfrm>
            <a:off x="4840222" y="3276601"/>
            <a:ext cx="1992378" cy="54609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29F70C64-BFAD-D924-25BE-B0328A1FAD46}"/>
              </a:ext>
            </a:extLst>
          </p:cNvPr>
          <p:cNvSpPr/>
          <p:nvPr/>
        </p:nvSpPr>
        <p:spPr>
          <a:xfrm>
            <a:off x="4840222" y="4182053"/>
            <a:ext cx="2246378" cy="54609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284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948939A-C692-C76C-DD0B-27076D167C9F}"/>
              </a:ext>
            </a:extLst>
          </p:cNvPr>
          <p:cNvSpPr>
            <a:spLocks noGrp="1"/>
          </p:cNvSpPr>
          <p:nvPr>
            <p:ph type="title"/>
          </p:nvPr>
        </p:nvSpPr>
        <p:spPr>
          <a:xfrm>
            <a:off x="524256" y="365126"/>
            <a:ext cx="11143488" cy="532183"/>
          </a:xfrm>
        </p:spPr>
        <p:txBody>
          <a:bodyPr anchor="t">
            <a:normAutofit/>
          </a:bodyPr>
          <a:lstStyle/>
          <a:p>
            <a:r>
              <a:rPr lang="en-US" sz="3733"/>
              <a:t>Meaningful Differences Between Years for Staff</a:t>
            </a:r>
          </a:p>
        </p:txBody>
      </p:sp>
      <p:sp>
        <p:nvSpPr>
          <p:cNvPr id="3" name="Footer Placeholder 2">
            <a:extLst>
              <a:ext uri="{FF2B5EF4-FFF2-40B4-BE49-F238E27FC236}">
                <a16:creationId xmlns:a16="http://schemas.microsoft.com/office/drawing/2014/main" id="{04A01213-C194-38D9-C736-54F222689F33}"/>
              </a:ext>
            </a:extLst>
          </p:cNvPr>
          <p:cNvSpPr>
            <a:spLocks noGrp="1"/>
          </p:cNvSpPr>
          <p:nvPr>
            <p:ph type="ftr" sz="quarter" idx="3"/>
          </p:nvPr>
        </p:nvSpPr>
        <p:spPr>
          <a:xfrm>
            <a:off x="1865376" y="6314677"/>
            <a:ext cx="7741197" cy="486833"/>
          </a:xfrm>
        </p:spPr>
        <p:txBody>
          <a:bodyPr anchor="ctr">
            <a:normAutofit/>
          </a:bodyPr>
          <a:lstStyle/>
          <a:p>
            <a:pPr defTabSz="914377">
              <a:spcAft>
                <a:spcPts val="800"/>
              </a:spcAft>
              <a:buClrTx/>
            </a:pPr>
            <a:r>
              <a:rPr lang="en-US" kern="1200">
                <a:solidFill>
                  <a:srgbClr val="FFFFFF"/>
                </a:solidFill>
                <a:ea typeface="+mn-ea"/>
                <a:cs typeface="+mn-cs"/>
              </a:rPr>
              <a:t>Missouri University of Science and Technology</a:t>
            </a:r>
          </a:p>
        </p:txBody>
      </p:sp>
      <p:sp>
        <p:nvSpPr>
          <p:cNvPr id="17" name="Subtitle 4">
            <a:extLst>
              <a:ext uri="{FF2B5EF4-FFF2-40B4-BE49-F238E27FC236}">
                <a16:creationId xmlns:a16="http://schemas.microsoft.com/office/drawing/2014/main" id="{FF55C325-1B79-BFEA-903E-34DC5D420FC4}"/>
              </a:ext>
            </a:extLst>
          </p:cNvPr>
          <p:cNvSpPr>
            <a:spLocks noGrp="1"/>
          </p:cNvSpPr>
          <p:nvPr>
            <p:ph type="subTitle" idx="13"/>
          </p:nvPr>
        </p:nvSpPr>
        <p:spPr>
          <a:xfrm>
            <a:off x="524256" y="987552"/>
            <a:ext cx="11143488" cy="414528"/>
          </a:xfrm>
        </p:spPr>
        <p:txBody>
          <a:bodyPr/>
          <a:lstStyle/>
          <a:p>
            <a:r>
              <a:rPr lang="en-US" dirty="0"/>
              <a:t>Overall, improvements in the right direction</a:t>
            </a:r>
          </a:p>
        </p:txBody>
      </p:sp>
      <p:graphicFrame>
        <p:nvGraphicFramePr>
          <p:cNvPr id="7" name="Content Placeholder 6">
            <a:extLst>
              <a:ext uri="{FF2B5EF4-FFF2-40B4-BE49-F238E27FC236}">
                <a16:creationId xmlns:a16="http://schemas.microsoft.com/office/drawing/2014/main" id="{E55BCB7D-1A7A-FBFB-AA20-5756632EAB82}"/>
              </a:ext>
            </a:extLst>
          </p:cNvPr>
          <p:cNvGraphicFramePr>
            <a:graphicFrameLocks noGrp="1"/>
          </p:cNvGraphicFramePr>
          <p:nvPr>
            <p:ph idx="1"/>
          </p:nvPr>
        </p:nvGraphicFramePr>
        <p:xfrm>
          <a:off x="524256" y="1752111"/>
          <a:ext cx="11143488" cy="3999535"/>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0FECECCB-66E9-B354-0AC8-0F10F4F602DD}"/>
              </a:ext>
            </a:extLst>
          </p:cNvPr>
          <p:cNvCxnSpPr/>
          <p:nvPr/>
        </p:nvCxnSpPr>
        <p:spPr>
          <a:xfrm>
            <a:off x="1096162" y="1946245"/>
            <a:ext cx="2281805" cy="0"/>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0" name="Straight Connector 9">
            <a:extLst>
              <a:ext uri="{FF2B5EF4-FFF2-40B4-BE49-F238E27FC236}">
                <a16:creationId xmlns:a16="http://schemas.microsoft.com/office/drawing/2014/main" id="{E96C7BC5-FC31-702F-C148-0A55D16E425B}"/>
              </a:ext>
            </a:extLst>
          </p:cNvPr>
          <p:cNvCxnSpPr>
            <a:cxnSpLocks/>
          </p:cNvCxnSpPr>
          <p:nvPr/>
        </p:nvCxnSpPr>
        <p:spPr>
          <a:xfrm>
            <a:off x="3681835" y="2686341"/>
            <a:ext cx="7738379" cy="0"/>
          </a:xfrm>
          <a:prstGeom prst="line">
            <a:avLst/>
          </a:prstGeom>
          <a:ln w="1905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213579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5"/>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857250" lvl="0" indent="-857250" algn="l" rtl="0">
              <a:lnSpc>
                <a:spcPct val="100000"/>
              </a:lnSpc>
              <a:spcBef>
                <a:spcPts val="0"/>
              </a:spcBef>
              <a:spcAft>
                <a:spcPts val="0"/>
              </a:spcAft>
              <a:buClr>
                <a:srgbClr val="003B49"/>
              </a:buClr>
              <a:buSzPts val="3600"/>
              <a:buAutoNum type="romanUcPeriod" startAt="2"/>
            </a:pPr>
            <a:r>
              <a:rPr lang="en" sz="3600" dirty="0">
                <a:solidFill>
                  <a:srgbClr val="58A339"/>
                </a:solidFill>
                <a:latin typeface="Arial"/>
                <a:ea typeface="Arial"/>
                <a:cs typeface="Arial"/>
                <a:sym typeface="Arial"/>
              </a:rPr>
              <a:t>Approval of Minutes</a:t>
            </a:r>
            <a:endParaRPr dirty="0">
              <a:solidFill>
                <a:srgbClr val="58A339"/>
              </a:solidFill>
            </a:endParaRPr>
          </a:p>
          <a:p>
            <a:pPr marL="1490663" lvl="0" indent="-576263" algn="l" rtl="0">
              <a:lnSpc>
                <a:spcPct val="100000"/>
              </a:lnSpc>
              <a:spcBef>
                <a:spcPts val="720"/>
              </a:spcBef>
              <a:spcAft>
                <a:spcPts val="0"/>
              </a:spcAft>
              <a:buClr>
                <a:srgbClr val="003B49"/>
              </a:buClr>
              <a:buSzPts val="3600"/>
              <a:buNone/>
            </a:pPr>
            <a:r>
              <a:rPr lang="en" sz="3600" dirty="0">
                <a:solidFill>
                  <a:srgbClr val="003B49"/>
                </a:solidFill>
              </a:rPr>
              <a:t>April </a:t>
            </a:r>
            <a:r>
              <a:rPr lang="en" sz="3600" dirty="0">
                <a:solidFill>
                  <a:srgbClr val="003B49"/>
                </a:solidFill>
                <a:latin typeface="Arial"/>
                <a:ea typeface="Arial"/>
                <a:cs typeface="Arial"/>
                <a:sym typeface="Arial"/>
              </a:rPr>
              <a:t>27, 2023</a:t>
            </a:r>
            <a:endParaRPr sz="1800" dirty="0">
              <a:solidFill>
                <a:srgbClr val="003B49"/>
              </a:solidFill>
              <a:latin typeface="Arial"/>
              <a:ea typeface="Arial"/>
              <a:cs typeface="Arial"/>
              <a:sym typeface="Arial"/>
            </a:endParaRPr>
          </a:p>
          <a:p>
            <a:pPr marL="0" lvl="0" indent="0" algn="l" rtl="0">
              <a:lnSpc>
                <a:spcPct val="100000"/>
              </a:lnSpc>
              <a:spcBef>
                <a:spcPts val="720"/>
              </a:spcBef>
              <a:spcAft>
                <a:spcPts val="0"/>
              </a:spcAft>
              <a:buClr>
                <a:srgbClr val="509E2F"/>
              </a:buClr>
              <a:buSzPts val="3600"/>
              <a:buNone/>
            </a:pPr>
            <a:endParaRPr sz="3600" dirty="0">
              <a:latin typeface="Arial"/>
              <a:ea typeface="Arial"/>
              <a:cs typeface="Arial"/>
              <a:sym typeface="Arial"/>
            </a:endParaRPr>
          </a:p>
          <a:p>
            <a:pPr marL="0" lvl="0" indent="0" algn="l" rtl="0">
              <a:lnSpc>
                <a:spcPct val="100000"/>
              </a:lnSpc>
              <a:spcBef>
                <a:spcPts val="720"/>
              </a:spcBef>
              <a:spcAft>
                <a:spcPts val="0"/>
              </a:spcAft>
              <a:buClr>
                <a:srgbClr val="509E2F"/>
              </a:buClr>
              <a:buSzPts val="3600"/>
              <a:buNone/>
            </a:pPr>
            <a:endParaRPr sz="3600" dirty="0">
              <a:latin typeface="Arial"/>
              <a:ea typeface="Arial"/>
              <a:cs typeface="Arial"/>
              <a:sym typeface="Arial"/>
            </a:endParaRPr>
          </a:p>
        </p:txBody>
      </p:sp>
      <p:sp>
        <p:nvSpPr>
          <p:cNvPr id="233" name="Google Shape;233;p5"/>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4C7097-AF90-72EA-3E3D-37F030443106}"/>
              </a:ext>
            </a:extLst>
          </p:cNvPr>
          <p:cNvSpPr>
            <a:spLocks noGrp="1"/>
          </p:cNvSpPr>
          <p:nvPr>
            <p:ph idx="1"/>
          </p:nvPr>
        </p:nvSpPr>
        <p:spPr>
          <a:xfrm>
            <a:off x="524256" y="2064811"/>
            <a:ext cx="3425952" cy="3303919"/>
          </a:xfrm>
        </p:spPr>
        <p:txBody>
          <a:bodyPr>
            <a:normAutofit fontScale="77500" lnSpcReduction="20000"/>
          </a:bodyPr>
          <a:lstStyle/>
          <a:p>
            <a:pPr lvl="1"/>
            <a:r>
              <a:rPr lang="en-US" dirty="0"/>
              <a:t>149 Admin/Prof;           26 Crafts/Services;        31 Secretarial/Clerical; 44 Tech/</a:t>
            </a:r>
            <a:r>
              <a:rPr lang="en-US" dirty="0" err="1"/>
              <a:t>Paraprof</a:t>
            </a:r>
            <a:r>
              <a:rPr lang="en-US" dirty="0"/>
              <a:t>;         48 PNR</a:t>
            </a:r>
          </a:p>
          <a:p>
            <a:pPr lvl="1"/>
            <a:r>
              <a:rPr lang="en-US" dirty="0"/>
              <a:t>Secretarial/Clerical staff </a:t>
            </a:r>
            <a:r>
              <a:rPr lang="en-US" b="1" dirty="0"/>
              <a:t>higher</a:t>
            </a:r>
            <a:r>
              <a:rPr lang="en-US" dirty="0"/>
              <a:t> on continuance commitment, normative commitment &amp; exhaustion (specifically compared to Admin &amp; Crafts staff)</a:t>
            </a:r>
          </a:p>
        </p:txBody>
      </p:sp>
      <p:sp>
        <p:nvSpPr>
          <p:cNvPr id="3" name="Footer Placeholder 2">
            <a:extLst>
              <a:ext uri="{FF2B5EF4-FFF2-40B4-BE49-F238E27FC236}">
                <a16:creationId xmlns:a16="http://schemas.microsoft.com/office/drawing/2014/main" id="{1745AC17-6D0B-E6ED-844A-BA2E3D654A11}"/>
              </a:ext>
            </a:extLst>
          </p:cNvPr>
          <p:cNvSpPr>
            <a:spLocks noGrp="1"/>
          </p:cNvSpPr>
          <p:nvPr>
            <p:ph type="ftr" sz="quarter" idx="3"/>
          </p:nvPr>
        </p:nvSpPr>
        <p:spPr/>
        <p:txBody>
          <a:bodyPr/>
          <a:lstStyle/>
          <a:p>
            <a:pPr defTabSz="914377">
              <a:buClrTx/>
            </a:pPr>
            <a:r>
              <a:rPr lang="en-US" kern="1200" dirty="0">
                <a:solidFill>
                  <a:srgbClr val="FFFFFF"/>
                </a:solidFill>
                <a:ea typeface="+mn-ea"/>
                <a:cs typeface="+mn-cs"/>
              </a:rPr>
              <a:t>Missouri University of Science and Technology</a:t>
            </a:r>
          </a:p>
        </p:txBody>
      </p:sp>
      <p:sp>
        <p:nvSpPr>
          <p:cNvPr id="5" name="Title 4">
            <a:extLst>
              <a:ext uri="{FF2B5EF4-FFF2-40B4-BE49-F238E27FC236}">
                <a16:creationId xmlns:a16="http://schemas.microsoft.com/office/drawing/2014/main" id="{6DA99410-B44B-BB34-8F25-C15414544617}"/>
              </a:ext>
            </a:extLst>
          </p:cNvPr>
          <p:cNvSpPr>
            <a:spLocks noGrp="1"/>
          </p:cNvSpPr>
          <p:nvPr>
            <p:ph type="title"/>
          </p:nvPr>
        </p:nvSpPr>
        <p:spPr/>
        <p:txBody>
          <a:bodyPr/>
          <a:lstStyle/>
          <a:p>
            <a:r>
              <a:rPr lang="en-US" sz="3733" dirty="0"/>
              <a:t>Meaningful Differences Between Occupation Groups (Staff Groups) - 2023</a:t>
            </a:r>
          </a:p>
        </p:txBody>
      </p:sp>
      <p:graphicFrame>
        <p:nvGraphicFramePr>
          <p:cNvPr id="10" name="Content Placeholder 9">
            <a:extLst>
              <a:ext uri="{FF2B5EF4-FFF2-40B4-BE49-F238E27FC236}">
                <a16:creationId xmlns:a16="http://schemas.microsoft.com/office/drawing/2014/main" id="{D19D56BC-1494-DBF6-34B3-C0856C6A4EB7}"/>
              </a:ext>
            </a:extLst>
          </p:cNvPr>
          <p:cNvGraphicFramePr>
            <a:graphicFrameLocks noGrp="1"/>
          </p:cNvGraphicFramePr>
          <p:nvPr>
            <p:ph sz="quarter" idx="13"/>
          </p:nvPr>
        </p:nvGraphicFramePr>
        <p:xfrm>
          <a:off x="4315885" y="1754718"/>
          <a:ext cx="7351183" cy="4121149"/>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a:extLst>
              <a:ext uri="{FF2B5EF4-FFF2-40B4-BE49-F238E27FC236}">
                <a16:creationId xmlns:a16="http://schemas.microsoft.com/office/drawing/2014/main" id="{3598EC92-22C4-4BF3-83CC-A8764FBD327A}"/>
              </a:ext>
            </a:extLst>
          </p:cNvPr>
          <p:cNvCxnSpPr>
            <a:cxnSpLocks/>
          </p:cNvCxnSpPr>
          <p:nvPr/>
        </p:nvCxnSpPr>
        <p:spPr>
          <a:xfrm>
            <a:off x="4943913" y="2852257"/>
            <a:ext cx="4309479" cy="0"/>
          </a:xfrm>
          <a:prstGeom prst="line">
            <a:avLst/>
          </a:prstGeom>
          <a:ln w="19050"/>
        </p:spPr>
        <p:style>
          <a:lnRef idx="1">
            <a:schemeClr val="accent4"/>
          </a:lnRef>
          <a:fillRef idx="0">
            <a:schemeClr val="accent4"/>
          </a:fillRef>
          <a:effectRef idx="0">
            <a:schemeClr val="accent4"/>
          </a:effectRef>
          <a:fontRef idx="minor">
            <a:schemeClr val="tx1"/>
          </a:fontRef>
        </p:style>
      </p:cxnSp>
      <p:cxnSp>
        <p:nvCxnSpPr>
          <p:cNvPr id="13" name="Straight Connector 12">
            <a:extLst>
              <a:ext uri="{FF2B5EF4-FFF2-40B4-BE49-F238E27FC236}">
                <a16:creationId xmlns:a16="http://schemas.microsoft.com/office/drawing/2014/main" id="{FD71901E-E0D4-FB47-6003-5B968C268B55}"/>
              </a:ext>
            </a:extLst>
          </p:cNvPr>
          <p:cNvCxnSpPr>
            <a:cxnSpLocks/>
          </p:cNvCxnSpPr>
          <p:nvPr/>
        </p:nvCxnSpPr>
        <p:spPr>
          <a:xfrm>
            <a:off x="9253391" y="3290348"/>
            <a:ext cx="2155637" cy="0"/>
          </a:xfrm>
          <a:prstGeom prst="line">
            <a:avLst/>
          </a:prstGeom>
          <a:ln w="1905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9654470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C363654-CD9C-06C0-617E-3086297D37CA}"/>
              </a:ext>
            </a:extLst>
          </p:cNvPr>
          <p:cNvSpPr>
            <a:spLocks noGrp="1"/>
          </p:cNvSpPr>
          <p:nvPr>
            <p:ph idx="1"/>
          </p:nvPr>
        </p:nvSpPr>
        <p:spPr/>
        <p:txBody>
          <a:bodyPr/>
          <a:lstStyle/>
          <a:p>
            <a:r>
              <a:rPr lang="en-US" dirty="0"/>
              <a:t>Compared to 2022:</a:t>
            </a:r>
          </a:p>
        </p:txBody>
      </p:sp>
      <p:sp>
        <p:nvSpPr>
          <p:cNvPr id="3" name="Footer Placeholder 2">
            <a:extLst>
              <a:ext uri="{FF2B5EF4-FFF2-40B4-BE49-F238E27FC236}">
                <a16:creationId xmlns:a16="http://schemas.microsoft.com/office/drawing/2014/main" id="{3CA07D85-016C-5714-3445-5F52DD0F8DB5}"/>
              </a:ext>
            </a:extLst>
          </p:cNvPr>
          <p:cNvSpPr>
            <a:spLocks noGrp="1"/>
          </p:cNvSpPr>
          <p:nvPr>
            <p:ph type="ftr" sz="quarter" idx="3"/>
          </p:nvPr>
        </p:nvSpPr>
        <p:spPr/>
        <p:txBody>
          <a:bodyPr/>
          <a:lstStyle/>
          <a:p>
            <a:pPr defTabSz="914377">
              <a:buClrTx/>
            </a:pPr>
            <a:r>
              <a:rPr lang="en-US" kern="1200">
                <a:solidFill>
                  <a:srgbClr val="FFFFFF"/>
                </a:solidFill>
                <a:ea typeface="+mn-ea"/>
                <a:cs typeface="+mn-cs"/>
              </a:rPr>
              <a:t>Missouri University of Science and Technology</a:t>
            </a:r>
            <a:endParaRPr lang="en-US" kern="1200" dirty="0">
              <a:solidFill>
                <a:srgbClr val="FFFFFF"/>
              </a:solidFill>
              <a:ea typeface="+mn-ea"/>
              <a:cs typeface="+mn-cs"/>
            </a:endParaRPr>
          </a:p>
        </p:txBody>
      </p:sp>
      <p:sp>
        <p:nvSpPr>
          <p:cNvPr id="4" name="Content Placeholder 3">
            <a:extLst>
              <a:ext uri="{FF2B5EF4-FFF2-40B4-BE49-F238E27FC236}">
                <a16:creationId xmlns:a16="http://schemas.microsoft.com/office/drawing/2014/main" id="{D747D29C-62A4-4A6A-D80A-9BB3A543A948}"/>
              </a:ext>
            </a:extLst>
          </p:cNvPr>
          <p:cNvSpPr>
            <a:spLocks noGrp="1"/>
          </p:cNvSpPr>
          <p:nvPr>
            <p:ph sz="quarter" idx="13"/>
          </p:nvPr>
        </p:nvSpPr>
        <p:spPr/>
        <p:txBody>
          <a:bodyPr>
            <a:normAutofit fontScale="92500" lnSpcReduction="20000"/>
          </a:bodyPr>
          <a:lstStyle/>
          <a:p>
            <a:pPr>
              <a:buNone/>
            </a:pPr>
            <a:r>
              <a:rPr lang="en-US" dirty="0"/>
              <a:t>Conditional/Negative Comments in Positive Section</a:t>
            </a:r>
          </a:p>
        </p:txBody>
      </p:sp>
      <p:sp>
        <p:nvSpPr>
          <p:cNvPr id="5" name="Content Placeholder 4">
            <a:extLst>
              <a:ext uri="{FF2B5EF4-FFF2-40B4-BE49-F238E27FC236}">
                <a16:creationId xmlns:a16="http://schemas.microsoft.com/office/drawing/2014/main" id="{E3A2EB83-B9BD-1B58-9A65-399141AC83FB}"/>
              </a:ext>
            </a:extLst>
          </p:cNvPr>
          <p:cNvSpPr>
            <a:spLocks noGrp="1"/>
          </p:cNvSpPr>
          <p:nvPr>
            <p:ph sz="quarter" idx="14"/>
          </p:nvPr>
        </p:nvSpPr>
        <p:spPr/>
        <p:txBody>
          <a:bodyPr/>
          <a:lstStyle/>
          <a:p>
            <a:r>
              <a:rPr lang="en-US" dirty="0"/>
              <a:t>Average # Provided</a:t>
            </a:r>
          </a:p>
        </p:txBody>
      </p:sp>
      <p:sp>
        <p:nvSpPr>
          <p:cNvPr id="6" name="Content Placeholder 5">
            <a:extLst>
              <a:ext uri="{FF2B5EF4-FFF2-40B4-BE49-F238E27FC236}">
                <a16:creationId xmlns:a16="http://schemas.microsoft.com/office/drawing/2014/main" id="{1E3B2167-D6E6-765E-23F4-96BC5990F233}"/>
              </a:ext>
            </a:extLst>
          </p:cNvPr>
          <p:cNvSpPr>
            <a:spLocks noGrp="1"/>
          </p:cNvSpPr>
          <p:nvPr>
            <p:ph sz="quarter" idx="15"/>
          </p:nvPr>
        </p:nvSpPr>
        <p:spPr/>
        <p:txBody>
          <a:bodyPr>
            <a:normAutofit fontScale="92500"/>
          </a:bodyPr>
          <a:lstStyle/>
          <a:p>
            <a:r>
              <a:rPr lang="en-US" dirty="0"/>
              <a:t>30% positive comments last year</a:t>
            </a:r>
          </a:p>
          <a:p>
            <a:r>
              <a:rPr lang="en-US" dirty="0"/>
              <a:t>39% positive comments this year</a:t>
            </a:r>
          </a:p>
        </p:txBody>
      </p:sp>
      <p:sp>
        <p:nvSpPr>
          <p:cNvPr id="7" name="Content Placeholder 6">
            <a:extLst>
              <a:ext uri="{FF2B5EF4-FFF2-40B4-BE49-F238E27FC236}">
                <a16:creationId xmlns:a16="http://schemas.microsoft.com/office/drawing/2014/main" id="{4C128049-63E8-5ABF-957D-724C0284285E}"/>
              </a:ext>
            </a:extLst>
          </p:cNvPr>
          <p:cNvSpPr>
            <a:spLocks noGrp="1"/>
          </p:cNvSpPr>
          <p:nvPr>
            <p:ph sz="quarter" idx="16"/>
          </p:nvPr>
        </p:nvSpPr>
        <p:spPr/>
        <p:txBody>
          <a:bodyPr>
            <a:normAutofit fontScale="85000" lnSpcReduction="10000"/>
          </a:bodyPr>
          <a:lstStyle/>
          <a:p>
            <a:r>
              <a:rPr lang="en-US" dirty="0"/>
              <a:t>2022: 18% of “positive comments” were really negative </a:t>
            </a:r>
          </a:p>
          <a:p>
            <a:r>
              <a:rPr lang="en-US" dirty="0"/>
              <a:t>2023: 7% of “positive comments” were really negative </a:t>
            </a:r>
          </a:p>
        </p:txBody>
      </p:sp>
      <p:sp>
        <p:nvSpPr>
          <p:cNvPr id="8" name="Content Placeholder 7">
            <a:extLst>
              <a:ext uri="{FF2B5EF4-FFF2-40B4-BE49-F238E27FC236}">
                <a16:creationId xmlns:a16="http://schemas.microsoft.com/office/drawing/2014/main" id="{D3C564EC-92B3-0854-E689-CA0E4EF908CC}"/>
              </a:ext>
            </a:extLst>
          </p:cNvPr>
          <p:cNvSpPr>
            <a:spLocks noGrp="1"/>
          </p:cNvSpPr>
          <p:nvPr>
            <p:ph sz="quarter" idx="17"/>
          </p:nvPr>
        </p:nvSpPr>
        <p:spPr/>
        <p:txBody>
          <a:bodyPr>
            <a:normAutofit fontScale="70000" lnSpcReduction="20000"/>
          </a:bodyPr>
          <a:lstStyle/>
          <a:p>
            <a:r>
              <a:rPr lang="en-US" dirty="0"/>
              <a:t>2022: 2.61 negative comments per person, 1.20 positive comments per person</a:t>
            </a:r>
          </a:p>
          <a:p>
            <a:r>
              <a:rPr lang="en-US" dirty="0"/>
              <a:t>2023: 2.02 negative comments per person; 1.29 positive comments per person</a:t>
            </a:r>
          </a:p>
        </p:txBody>
      </p:sp>
      <p:sp>
        <p:nvSpPr>
          <p:cNvPr id="9" name="Title 8">
            <a:extLst>
              <a:ext uri="{FF2B5EF4-FFF2-40B4-BE49-F238E27FC236}">
                <a16:creationId xmlns:a16="http://schemas.microsoft.com/office/drawing/2014/main" id="{A310F786-AA1D-4843-92F3-6FEE9C1A2CD0}"/>
              </a:ext>
            </a:extLst>
          </p:cNvPr>
          <p:cNvSpPr>
            <a:spLocks noGrp="1"/>
          </p:cNvSpPr>
          <p:nvPr>
            <p:ph type="title"/>
          </p:nvPr>
        </p:nvSpPr>
        <p:spPr/>
        <p:txBody>
          <a:bodyPr/>
          <a:lstStyle/>
          <a:p>
            <a:r>
              <a:rPr lang="en-US" dirty="0"/>
              <a:t>Initial Breakdown of Qualitative Comments</a:t>
            </a:r>
          </a:p>
        </p:txBody>
      </p:sp>
      <p:sp>
        <p:nvSpPr>
          <p:cNvPr id="10" name="Subtitle 9">
            <a:extLst>
              <a:ext uri="{FF2B5EF4-FFF2-40B4-BE49-F238E27FC236}">
                <a16:creationId xmlns:a16="http://schemas.microsoft.com/office/drawing/2014/main" id="{881A39DC-D011-F122-82BC-B275DE4836C4}"/>
              </a:ext>
            </a:extLst>
          </p:cNvPr>
          <p:cNvSpPr>
            <a:spLocks noGrp="1"/>
          </p:cNvSpPr>
          <p:nvPr>
            <p:ph type="subTitle" idx="18"/>
          </p:nvPr>
        </p:nvSpPr>
        <p:spPr/>
        <p:txBody>
          <a:bodyPr/>
          <a:lstStyle/>
          <a:p>
            <a:r>
              <a:rPr lang="en-US" dirty="0"/>
              <a:t>2023: 588 positive comments; 920 negative comments</a:t>
            </a:r>
          </a:p>
        </p:txBody>
      </p:sp>
    </p:spTree>
    <p:extLst>
      <p:ext uri="{BB962C8B-B14F-4D97-AF65-F5344CB8AC3E}">
        <p14:creationId xmlns:p14="http://schemas.microsoft.com/office/powerpoint/2010/main" val="18740307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D37D56B-86D1-AD82-71D1-3021A8CE3651}"/>
              </a:ext>
            </a:extLst>
          </p:cNvPr>
          <p:cNvSpPr>
            <a:spLocks noGrp="1"/>
          </p:cNvSpPr>
          <p:nvPr>
            <p:ph idx="1"/>
          </p:nvPr>
        </p:nvSpPr>
        <p:spPr>
          <a:xfrm>
            <a:off x="524255" y="1360865"/>
            <a:ext cx="3474720" cy="1011936"/>
          </a:xfrm>
        </p:spPr>
        <p:txBody>
          <a:bodyPr/>
          <a:lstStyle/>
          <a:p>
            <a:r>
              <a:rPr lang="en-US" dirty="0"/>
              <a:t>Faculty vs. Staff</a:t>
            </a:r>
          </a:p>
        </p:txBody>
      </p:sp>
      <p:sp>
        <p:nvSpPr>
          <p:cNvPr id="3" name="Footer Placeholder 2">
            <a:extLst>
              <a:ext uri="{FF2B5EF4-FFF2-40B4-BE49-F238E27FC236}">
                <a16:creationId xmlns:a16="http://schemas.microsoft.com/office/drawing/2014/main" id="{D0C33C40-29E6-6295-7C64-47438225E6A0}"/>
              </a:ext>
            </a:extLst>
          </p:cNvPr>
          <p:cNvSpPr>
            <a:spLocks noGrp="1"/>
          </p:cNvSpPr>
          <p:nvPr>
            <p:ph type="ftr" sz="quarter" idx="3"/>
          </p:nvPr>
        </p:nvSpPr>
        <p:spPr/>
        <p:txBody>
          <a:bodyPr/>
          <a:lstStyle/>
          <a:p>
            <a:pPr defTabSz="914377">
              <a:buClrTx/>
            </a:pPr>
            <a:r>
              <a:rPr lang="en-US" kern="1200">
                <a:solidFill>
                  <a:srgbClr val="FFFFFF"/>
                </a:solidFill>
                <a:ea typeface="+mn-ea"/>
                <a:cs typeface="+mn-cs"/>
              </a:rPr>
              <a:t>Missouri University of Science and Technology</a:t>
            </a:r>
            <a:endParaRPr lang="en-US" kern="1200" dirty="0">
              <a:solidFill>
                <a:srgbClr val="FFFFFF"/>
              </a:solidFill>
              <a:ea typeface="+mn-ea"/>
              <a:cs typeface="+mn-cs"/>
            </a:endParaRPr>
          </a:p>
        </p:txBody>
      </p:sp>
      <p:sp>
        <p:nvSpPr>
          <p:cNvPr id="4" name="Content Placeholder 3">
            <a:extLst>
              <a:ext uri="{FF2B5EF4-FFF2-40B4-BE49-F238E27FC236}">
                <a16:creationId xmlns:a16="http://schemas.microsoft.com/office/drawing/2014/main" id="{07C2CF3C-9A9C-9FBA-67B4-A4D6CCC06C51}"/>
              </a:ext>
            </a:extLst>
          </p:cNvPr>
          <p:cNvSpPr>
            <a:spLocks noGrp="1"/>
          </p:cNvSpPr>
          <p:nvPr>
            <p:ph sz="quarter" idx="13"/>
          </p:nvPr>
        </p:nvSpPr>
        <p:spPr>
          <a:xfrm>
            <a:off x="4358639" y="1360865"/>
            <a:ext cx="3474720" cy="1011936"/>
          </a:xfrm>
        </p:spPr>
        <p:txBody>
          <a:bodyPr>
            <a:normAutofit/>
          </a:bodyPr>
          <a:lstStyle/>
          <a:p>
            <a:r>
              <a:rPr lang="en-US" dirty="0"/>
              <a:t>Tenure Status:             Positive Comments</a:t>
            </a:r>
          </a:p>
        </p:txBody>
      </p:sp>
      <p:sp>
        <p:nvSpPr>
          <p:cNvPr id="5" name="Content Placeholder 4">
            <a:extLst>
              <a:ext uri="{FF2B5EF4-FFF2-40B4-BE49-F238E27FC236}">
                <a16:creationId xmlns:a16="http://schemas.microsoft.com/office/drawing/2014/main" id="{B4E0F47D-066F-4C8A-155A-14DB996F03C5}"/>
              </a:ext>
            </a:extLst>
          </p:cNvPr>
          <p:cNvSpPr>
            <a:spLocks noGrp="1"/>
          </p:cNvSpPr>
          <p:nvPr>
            <p:ph sz="quarter" idx="14"/>
          </p:nvPr>
        </p:nvSpPr>
        <p:spPr>
          <a:xfrm>
            <a:off x="8191075" y="1360865"/>
            <a:ext cx="3474720" cy="1011936"/>
          </a:xfrm>
        </p:spPr>
        <p:txBody>
          <a:bodyPr/>
          <a:lstStyle/>
          <a:p>
            <a:r>
              <a:rPr lang="en-US" dirty="0"/>
              <a:t>Tenure Status:           Negative Comments</a:t>
            </a:r>
          </a:p>
        </p:txBody>
      </p:sp>
      <p:sp>
        <p:nvSpPr>
          <p:cNvPr id="6" name="Content Placeholder 5">
            <a:extLst>
              <a:ext uri="{FF2B5EF4-FFF2-40B4-BE49-F238E27FC236}">
                <a16:creationId xmlns:a16="http://schemas.microsoft.com/office/drawing/2014/main" id="{41C661CD-689E-1A05-D884-160B8EA6D96F}"/>
              </a:ext>
            </a:extLst>
          </p:cNvPr>
          <p:cNvSpPr>
            <a:spLocks noGrp="1"/>
          </p:cNvSpPr>
          <p:nvPr>
            <p:ph sz="quarter" idx="15"/>
          </p:nvPr>
        </p:nvSpPr>
        <p:spPr>
          <a:xfrm>
            <a:off x="524933" y="1922586"/>
            <a:ext cx="3473451" cy="3826621"/>
          </a:xfrm>
        </p:spPr>
        <p:txBody>
          <a:bodyPr>
            <a:normAutofit/>
          </a:bodyPr>
          <a:lstStyle/>
          <a:p>
            <a:r>
              <a:rPr lang="en-US" sz="2533" dirty="0"/>
              <a:t>Faculty: 1.49 positive comments per person; 2.45 negative comments per person</a:t>
            </a:r>
          </a:p>
          <a:p>
            <a:r>
              <a:rPr lang="en-US" sz="2533" dirty="0"/>
              <a:t>Staff: 1.37 positive comments per person; 2.09 negative comments per person </a:t>
            </a:r>
          </a:p>
        </p:txBody>
      </p:sp>
      <p:sp>
        <p:nvSpPr>
          <p:cNvPr id="7" name="Content Placeholder 6">
            <a:extLst>
              <a:ext uri="{FF2B5EF4-FFF2-40B4-BE49-F238E27FC236}">
                <a16:creationId xmlns:a16="http://schemas.microsoft.com/office/drawing/2014/main" id="{CE2A0CA6-4991-C275-35D9-E8FDBED9CA3A}"/>
              </a:ext>
            </a:extLst>
          </p:cNvPr>
          <p:cNvSpPr>
            <a:spLocks noGrp="1"/>
          </p:cNvSpPr>
          <p:nvPr>
            <p:ph sz="quarter" idx="16"/>
          </p:nvPr>
        </p:nvSpPr>
        <p:spPr>
          <a:xfrm>
            <a:off x="4358639" y="2372802"/>
            <a:ext cx="3473451" cy="3376404"/>
          </a:xfrm>
        </p:spPr>
        <p:txBody>
          <a:bodyPr>
            <a:normAutofit/>
          </a:bodyPr>
          <a:lstStyle/>
          <a:p>
            <a:r>
              <a:rPr lang="en-US" sz="2400" dirty="0"/>
              <a:t>T/TT: 1.36 per person</a:t>
            </a:r>
          </a:p>
          <a:p>
            <a:r>
              <a:rPr lang="en-US" sz="2400" dirty="0"/>
              <a:t>NTT: 1.47 per person</a:t>
            </a:r>
          </a:p>
          <a:p>
            <a:r>
              <a:rPr lang="en-US" sz="2400" dirty="0"/>
              <a:t>PNR: 0.76 per person</a:t>
            </a:r>
          </a:p>
        </p:txBody>
      </p:sp>
      <p:sp>
        <p:nvSpPr>
          <p:cNvPr id="8" name="Content Placeholder 7">
            <a:extLst>
              <a:ext uri="{FF2B5EF4-FFF2-40B4-BE49-F238E27FC236}">
                <a16:creationId xmlns:a16="http://schemas.microsoft.com/office/drawing/2014/main" id="{6942A6B9-3B95-795E-9C17-098B79300CB5}"/>
              </a:ext>
            </a:extLst>
          </p:cNvPr>
          <p:cNvSpPr>
            <a:spLocks noGrp="1"/>
          </p:cNvSpPr>
          <p:nvPr>
            <p:ph sz="quarter" idx="17"/>
          </p:nvPr>
        </p:nvSpPr>
        <p:spPr>
          <a:xfrm>
            <a:off x="8192344" y="2372802"/>
            <a:ext cx="3473451" cy="3376404"/>
          </a:xfrm>
        </p:spPr>
        <p:txBody>
          <a:bodyPr>
            <a:noAutofit/>
          </a:bodyPr>
          <a:lstStyle/>
          <a:p>
            <a:r>
              <a:rPr lang="en-US" sz="2400" dirty="0"/>
              <a:t>T/TT: 2.43 per person</a:t>
            </a:r>
          </a:p>
          <a:p>
            <a:r>
              <a:rPr lang="en-US" sz="2400" dirty="0"/>
              <a:t>NTT: 2.13 per person</a:t>
            </a:r>
          </a:p>
          <a:p>
            <a:r>
              <a:rPr lang="en-US" sz="2400" dirty="0"/>
              <a:t>PNR: 2.81 per person</a:t>
            </a:r>
          </a:p>
          <a:p>
            <a:pPr>
              <a:lnSpc>
                <a:spcPct val="90000"/>
              </a:lnSpc>
              <a:spcBef>
                <a:spcPts val="800"/>
              </a:spcBef>
            </a:pPr>
            <a:endParaRPr lang="en-US" sz="2400" dirty="0"/>
          </a:p>
        </p:txBody>
      </p:sp>
      <p:sp>
        <p:nvSpPr>
          <p:cNvPr id="9" name="Title 8">
            <a:extLst>
              <a:ext uri="{FF2B5EF4-FFF2-40B4-BE49-F238E27FC236}">
                <a16:creationId xmlns:a16="http://schemas.microsoft.com/office/drawing/2014/main" id="{AB693A12-505D-1EE2-51F7-2106C303BD75}"/>
              </a:ext>
            </a:extLst>
          </p:cNvPr>
          <p:cNvSpPr>
            <a:spLocks noGrp="1"/>
          </p:cNvSpPr>
          <p:nvPr>
            <p:ph type="title"/>
          </p:nvPr>
        </p:nvSpPr>
        <p:spPr/>
        <p:txBody>
          <a:bodyPr/>
          <a:lstStyle/>
          <a:p>
            <a:r>
              <a:rPr lang="en-US" dirty="0"/>
              <a:t>Qualitative Count Differences Between Groups</a:t>
            </a:r>
          </a:p>
        </p:txBody>
      </p:sp>
      <p:sp>
        <p:nvSpPr>
          <p:cNvPr id="10" name="Rectangle: Rounded Corners 9">
            <a:extLst>
              <a:ext uri="{FF2B5EF4-FFF2-40B4-BE49-F238E27FC236}">
                <a16:creationId xmlns:a16="http://schemas.microsoft.com/office/drawing/2014/main" id="{CF26F574-2050-F87E-631A-2B8322F03F3D}"/>
              </a:ext>
            </a:extLst>
          </p:cNvPr>
          <p:cNvSpPr/>
          <p:nvPr/>
        </p:nvSpPr>
        <p:spPr>
          <a:xfrm>
            <a:off x="523664" y="2668430"/>
            <a:ext cx="2347978" cy="53218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228A5F0-AE5B-3208-4EFE-19566454DE2F}"/>
              </a:ext>
            </a:extLst>
          </p:cNvPr>
          <p:cNvSpPr/>
          <p:nvPr/>
        </p:nvSpPr>
        <p:spPr>
          <a:xfrm>
            <a:off x="4357368" y="3787954"/>
            <a:ext cx="3084831" cy="532183"/>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5DAE77F-76F8-62E5-8E9A-11BD12DDF89C}"/>
              </a:ext>
            </a:extLst>
          </p:cNvPr>
          <p:cNvSpPr/>
          <p:nvPr/>
        </p:nvSpPr>
        <p:spPr>
          <a:xfrm>
            <a:off x="8078722" y="3797639"/>
            <a:ext cx="3160778" cy="569702"/>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7013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450C21-B44F-670C-25BC-D07E43E8A87C}"/>
              </a:ext>
            </a:extLst>
          </p:cNvPr>
          <p:cNvSpPr>
            <a:spLocks noGrp="1"/>
          </p:cNvSpPr>
          <p:nvPr>
            <p:ph idx="1"/>
          </p:nvPr>
        </p:nvSpPr>
        <p:spPr/>
        <p:txBody>
          <a:bodyPr/>
          <a:lstStyle/>
          <a:p>
            <a:r>
              <a:rPr lang="en-US" dirty="0"/>
              <a:t>Positive Comments</a:t>
            </a:r>
          </a:p>
        </p:txBody>
      </p:sp>
      <p:sp>
        <p:nvSpPr>
          <p:cNvPr id="3" name="Footer Placeholder 2">
            <a:extLst>
              <a:ext uri="{FF2B5EF4-FFF2-40B4-BE49-F238E27FC236}">
                <a16:creationId xmlns:a16="http://schemas.microsoft.com/office/drawing/2014/main" id="{AE331B2B-D522-53A8-0FA8-62611FE7C62E}"/>
              </a:ext>
            </a:extLst>
          </p:cNvPr>
          <p:cNvSpPr>
            <a:spLocks noGrp="1"/>
          </p:cNvSpPr>
          <p:nvPr>
            <p:ph type="ftr" sz="quarter" idx="3"/>
          </p:nvPr>
        </p:nvSpPr>
        <p:spPr/>
        <p:txBody>
          <a:bodyPr/>
          <a:lstStyle/>
          <a:p>
            <a:pPr defTabSz="914377">
              <a:buClrTx/>
            </a:pPr>
            <a:r>
              <a:rPr lang="en-US" kern="1200">
                <a:solidFill>
                  <a:srgbClr val="FFFFFF"/>
                </a:solidFill>
                <a:ea typeface="+mn-ea"/>
                <a:cs typeface="+mn-cs"/>
              </a:rPr>
              <a:t>Missouri University of Science and Technology</a:t>
            </a:r>
            <a:endParaRPr lang="en-US" kern="1200" dirty="0">
              <a:solidFill>
                <a:srgbClr val="FFFFFF"/>
              </a:solidFill>
              <a:ea typeface="+mn-ea"/>
              <a:cs typeface="+mn-cs"/>
            </a:endParaRPr>
          </a:p>
        </p:txBody>
      </p:sp>
      <p:sp>
        <p:nvSpPr>
          <p:cNvPr id="4" name="Content Placeholder 3">
            <a:extLst>
              <a:ext uri="{FF2B5EF4-FFF2-40B4-BE49-F238E27FC236}">
                <a16:creationId xmlns:a16="http://schemas.microsoft.com/office/drawing/2014/main" id="{C8856B69-4414-E387-75ED-769AE13CF2B8}"/>
              </a:ext>
            </a:extLst>
          </p:cNvPr>
          <p:cNvSpPr>
            <a:spLocks noGrp="1"/>
          </p:cNvSpPr>
          <p:nvPr>
            <p:ph sz="quarter" idx="13"/>
          </p:nvPr>
        </p:nvSpPr>
        <p:spPr/>
        <p:txBody>
          <a:bodyPr/>
          <a:lstStyle/>
          <a:p>
            <a:r>
              <a:rPr lang="en-US" dirty="0"/>
              <a:t>Negative Comments</a:t>
            </a:r>
          </a:p>
        </p:txBody>
      </p:sp>
      <p:sp>
        <p:nvSpPr>
          <p:cNvPr id="5" name="Content Placeholder 4">
            <a:extLst>
              <a:ext uri="{FF2B5EF4-FFF2-40B4-BE49-F238E27FC236}">
                <a16:creationId xmlns:a16="http://schemas.microsoft.com/office/drawing/2014/main" id="{EEB248DE-7965-2F7C-7BB2-7D97502E27DA}"/>
              </a:ext>
            </a:extLst>
          </p:cNvPr>
          <p:cNvSpPr>
            <a:spLocks noGrp="1"/>
          </p:cNvSpPr>
          <p:nvPr>
            <p:ph sz="quarter" idx="15"/>
          </p:nvPr>
        </p:nvSpPr>
        <p:spPr>
          <a:xfrm>
            <a:off x="524933" y="2391509"/>
            <a:ext cx="5388864" cy="3357697"/>
          </a:xfrm>
        </p:spPr>
        <p:txBody>
          <a:bodyPr vert="horz" lIns="121920" tIns="60960" rIns="121920" bIns="60960" rtlCol="0">
            <a:normAutofit fontScale="92500"/>
          </a:bodyPr>
          <a:lstStyle/>
          <a:p>
            <a:pPr>
              <a:lnSpc>
                <a:spcPct val="90000"/>
              </a:lnSpc>
              <a:spcBef>
                <a:spcPts val="800"/>
              </a:spcBef>
              <a:spcAft>
                <a:spcPts val="1600"/>
              </a:spcAft>
            </a:pPr>
            <a:r>
              <a:rPr lang="en-US" sz="2667" dirty="0"/>
              <a:t>CASE: 86 comments; 2.15 per person</a:t>
            </a:r>
          </a:p>
          <a:p>
            <a:pPr>
              <a:lnSpc>
                <a:spcPct val="90000"/>
              </a:lnSpc>
              <a:spcBef>
                <a:spcPts val="800"/>
              </a:spcBef>
              <a:spcAft>
                <a:spcPts val="1600"/>
              </a:spcAft>
            </a:pPr>
            <a:r>
              <a:rPr lang="en-US" sz="2667" dirty="0"/>
              <a:t>CEC: 40 comments; 1.08 per person</a:t>
            </a:r>
          </a:p>
          <a:p>
            <a:pPr>
              <a:lnSpc>
                <a:spcPct val="90000"/>
              </a:lnSpc>
              <a:spcBef>
                <a:spcPts val="800"/>
              </a:spcBef>
              <a:spcAft>
                <a:spcPts val="1600"/>
              </a:spcAft>
            </a:pPr>
            <a:r>
              <a:rPr lang="en-US" sz="2667" dirty="0" err="1"/>
              <a:t>Kummer</a:t>
            </a:r>
            <a:r>
              <a:rPr lang="en-US" sz="2667" dirty="0"/>
              <a:t>: 6 comments, 1 per person</a:t>
            </a:r>
          </a:p>
          <a:p>
            <a:pPr>
              <a:lnSpc>
                <a:spcPct val="90000"/>
              </a:lnSpc>
              <a:spcBef>
                <a:spcPts val="800"/>
              </a:spcBef>
              <a:spcAft>
                <a:spcPts val="1600"/>
              </a:spcAft>
            </a:pPr>
            <a:r>
              <a:rPr lang="en-US" sz="2667" dirty="0"/>
              <a:t>PNR: 35 comments; 1.21 per person</a:t>
            </a:r>
          </a:p>
          <a:p>
            <a:pPr>
              <a:lnSpc>
                <a:spcPct val="90000"/>
              </a:lnSpc>
              <a:spcBef>
                <a:spcPts val="800"/>
              </a:spcBef>
              <a:spcAft>
                <a:spcPts val="1600"/>
              </a:spcAft>
            </a:pPr>
            <a:endParaRPr lang="en-US" sz="2667" dirty="0"/>
          </a:p>
        </p:txBody>
      </p:sp>
      <p:sp>
        <p:nvSpPr>
          <p:cNvPr id="6" name="Content Placeholder 5">
            <a:extLst>
              <a:ext uri="{FF2B5EF4-FFF2-40B4-BE49-F238E27FC236}">
                <a16:creationId xmlns:a16="http://schemas.microsoft.com/office/drawing/2014/main" id="{BAA2C319-5DD2-90C4-2E01-491926FFC707}"/>
              </a:ext>
            </a:extLst>
          </p:cNvPr>
          <p:cNvSpPr>
            <a:spLocks noGrp="1"/>
          </p:cNvSpPr>
          <p:nvPr>
            <p:ph sz="quarter" idx="16"/>
          </p:nvPr>
        </p:nvSpPr>
        <p:spPr>
          <a:xfrm>
            <a:off x="6278203" y="2391509"/>
            <a:ext cx="5388864" cy="3357697"/>
          </a:xfrm>
        </p:spPr>
        <p:txBody>
          <a:bodyPr>
            <a:normAutofit fontScale="92500"/>
          </a:bodyPr>
          <a:lstStyle/>
          <a:p>
            <a:pPr>
              <a:lnSpc>
                <a:spcPct val="90000"/>
              </a:lnSpc>
              <a:spcBef>
                <a:spcPts val="800"/>
              </a:spcBef>
              <a:spcAft>
                <a:spcPts val="1600"/>
              </a:spcAft>
            </a:pPr>
            <a:r>
              <a:rPr lang="en-US" sz="2667" dirty="0"/>
              <a:t>CASE: 113 comments; 2.83 per person</a:t>
            </a:r>
          </a:p>
          <a:p>
            <a:pPr>
              <a:lnSpc>
                <a:spcPct val="90000"/>
              </a:lnSpc>
              <a:spcBef>
                <a:spcPts val="800"/>
              </a:spcBef>
              <a:spcAft>
                <a:spcPts val="1600"/>
              </a:spcAft>
            </a:pPr>
            <a:r>
              <a:rPr lang="en-US" sz="2667" dirty="0"/>
              <a:t>CEC: 81 comments; 2.19 per person</a:t>
            </a:r>
          </a:p>
          <a:p>
            <a:pPr>
              <a:lnSpc>
                <a:spcPct val="90000"/>
              </a:lnSpc>
              <a:spcBef>
                <a:spcPts val="800"/>
              </a:spcBef>
              <a:spcAft>
                <a:spcPts val="1600"/>
              </a:spcAft>
            </a:pPr>
            <a:r>
              <a:rPr lang="en-US" sz="2667" dirty="0" err="1"/>
              <a:t>Kummer</a:t>
            </a:r>
            <a:r>
              <a:rPr lang="en-US" sz="2667" dirty="0"/>
              <a:t>: 6 comments; 1 per person</a:t>
            </a:r>
          </a:p>
          <a:p>
            <a:pPr>
              <a:lnSpc>
                <a:spcPct val="90000"/>
              </a:lnSpc>
              <a:spcBef>
                <a:spcPts val="800"/>
              </a:spcBef>
              <a:spcAft>
                <a:spcPts val="1600"/>
              </a:spcAft>
            </a:pPr>
            <a:r>
              <a:rPr lang="en-US" sz="2667" dirty="0"/>
              <a:t>PNR: 75 comments; 2.59 per person</a:t>
            </a:r>
          </a:p>
          <a:p>
            <a:pPr>
              <a:spcAft>
                <a:spcPts val="1600"/>
              </a:spcAft>
            </a:pPr>
            <a:endParaRPr lang="en-US" sz="2667" dirty="0"/>
          </a:p>
        </p:txBody>
      </p:sp>
      <p:sp>
        <p:nvSpPr>
          <p:cNvPr id="7" name="Title 6">
            <a:extLst>
              <a:ext uri="{FF2B5EF4-FFF2-40B4-BE49-F238E27FC236}">
                <a16:creationId xmlns:a16="http://schemas.microsoft.com/office/drawing/2014/main" id="{FE4D227D-C65C-EDC7-2E35-1FC5B76458F0}"/>
              </a:ext>
            </a:extLst>
          </p:cNvPr>
          <p:cNvSpPr>
            <a:spLocks noGrp="1"/>
          </p:cNvSpPr>
          <p:nvPr>
            <p:ph type="title"/>
          </p:nvPr>
        </p:nvSpPr>
        <p:spPr/>
        <p:txBody>
          <a:bodyPr/>
          <a:lstStyle/>
          <a:p>
            <a:r>
              <a:rPr lang="en-US" dirty="0"/>
              <a:t>Qualitative Count Differences Between Groups</a:t>
            </a:r>
          </a:p>
        </p:txBody>
      </p:sp>
      <p:sp>
        <p:nvSpPr>
          <p:cNvPr id="8" name="Subtitle 7">
            <a:extLst>
              <a:ext uri="{FF2B5EF4-FFF2-40B4-BE49-F238E27FC236}">
                <a16:creationId xmlns:a16="http://schemas.microsoft.com/office/drawing/2014/main" id="{24509CF8-C05C-2043-343B-23EF7A6541B2}"/>
              </a:ext>
            </a:extLst>
          </p:cNvPr>
          <p:cNvSpPr>
            <a:spLocks noGrp="1"/>
          </p:cNvSpPr>
          <p:nvPr>
            <p:ph type="subTitle" idx="18"/>
          </p:nvPr>
        </p:nvSpPr>
        <p:spPr/>
        <p:txBody>
          <a:bodyPr/>
          <a:lstStyle/>
          <a:p>
            <a:r>
              <a:rPr lang="en-US" dirty="0"/>
              <a:t>Differences Between Colleges</a:t>
            </a:r>
          </a:p>
        </p:txBody>
      </p:sp>
    </p:spTree>
    <p:extLst>
      <p:ext uri="{BB962C8B-B14F-4D97-AF65-F5344CB8AC3E}">
        <p14:creationId xmlns:p14="http://schemas.microsoft.com/office/powerpoint/2010/main" val="23034593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Placeholder 24" descr="Management with solid fill">
            <a:extLst>
              <a:ext uri="{FF2B5EF4-FFF2-40B4-BE49-F238E27FC236}">
                <a16:creationId xmlns:a16="http://schemas.microsoft.com/office/drawing/2014/main" id="{704343E5-F7C8-2D80-B196-CECE6B8DBC74}"/>
              </a:ext>
            </a:extLst>
          </p:cNvPr>
          <p:cNvPicPr>
            <a:picLocks noGrp="1" noChangeAspect="1"/>
          </p:cNvPicPr>
          <p:nvPr>
            <p:ph type="pic" sz="quarter" idx="24"/>
          </p:nvPr>
        </p:nvPicPr>
        <p:blipFill>
          <a:blip r:embed="rId3">
            <a:extLst>
              <a:ext uri="{96DAC541-7B7A-43D3-8B79-37D633B846F1}">
                <asvg:svgBlip xmlns:asvg="http://schemas.microsoft.com/office/drawing/2016/SVG/main" r:embed="rId4"/>
              </a:ext>
            </a:extLst>
          </a:blip>
          <a:srcRect l="1644" r="1644"/>
          <a:stretch>
            <a:fillRect/>
          </a:stretch>
        </p:blipFill>
        <p:spPr/>
      </p:pic>
      <p:sp>
        <p:nvSpPr>
          <p:cNvPr id="11" name="Content Placeholder 10">
            <a:extLst>
              <a:ext uri="{FF2B5EF4-FFF2-40B4-BE49-F238E27FC236}">
                <a16:creationId xmlns:a16="http://schemas.microsoft.com/office/drawing/2014/main" id="{A1F0BA38-8C57-99B2-F14C-1B931C85E06A}"/>
              </a:ext>
            </a:extLst>
          </p:cNvPr>
          <p:cNvSpPr>
            <a:spLocks noGrp="1"/>
          </p:cNvSpPr>
          <p:nvPr>
            <p:ph idx="17"/>
          </p:nvPr>
        </p:nvSpPr>
        <p:spPr>
          <a:xfrm>
            <a:off x="952500" y="4078664"/>
            <a:ext cx="2358867" cy="1092776"/>
          </a:xfrm>
        </p:spPr>
        <p:txBody>
          <a:bodyPr>
            <a:normAutofit lnSpcReduction="10000"/>
          </a:bodyPr>
          <a:lstStyle/>
          <a:p>
            <a:r>
              <a:rPr lang="en-US" dirty="0"/>
              <a:t>Summary provided to leadership</a:t>
            </a:r>
          </a:p>
        </p:txBody>
      </p:sp>
      <p:pic>
        <p:nvPicPr>
          <p:cNvPr id="21" name="Picture Placeholder 20" descr="Magnifying glass with solid fill">
            <a:extLst>
              <a:ext uri="{FF2B5EF4-FFF2-40B4-BE49-F238E27FC236}">
                <a16:creationId xmlns:a16="http://schemas.microsoft.com/office/drawing/2014/main" id="{DF53A932-B232-FC4B-3651-925BBD275836}"/>
              </a:ext>
            </a:extLst>
          </p:cNvPr>
          <p:cNvPicPr>
            <a:picLocks noGrp="1" noChangeAspect="1"/>
          </p:cNvPicPr>
          <p:nvPr>
            <p:ph type="pic" sz="quarter" idx="21"/>
          </p:nvPr>
        </p:nvPicPr>
        <p:blipFill>
          <a:blip r:embed="rId5">
            <a:extLst>
              <a:ext uri="{96DAC541-7B7A-43D3-8B79-37D633B846F1}">
                <asvg:svgBlip xmlns:asvg="http://schemas.microsoft.com/office/drawing/2016/SVG/main" r:embed="rId6"/>
              </a:ext>
            </a:extLst>
          </a:blip>
          <a:srcRect l="1646" r="1646"/>
          <a:stretch>
            <a:fillRect/>
          </a:stretch>
        </p:blipFill>
        <p:spPr/>
      </p:pic>
      <p:sp>
        <p:nvSpPr>
          <p:cNvPr id="12" name="Content Placeholder 11">
            <a:extLst>
              <a:ext uri="{FF2B5EF4-FFF2-40B4-BE49-F238E27FC236}">
                <a16:creationId xmlns:a16="http://schemas.microsoft.com/office/drawing/2014/main" id="{4F410873-1E6E-AE5E-3C39-59A7ADFE5866}"/>
              </a:ext>
            </a:extLst>
          </p:cNvPr>
          <p:cNvSpPr>
            <a:spLocks noGrp="1"/>
          </p:cNvSpPr>
          <p:nvPr>
            <p:ph idx="18"/>
          </p:nvPr>
        </p:nvSpPr>
        <p:spPr>
          <a:xfrm>
            <a:off x="3627517" y="4078664"/>
            <a:ext cx="2358867" cy="1560136"/>
          </a:xfrm>
        </p:spPr>
        <p:txBody>
          <a:bodyPr>
            <a:normAutofit/>
          </a:bodyPr>
          <a:lstStyle/>
          <a:p>
            <a:r>
              <a:rPr lang="en-US" dirty="0"/>
              <a:t>Thoroughly analyze qualitative data this summer</a:t>
            </a:r>
          </a:p>
        </p:txBody>
      </p:sp>
      <p:pic>
        <p:nvPicPr>
          <p:cNvPr id="23" name="Picture Placeholder 22" descr="Monthly calendar with solid fill">
            <a:extLst>
              <a:ext uri="{FF2B5EF4-FFF2-40B4-BE49-F238E27FC236}">
                <a16:creationId xmlns:a16="http://schemas.microsoft.com/office/drawing/2014/main" id="{82F83B8D-07FF-DC5D-6E03-AC8D920D5802}"/>
              </a:ext>
            </a:extLst>
          </p:cNvPr>
          <p:cNvPicPr>
            <a:picLocks noGrp="1" noChangeAspect="1"/>
          </p:cNvPicPr>
          <p:nvPr>
            <p:ph type="pic" sz="quarter" idx="22"/>
          </p:nvPr>
        </p:nvPicPr>
        <p:blipFill>
          <a:blip r:embed="rId7">
            <a:extLst>
              <a:ext uri="{96DAC541-7B7A-43D3-8B79-37D633B846F1}">
                <asvg:svgBlip xmlns:asvg="http://schemas.microsoft.com/office/drawing/2016/SVG/main" r:embed="rId8"/>
              </a:ext>
            </a:extLst>
          </a:blip>
          <a:srcRect l="1730" r="1730"/>
          <a:stretch>
            <a:fillRect/>
          </a:stretch>
        </p:blipFill>
        <p:spPr/>
      </p:pic>
      <p:sp>
        <p:nvSpPr>
          <p:cNvPr id="13" name="Content Placeholder 12">
            <a:extLst>
              <a:ext uri="{FF2B5EF4-FFF2-40B4-BE49-F238E27FC236}">
                <a16:creationId xmlns:a16="http://schemas.microsoft.com/office/drawing/2014/main" id="{AF756791-D973-922B-AF21-83F181E045E0}"/>
              </a:ext>
            </a:extLst>
          </p:cNvPr>
          <p:cNvSpPr>
            <a:spLocks noGrp="1"/>
          </p:cNvSpPr>
          <p:nvPr>
            <p:ph idx="19"/>
          </p:nvPr>
        </p:nvSpPr>
        <p:spPr>
          <a:xfrm>
            <a:off x="6205617" y="4078664"/>
            <a:ext cx="2358867" cy="1560136"/>
          </a:xfrm>
        </p:spPr>
        <p:txBody>
          <a:bodyPr>
            <a:normAutofit/>
          </a:bodyPr>
          <a:lstStyle/>
          <a:p>
            <a:r>
              <a:rPr lang="en-US" dirty="0"/>
              <a:t>Report on qualitative data in October meetings</a:t>
            </a:r>
          </a:p>
        </p:txBody>
      </p:sp>
      <p:pic>
        <p:nvPicPr>
          <p:cNvPr id="27" name="Picture Placeholder 26" descr="Upward trend with solid fill">
            <a:extLst>
              <a:ext uri="{FF2B5EF4-FFF2-40B4-BE49-F238E27FC236}">
                <a16:creationId xmlns:a16="http://schemas.microsoft.com/office/drawing/2014/main" id="{55EBD92D-2482-4B3D-8D50-627DBE93D808}"/>
              </a:ext>
            </a:extLst>
          </p:cNvPr>
          <p:cNvPicPr>
            <a:picLocks noGrp="1" noChangeAspect="1"/>
          </p:cNvPicPr>
          <p:nvPr>
            <p:ph type="pic" sz="quarter" idx="23"/>
          </p:nvPr>
        </p:nvPicPr>
        <p:blipFill>
          <a:blip r:embed="rId9">
            <a:extLst>
              <a:ext uri="{96DAC541-7B7A-43D3-8B79-37D633B846F1}">
                <asvg:svgBlip xmlns:asvg="http://schemas.microsoft.com/office/drawing/2016/SVG/main" r:embed="rId10"/>
              </a:ext>
            </a:extLst>
          </a:blip>
          <a:srcRect l="1730" r="1730"/>
          <a:stretch>
            <a:fillRect/>
          </a:stretch>
        </p:blipFill>
        <p:spPr/>
      </p:pic>
      <p:sp>
        <p:nvSpPr>
          <p:cNvPr id="14" name="Content Placeholder 13">
            <a:extLst>
              <a:ext uri="{FF2B5EF4-FFF2-40B4-BE49-F238E27FC236}">
                <a16:creationId xmlns:a16="http://schemas.microsoft.com/office/drawing/2014/main" id="{59C145E2-544D-FC88-D91E-F1AF5F44A8AB}"/>
              </a:ext>
            </a:extLst>
          </p:cNvPr>
          <p:cNvSpPr>
            <a:spLocks noGrp="1"/>
          </p:cNvSpPr>
          <p:nvPr>
            <p:ph idx="20"/>
          </p:nvPr>
        </p:nvSpPr>
        <p:spPr>
          <a:xfrm>
            <a:off x="8880633" y="4073057"/>
            <a:ext cx="2358867" cy="1565743"/>
          </a:xfrm>
        </p:spPr>
        <p:txBody>
          <a:bodyPr>
            <a:normAutofit/>
          </a:bodyPr>
          <a:lstStyle/>
          <a:p>
            <a:r>
              <a:rPr lang="en-US" dirty="0"/>
              <a:t>Continue to build on &amp; work towards improvements</a:t>
            </a:r>
          </a:p>
        </p:txBody>
      </p:sp>
      <p:sp>
        <p:nvSpPr>
          <p:cNvPr id="8" name="Footer Placeholder 7">
            <a:extLst>
              <a:ext uri="{FF2B5EF4-FFF2-40B4-BE49-F238E27FC236}">
                <a16:creationId xmlns:a16="http://schemas.microsoft.com/office/drawing/2014/main" id="{B64AE1EA-7B21-B966-2AE5-1AEA7018CA26}"/>
              </a:ext>
            </a:extLst>
          </p:cNvPr>
          <p:cNvSpPr>
            <a:spLocks noGrp="1"/>
          </p:cNvSpPr>
          <p:nvPr>
            <p:ph type="ftr" sz="quarter" idx="3"/>
          </p:nvPr>
        </p:nvSpPr>
        <p:spPr/>
        <p:txBody>
          <a:bodyPr/>
          <a:lstStyle/>
          <a:p>
            <a:pPr defTabSz="914377">
              <a:buClrTx/>
            </a:pPr>
            <a:r>
              <a:rPr lang="en-US" kern="1200">
                <a:solidFill>
                  <a:srgbClr val="FFFFFF"/>
                </a:solidFill>
                <a:ea typeface="+mn-ea"/>
                <a:cs typeface="+mn-cs"/>
              </a:rPr>
              <a:t>Missouri University of Science and Technology</a:t>
            </a:r>
            <a:endParaRPr lang="en-US" kern="1200" dirty="0">
              <a:solidFill>
                <a:srgbClr val="FFFFFF"/>
              </a:solidFill>
              <a:ea typeface="+mn-ea"/>
              <a:cs typeface="+mn-cs"/>
            </a:endParaRPr>
          </a:p>
        </p:txBody>
      </p:sp>
      <p:sp>
        <p:nvSpPr>
          <p:cNvPr id="9" name="Title 8">
            <a:extLst>
              <a:ext uri="{FF2B5EF4-FFF2-40B4-BE49-F238E27FC236}">
                <a16:creationId xmlns:a16="http://schemas.microsoft.com/office/drawing/2014/main" id="{89A967DD-562F-E4A7-6B03-4FD196A73D30}"/>
              </a:ext>
            </a:extLst>
          </p:cNvPr>
          <p:cNvSpPr>
            <a:spLocks noGrp="1"/>
          </p:cNvSpPr>
          <p:nvPr>
            <p:ph type="title"/>
          </p:nvPr>
        </p:nvSpPr>
        <p:spPr>
          <a:xfrm>
            <a:off x="525231" y="524559"/>
            <a:ext cx="11141539" cy="532183"/>
          </a:xfrm>
        </p:spPr>
        <p:txBody>
          <a:bodyPr/>
          <a:lstStyle/>
          <a:p>
            <a:r>
              <a:rPr lang="en-US" sz="5867" dirty="0"/>
              <a:t>Next Steps</a:t>
            </a:r>
          </a:p>
        </p:txBody>
      </p:sp>
      <p:sp>
        <p:nvSpPr>
          <p:cNvPr id="19" name="Subtitle 18">
            <a:extLst>
              <a:ext uri="{FF2B5EF4-FFF2-40B4-BE49-F238E27FC236}">
                <a16:creationId xmlns:a16="http://schemas.microsoft.com/office/drawing/2014/main" id="{8B67E38D-E624-924F-1A95-7892014A9E65}"/>
              </a:ext>
            </a:extLst>
          </p:cNvPr>
          <p:cNvSpPr>
            <a:spLocks noGrp="1"/>
          </p:cNvSpPr>
          <p:nvPr>
            <p:ph type="subTitle" idx="25"/>
          </p:nvPr>
        </p:nvSpPr>
        <p:spPr>
          <a:xfrm>
            <a:off x="1930256" y="5813528"/>
            <a:ext cx="10100529" cy="408923"/>
          </a:xfrm>
        </p:spPr>
        <p:txBody>
          <a:bodyPr/>
          <a:lstStyle/>
          <a:p>
            <a:pPr algn="r"/>
            <a:r>
              <a:rPr lang="en-US" sz="2133" dirty="0"/>
              <a:t>Send any data analysis requests to Dave </a:t>
            </a:r>
            <a:r>
              <a:rPr lang="en-US" sz="2133" dirty="0" err="1"/>
              <a:t>Westenberg</a:t>
            </a:r>
            <a:endParaRPr lang="en-US" sz="2133" dirty="0"/>
          </a:p>
        </p:txBody>
      </p:sp>
    </p:spTree>
    <p:extLst>
      <p:ext uri="{BB962C8B-B14F-4D97-AF65-F5344CB8AC3E}">
        <p14:creationId xmlns:p14="http://schemas.microsoft.com/office/powerpoint/2010/main" val="396536886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6"/>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VI. Reports of Standing Committees</a:t>
            </a:r>
            <a:endParaRPr dirty="0"/>
          </a:p>
          <a:p>
            <a:pPr marL="0" lvl="0" indent="0" algn="l" rtl="0">
              <a:lnSpc>
                <a:spcPct val="100000"/>
              </a:lnSpc>
              <a:spcBef>
                <a:spcPts val="720"/>
              </a:spcBef>
              <a:spcAft>
                <a:spcPts val="0"/>
              </a:spcAft>
              <a:buClr>
                <a:srgbClr val="509E2F"/>
              </a:buClr>
              <a:buSzPts val="3600"/>
              <a:buNone/>
            </a:pPr>
            <a:r>
              <a:rPr lang="en" sz="3600" dirty="0"/>
              <a:t>	</a:t>
            </a:r>
            <a:r>
              <a:rPr lang="en" sz="3600" dirty="0">
                <a:solidFill>
                  <a:srgbClr val="002060"/>
                </a:solidFill>
              </a:rPr>
              <a:t>E</a:t>
            </a:r>
            <a:r>
              <a:rPr lang="en" sz="3600" dirty="0">
                <a:solidFill>
                  <a:srgbClr val="002060"/>
                </a:solidFill>
                <a:latin typeface="Arial"/>
                <a:ea typeface="Arial"/>
                <a:cs typeface="Arial"/>
                <a:sym typeface="Arial"/>
              </a:rPr>
              <a:t>.</a:t>
            </a:r>
            <a:r>
              <a:rPr lang="en" sz="3600" dirty="0">
                <a:solidFill>
                  <a:srgbClr val="003B49"/>
                </a:solidFill>
                <a:latin typeface="Arial"/>
                <a:ea typeface="Arial"/>
                <a:cs typeface="Arial"/>
                <a:sym typeface="Arial"/>
              </a:rPr>
              <a:t>	</a:t>
            </a:r>
            <a:r>
              <a:rPr lang="en" sz="3600" dirty="0">
                <a:solidFill>
                  <a:srgbClr val="003B49"/>
                </a:solidFill>
              </a:rPr>
              <a:t>Administrative Review</a:t>
            </a:r>
            <a:br>
              <a:rPr lang="en" sz="3600" dirty="0">
                <a:solidFill>
                  <a:srgbClr val="003B49"/>
                </a:solidFill>
                <a:latin typeface="Arial"/>
                <a:ea typeface="Arial"/>
                <a:cs typeface="Arial"/>
                <a:sym typeface="Arial"/>
              </a:rPr>
            </a:br>
            <a:r>
              <a:rPr lang="en" sz="3600" dirty="0">
                <a:solidFill>
                  <a:srgbClr val="003B49"/>
                </a:solidFill>
                <a:latin typeface="Arial"/>
                <a:ea typeface="Arial"/>
                <a:cs typeface="Arial"/>
                <a:sym typeface="Arial"/>
              </a:rPr>
              <a:t>		</a:t>
            </a:r>
            <a:r>
              <a:rPr lang="en-US" sz="3600" dirty="0">
                <a:solidFill>
                  <a:srgbClr val="003B49"/>
                </a:solidFill>
              </a:rPr>
              <a:t>K</a:t>
            </a:r>
            <a:r>
              <a:rPr lang="en-US" sz="3600" dirty="0">
                <a:solidFill>
                  <a:srgbClr val="003B49"/>
                </a:solidFill>
                <a:latin typeface="Arial"/>
                <a:ea typeface="Arial"/>
                <a:cs typeface="Arial"/>
                <a:sym typeface="Arial"/>
              </a:rPr>
              <a:t>. Homan</a:t>
            </a:r>
            <a:endParaRPr dirty="0"/>
          </a:p>
          <a:p>
            <a:pPr marL="0" lvl="0" indent="0"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509E2F"/>
              </a:buClr>
              <a:buSzPts val="3600"/>
              <a:buNone/>
            </a:pPr>
            <a:r>
              <a:rPr lang="en" sz="3600" b="1" dirty="0">
                <a:latin typeface="Arial"/>
                <a:ea typeface="Arial"/>
                <a:cs typeface="Arial"/>
                <a:sym typeface="Arial"/>
              </a:rPr>
              <a:t>	</a:t>
            </a:r>
            <a:endParaRPr dirty="0"/>
          </a:p>
        </p:txBody>
      </p:sp>
      <p:sp>
        <p:nvSpPr>
          <p:cNvPr id="509" name="Google Shape;509;p56"/>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dirty="0">
                <a:latin typeface="Arial"/>
                <a:ea typeface="Arial"/>
                <a:cs typeface="Arial"/>
                <a:sym typeface="Arial"/>
              </a:rPr>
              <a:t>Agenda</a:t>
            </a:r>
            <a:endParaRPr dirty="0"/>
          </a:p>
        </p:txBody>
      </p:sp>
    </p:spTree>
    <p:extLst>
      <p:ext uri="{BB962C8B-B14F-4D97-AF65-F5344CB8AC3E}">
        <p14:creationId xmlns:p14="http://schemas.microsoft.com/office/powerpoint/2010/main" val="108193111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2001672" y="1797195"/>
            <a:ext cx="8447964" cy="739852"/>
          </a:xfrm>
        </p:spPr>
        <p:txBody>
          <a:bodyPr>
            <a:noAutofit/>
          </a:bodyPr>
          <a:lstStyle/>
          <a:p>
            <a:pPr algn="ctr"/>
            <a:r>
              <a:rPr lang="en-US" sz="3600" b="1" dirty="0">
                <a:latin typeface="Arial" panose="020B0604020202020204" pitchFamily="34" charset="0"/>
                <a:cs typeface="Arial" panose="020B0604020202020204" pitchFamily="34" charset="0"/>
              </a:rPr>
              <a:t>Administrative Review Committee</a:t>
            </a:r>
          </a:p>
          <a:p>
            <a:pPr algn="ctr"/>
            <a:endParaRPr lang="en-US" sz="3600" b="1" dirty="0">
              <a:latin typeface="Arial" panose="020B0604020202020204" pitchFamily="34" charset="0"/>
              <a:cs typeface="Arial" panose="020B0604020202020204" pitchFamily="34" charset="0"/>
            </a:endParaRPr>
          </a:p>
          <a:p>
            <a:pPr algn="ctr"/>
            <a:endParaRPr lang="en-US" sz="3600" b="1" dirty="0">
              <a:latin typeface="Arial" panose="020B0604020202020204" pitchFamily="34" charset="0"/>
              <a:cs typeface="Arial" panose="020B0604020202020204" pitchFamily="34" charset="0"/>
            </a:endParaRPr>
          </a:p>
        </p:txBody>
      </p:sp>
      <p:sp>
        <p:nvSpPr>
          <p:cNvPr id="5" name="Text Placeholder 2"/>
          <p:cNvSpPr>
            <a:spLocks noGrp="1"/>
          </p:cNvSpPr>
          <p:nvPr>
            <p:ph type="body" sz="quarter" idx="13"/>
          </p:nvPr>
        </p:nvSpPr>
        <p:spPr>
          <a:xfrm>
            <a:off x="2812363" y="2742601"/>
            <a:ext cx="6180602" cy="3139584"/>
          </a:xfrm>
        </p:spPr>
        <p:txBody>
          <a:bodyPr>
            <a:noAutofit/>
          </a:bodyPr>
          <a:lstStyle/>
          <a:p>
            <a:pPr algn="ctr"/>
            <a:r>
              <a:rPr lang="en-US" sz="2800" b="1" dirty="0">
                <a:latin typeface="Arial" panose="020B0604020202020204" pitchFamily="34" charset="0"/>
                <a:cs typeface="Arial" panose="020B0604020202020204" pitchFamily="34" charset="0"/>
              </a:rPr>
              <a:t>2022-2023 Members</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Kelvin Erickson, Chair</a:t>
            </a:r>
          </a:p>
          <a:p>
            <a:pPr algn="ctr"/>
            <a:r>
              <a:rPr lang="en-US" sz="2800" b="1" dirty="0">
                <a:latin typeface="Arial" panose="020B0604020202020204" pitchFamily="34" charset="0"/>
                <a:cs typeface="Arial" panose="020B0604020202020204" pitchFamily="34" charset="0"/>
              </a:rPr>
              <a:t>Kelly Homan</a:t>
            </a:r>
          </a:p>
          <a:p>
            <a:pPr algn="ctr"/>
            <a:r>
              <a:rPr lang="en-US" sz="2800" b="1" dirty="0" err="1">
                <a:latin typeface="Arial" panose="020B0604020202020204" pitchFamily="34" charset="0"/>
                <a:cs typeface="Arial" panose="020B0604020202020204" pitchFamily="34" charset="0"/>
              </a:rPr>
              <a:t>Bih</a:t>
            </a:r>
            <a:r>
              <a:rPr lang="en-US" sz="2800" b="1" dirty="0">
                <a:latin typeface="Arial" panose="020B0604020202020204" pitchFamily="34" charset="0"/>
                <a:cs typeface="Arial" panose="020B0604020202020204" pitchFamily="34" charset="0"/>
              </a:rPr>
              <a:t>-Ru Lea</a:t>
            </a:r>
          </a:p>
          <a:p>
            <a:pPr algn="ctr"/>
            <a:r>
              <a:rPr lang="en-US" sz="2800" b="1" dirty="0">
                <a:latin typeface="Arial" panose="020B0604020202020204" pitchFamily="34" charset="0"/>
                <a:cs typeface="Arial" panose="020B0604020202020204" pitchFamily="34" charset="0"/>
              </a:rPr>
              <a:t>Kelly Liu</a:t>
            </a:r>
          </a:p>
          <a:p>
            <a:endParaRPr lang="en-US" sz="3200" dirty="0"/>
          </a:p>
        </p:txBody>
      </p:sp>
    </p:spTree>
    <p:extLst>
      <p:ext uri="{BB962C8B-B14F-4D97-AF65-F5344CB8AC3E}">
        <p14:creationId xmlns:p14="http://schemas.microsoft.com/office/powerpoint/2010/main" val="329476693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928110" y="1927703"/>
            <a:ext cx="8468300" cy="3704872"/>
          </a:xfrm>
        </p:spPr>
        <p:txBody>
          <a:bodyPr/>
          <a:lstStyle/>
          <a:p>
            <a:r>
              <a:rPr lang="en-US" sz="2200" b="1" dirty="0">
                <a:latin typeface="Arial" panose="020B0604020202020204" pitchFamily="34" charset="0"/>
                <a:cs typeface="Arial" panose="020B0604020202020204" pitchFamily="34" charset="0"/>
              </a:rPr>
              <a:t>Positions approved for review</a:t>
            </a:r>
            <a:endParaRPr lang="en-US" sz="2200" dirty="0">
              <a:solidFill>
                <a:schemeClr val="accent4">
                  <a:lumMod val="10000"/>
                </a:schemeClr>
              </a:solidFill>
              <a:latin typeface="Arial" panose="020B0604020202020204" pitchFamily="34" charset="0"/>
              <a:cs typeface="Arial" panose="020B0604020202020204" pitchFamily="34" charset="0"/>
            </a:endParaRPr>
          </a:p>
          <a:p>
            <a:pPr lvl="1"/>
            <a:r>
              <a:rPr lang="en-US" sz="2200" dirty="0">
                <a:solidFill>
                  <a:schemeClr val="accent4">
                    <a:lumMod val="10000"/>
                  </a:schemeClr>
                </a:solidFill>
                <a:latin typeface="Arial" panose="020B0604020202020204" pitchFamily="34" charset="0"/>
                <a:cs typeface="Arial" panose="020B0604020202020204" pitchFamily="34" charset="0"/>
              </a:rPr>
              <a:t>Chancellor</a:t>
            </a:r>
          </a:p>
          <a:p>
            <a:pPr lvl="1"/>
            <a:r>
              <a:rPr lang="en-US" sz="2200" dirty="0">
                <a:solidFill>
                  <a:schemeClr val="accent4">
                    <a:lumMod val="10000"/>
                  </a:schemeClr>
                </a:solidFill>
                <a:latin typeface="Arial" panose="020B0604020202020204" pitchFamily="34" charset="0"/>
                <a:cs typeface="Arial" panose="020B0604020202020204" pitchFamily="34" charset="0"/>
              </a:rPr>
              <a:t>Assistant Vice Chancellor of Marketing &amp; Communication</a:t>
            </a:r>
          </a:p>
          <a:p>
            <a:pPr lvl="1"/>
            <a:r>
              <a:rPr lang="en-US" sz="2200" dirty="0">
                <a:solidFill>
                  <a:schemeClr val="accent4">
                    <a:lumMod val="10000"/>
                  </a:schemeClr>
                </a:solidFill>
                <a:latin typeface="Arial" panose="020B0604020202020204" pitchFamily="34" charset="0"/>
                <a:cs typeface="Arial" panose="020B0604020202020204" pitchFamily="34" charset="0"/>
              </a:rPr>
              <a:t>Vice Chancellor – Student Affairs</a:t>
            </a:r>
          </a:p>
          <a:p>
            <a:pPr lvl="1"/>
            <a:r>
              <a:rPr lang="en-US" sz="2200" dirty="0">
                <a:solidFill>
                  <a:schemeClr val="accent4">
                    <a:lumMod val="10000"/>
                  </a:schemeClr>
                </a:solidFill>
                <a:latin typeface="Arial" panose="020B0604020202020204" pitchFamily="34" charset="0"/>
                <a:cs typeface="Arial" panose="020B0604020202020204" pitchFamily="34" charset="0"/>
              </a:rPr>
              <a:t>Associate Provost for Faculty Affairs</a:t>
            </a:r>
          </a:p>
          <a:p>
            <a:pPr lvl="1"/>
            <a:r>
              <a:rPr lang="en-US" sz="2200" dirty="0">
                <a:solidFill>
                  <a:schemeClr val="accent4">
                    <a:lumMod val="10000"/>
                  </a:schemeClr>
                </a:solidFill>
                <a:latin typeface="Arial" panose="020B0604020202020204" pitchFamily="34" charset="0"/>
                <a:cs typeface="Arial" panose="020B0604020202020204" pitchFamily="34" charset="0"/>
              </a:rPr>
              <a:t>Chief Institutional Research Officer</a:t>
            </a:r>
          </a:p>
        </p:txBody>
      </p:sp>
      <p:sp>
        <p:nvSpPr>
          <p:cNvPr id="3" name="Text Placeholder 2"/>
          <p:cNvSpPr>
            <a:spLocks noGrp="1"/>
          </p:cNvSpPr>
          <p:nvPr>
            <p:ph type="body" sz="quarter" idx="13"/>
          </p:nvPr>
        </p:nvSpPr>
        <p:spPr>
          <a:xfrm>
            <a:off x="4215808" y="1225425"/>
            <a:ext cx="6180602" cy="556958"/>
          </a:xfrm>
        </p:spPr>
        <p:txBody>
          <a:bodyPr/>
          <a:lstStyle/>
          <a:p>
            <a:r>
              <a:rPr lang="en-US" dirty="0"/>
              <a:t>Administrative Review Committee</a:t>
            </a:r>
          </a:p>
        </p:txBody>
      </p:sp>
    </p:spTree>
    <p:extLst>
      <p:ext uri="{BB962C8B-B14F-4D97-AF65-F5344CB8AC3E}">
        <p14:creationId xmlns:p14="http://schemas.microsoft.com/office/powerpoint/2010/main" val="12525366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a:spLocks noGrp="1"/>
          </p:cNvSpPr>
          <p:nvPr>
            <p:ph type="body" sz="quarter" idx="11"/>
          </p:nvPr>
        </p:nvSpPr>
        <p:spPr>
          <a:xfrm>
            <a:off x="1931602" y="1976189"/>
            <a:ext cx="4505593" cy="387611"/>
          </a:xfrm>
        </p:spPr>
        <p:txBody>
          <a:bodyPr/>
          <a:lstStyle/>
          <a:p>
            <a:r>
              <a:rPr lang="en-US" sz="2000" b="1" dirty="0">
                <a:latin typeface="Arial" panose="020B0604020202020204" pitchFamily="34" charset="0"/>
                <a:cs typeface="Arial" panose="020B0604020202020204" pitchFamily="34" charset="0"/>
              </a:rPr>
              <a:t>Timeline and process</a:t>
            </a:r>
            <a:endParaRPr lang="en-US" b="1" dirty="0">
              <a:solidFill>
                <a:srgbClr val="003B49"/>
              </a:solidFill>
              <a:latin typeface="Arial" panose="020B0604020202020204" pitchFamily="34" charset="0"/>
              <a:cs typeface="Arial" panose="020B0604020202020204" pitchFamily="34" charset="0"/>
            </a:endParaRPr>
          </a:p>
          <a:p>
            <a:endParaRPr lang="en-US" sz="2000" b="1" dirty="0">
              <a:solidFill>
                <a:schemeClr val="accent4">
                  <a:lumMod val="10000"/>
                </a:schemeClr>
              </a:solidFill>
              <a:latin typeface="Arial" panose="020B0604020202020204" pitchFamily="34" charset="0"/>
              <a:cs typeface="Arial" panose="020B0604020202020204" pitchFamily="34" charset="0"/>
            </a:endParaRPr>
          </a:p>
        </p:txBody>
      </p:sp>
      <p:sp>
        <p:nvSpPr>
          <p:cNvPr id="9" name="Text Placeholder 2"/>
          <p:cNvSpPr>
            <a:spLocks noGrp="1"/>
          </p:cNvSpPr>
          <p:nvPr>
            <p:ph type="body" sz="quarter" idx="13"/>
          </p:nvPr>
        </p:nvSpPr>
        <p:spPr>
          <a:xfrm>
            <a:off x="4215808" y="1225425"/>
            <a:ext cx="6180602" cy="556958"/>
          </a:xfrm>
        </p:spPr>
        <p:txBody>
          <a:bodyPr/>
          <a:lstStyle/>
          <a:p>
            <a:r>
              <a:rPr lang="en-US" dirty="0"/>
              <a:t>Administrative Review Committee</a:t>
            </a:r>
          </a:p>
        </p:txBody>
      </p:sp>
      <p:graphicFrame>
        <p:nvGraphicFramePr>
          <p:cNvPr id="3" name="Table 2"/>
          <p:cNvGraphicFramePr>
            <a:graphicFrameLocks noGrp="1"/>
          </p:cNvGraphicFramePr>
          <p:nvPr/>
        </p:nvGraphicFramePr>
        <p:xfrm>
          <a:off x="2124501" y="2563078"/>
          <a:ext cx="8011236" cy="2999715"/>
        </p:xfrm>
        <a:graphic>
          <a:graphicData uri="http://schemas.openxmlformats.org/drawingml/2006/table">
            <a:tbl>
              <a:tblPr firstRow="1" firstCol="1" bandRow="1"/>
              <a:tblGrid>
                <a:gridCol w="5308979">
                  <a:extLst>
                    <a:ext uri="{9D8B030D-6E8A-4147-A177-3AD203B41FA5}">
                      <a16:colId xmlns:a16="http://schemas.microsoft.com/office/drawing/2014/main" val="1275070845"/>
                    </a:ext>
                  </a:extLst>
                </a:gridCol>
                <a:gridCol w="2702257">
                  <a:extLst>
                    <a:ext uri="{9D8B030D-6E8A-4147-A177-3AD203B41FA5}">
                      <a16:colId xmlns:a16="http://schemas.microsoft.com/office/drawing/2014/main" val="407935287"/>
                    </a:ext>
                  </a:extLst>
                </a:gridCol>
              </a:tblGrid>
              <a:tr h="292968">
                <a:tc>
                  <a:txBody>
                    <a:bodyPr/>
                    <a:lstStyle/>
                    <a:p>
                      <a:pPr marL="0" marR="0" algn="ctr">
                        <a:lnSpc>
                          <a:spcPct val="115000"/>
                        </a:lnSpc>
                        <a:spcBef>
                          <a:spcPts val="0"/>
                        </a:spcBef>
                        <a:spcAft>
                          <a:spcPts val="0"/>
                        </a:spcAft>
                      </a:pPr>
                      <a:r>
                        <a:rPr lang="en-US" sz="20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Action</a:t>
                      </a:r>
                      <a:endParaRPr lang="en-US" sz="20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9E2F"/>
                    </a:solidFill>
                  </a:tcPr>
                </a:tc>
                <a:tc>
                  <a:txBody>
                    <a:bodyPr/>
                    <a:lstStyle/>
                    <a:p>
                      <a:pPr marL="0" marR="0" algn="ctr">
                        <a:lnSpc>
                          <a:spcPct val="115000"/>
                        </a:lnSpc>
                        <a:spcBef>
                          <a:spcPts val="0"/>
                        </a:spcBef>
                        <a:spcAft>
                          <a:spcPts val="0"/>
                        </a:spcAft>
                      </a:pPr>
                      <a:r>
                        <a:rPr lang="en-US" sz="20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Time</a:t>
                      </a:r>
                      <a:endParaRPr lang="en-US" sz="20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09E2F"/>
                    </a:solidFill>
                  </a:tcPr>
                </a:tc>
                <a:extLst>
                  <a:ext uri="{0D108BD9-81ED-4DB2-BD59-A6C34878D82A}">
                    <a16:rowId xmlns:a16="http://schemas.microsoft.com/office/drawing/2014/main" val="2528639227"/>
                  </a:ext>
                </a:extLst>
              </a:tr>
              <a:tr h="287199">
                <a:tc>
                  <a:txBody>
                    <a:bodyPr/>
                    <a:lstStyle/>
                    <a:p>
                      <a:pPr marL="0" marR="0">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Review list to faculty senate for approval</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January 26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30984973"/>
                  </a:ext>
                </a:extLst>
              </a:tr>
              <a:tr h="287199">
                <a:tc>
                  <a:txBody>
                    <a:bodyPr/>
                    <a:lstStyle/>
                    <a:p>
                      <a:pPr marL="0" marR="0">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Job descriptions</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January 30</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56990911"/>
                  </a:ext>
                </a:extLst>
              </a:tr>
              <a:tr h="287199">
                <a:tc>
                  <a:txBody>
                    <a:bodyPr/>
                    <a:lstStyle/>
                    <a:p>
                      <a:pPr marL="0" marR="0">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Development of questionnaires</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endPar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11794258"/>
                  </a:ext>
                </a:extLst>
              </a:tr>
              <a:tr h="287199">
                <a:tc>
                  <a:txBody>
                    <a:bodyPr/>
                    <a:lstStyle/>
                    <a:p>
                      <a:pPr marL="0" marR="0">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Questionnaires to FS for review/approval</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February 16</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75888453"/>
                  </a:ext>
                </a:extLst>
              </a:tr>
              <a:tr h="350364">
                <a:tc>
                  <a:txBody>
                    <a:bodyPr/>
                    <a:lstStyle/>
                    <a:p>
                      <a:pPr marL="0" marR="0">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Statement of accomplishments due</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February 24</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17079635"/>
                  </a:ext>
                </a:extLst>
              </a:tr>
              <a:tr h="287199">
                <a:tc>
                  <a:txBody>
                    <a:bodyPr/>
                    <a:lstStyle/>
                    <a:p>
                      <a:pPr marL="0" marR="0">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Review of administrations</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Feb 28 - March 22</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91345846"/>
                  </a:ext>
                </a:extLst>
              </a:tr>
              <a:tr h="180023">
                <a:tc>
                  <a:txBody>
                    <a:bodyPr/>
                    <a:lstStyle/>
                    <a:p>
                      <a:pPr marL="0" marR="0">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Results to FS officers</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April 27</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24966786"/>
                  </a:ext>
                </a:extLst>
              </a:tr>
              <a:tr h="180023">
                <a:tc>
                  <a:txBody>
                    <a:bodyPr/>
                    <a:lstStyle/>
                    <a:p>
                      <a:pPr marL="0" marR="0">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Final report to FS</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15000"/>
                        </a:lnSpc>
                        <a:spcBef>
                          <a:spcPts val="0"/>
                        </a:spcBef>
                        <a:spcAft>
                          <a:spcPts val="0"/>
                        </a:spcAft>
                      </a:pPr>
                      <a:r>
                        <a:rPr lang="en-US" sz="2000" dirty="0">
                          <a:solidFill>
                            <a:srgbClr val="509E2F"/>
                          </a:solidFill>
                          <a:effectLst/>
                          <a:latin typeface="Arial" panose="020B0604020202020204" pitchFamily="34" charset="0"/>
                          <a:ea typeface="Calibri" panose="020F0502020204030204" pitchFamily="34" charset="0"/>
                          <a:cs typeface="Arial" panose="020B0604020202020204" pitchFamily="34" charset="0"/>
                        </a:rPr>
                        <a:t>June 1</a:t>
                      </a: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57507746"/>
                  </a:ext>
                </a:extLst>
              </a:tr>
            </a:tbl>
          </a:graphicData>
        </a:graphic>
      </p:graphicFrame>
    </p:spTree>
    <p:extLst>
      <p:ext uri="{BB962C8B-B14F-4D97-AF65-F5344CB8AC3E}">
        <p14:creationId xmlns:p14="http://schemas.microsoft.com/office/powerpoint/2010/main" val="719545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215808" y="1225425"/>
            <a:ext cx="6180602" cy="556958"/>
          </a:xfrm>
        </p:spPr>
        <p:txBody>
          <a:bodyPr/>
          <a:lstStyle/>
          <a:p>
            <a:r>
              <a:rPr lang="en-US" dirty="0"/>
              <a:t>Administrative Review Committee</a:t>
            </a:r>
          </a:p>
        </p:txBody>
      </p:sp>
      <p:sp>
        <p:nvSpPr>
          <p:cNvPr id="5" name="Text Placeholder 1"/>
          <p:cNvSpPr txBox="1">
            <a:spLocks/>
          </p:cNvSpPr>
          <p:nvPr/>
        </p:nvSpPr>
        <p:spPr>
          <a:xfrm>
            <a:off x="1524000" y="1807992"/>
            <a:ext cx="9176622" cy="3119608"/>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ExtraLight"/>
                <a:ea typeface="+mn-ea"/>
                <a:cs typeface="Orgon Slab Extra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ExtraLight"/>
                <a:ea typeface="+mn-ea"/>
                <a:cs typeface="Orgon Slab Extra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ExtraLight"/>
                <a:ea typeface="+mn-ea"/>
                <a:cs typeface="Orgon Slab Extra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ExtraLight"/>
                <a:ea typeface="+mn-ea"/>
                <a:cs typeface="Orgon Slab Extra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ExtraLight"/>
                <a:ea typeface="+mn-ea"/>
                <a:cs typeface="Orgon Slab Extr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90000"/>
              </a:lnSpc>
              <a:buClrTx/>
              <a:defRPr/>
            </a:pPr>
            <a:r>
              <a:rPr lang="en-US" altLang="en-US" sz="2000" b="1" dirty="0">
                <a:latin typeface="Times New Roman" panose="02020603050405020304" pitchFamily="18" charset="0"/>
                <a:cs typeface="Times New Roman" panose="02020603050405020304" pitchFamily="18" charset="0"/>
              </a:rPr>
              <a:t>The Review Process</a:t>
            </a:r>
          </a:p>
          <a:p>
            <a:pPr marL="0" indent="0">
              <a:lnSpc>
                <a:spcPct val="90000"/>
              </a:lnSpc>
              <a:buClrTx/>
              <a:buNone/>
              <a:defRPr/>
            </a:pPr>
            <a:endParaRPr lang="en-US" altLang="en-US" sz="2000" b="1" dirty="0">
              <a:latin typeface="Times New Roman" panose="02020603050405020304" pitchFamily="18" charset="0"/>
              <a:cs typeface="Times New Roman" panose="02020603050405020304" pitchFamily="18" charset="0"/>
            </a:endParaRPr>
          </a:p>
          <a:p>
            <a:pPr>
              <a:lnSpc>
                <a:spcPct val="90000"/>
              </a:lnSpc>
              <a:buClrTx/>
              <a:buFont typeface="Arial" panose="020B0604020202020204" pitchFamily="34" charset="0"/>
              <a:buChar char="•"/>
              <a:defRPr/>
            </a:pPr>
            <a:r>
              <a:rPr lang="en-US" altLang="en-US" sz="1600" dirty="0">
                <a:solidFill>
                  <a:srgbClr val="D8D9DA">
                    <a:lumMod val="10000"/>
                  </a:srgbClr>
                </a:solidFill>
                <a:latin typeface="Arial" panose="020B0604020202020204" pitchFamily="34" charset="0"/>
                <a:cs typeface="Arial" panose="020B0604020202020204" pitchFamily="34" charset="0"/>
              </a:rPr>
              <a:t>The surveys were loaded onto Qualtrics after being tested extensively to ensure that the surveys worked on all platforms, maintained confidentiality, and could only be completed once by an individual.</a:t>
            </a:r>
          </a:p>
          <a:p>
            <a:pPr>
              <a:lnSpc>
                <a:spcPct val="90000"/>
              </a:lnSpc>
              <a:buClrTx/>
              <a:buFont typeface="Arial" panose="020B0604020202020204" pitchFamily="34" charset="0"/>
              <a:buChar char="•"/>
              <a:defRPr/>
            </a:pPr>
            <a:r>
              <a:rPr lang="en-US" altLang="en-US" sz="1600" dirty="0">
                <a:solidFill>
                  <a:srgbClr val="D8D9DA">
                    <a:lumMod val="10000"/>
                  </a:srgbClr>
                </a:solidFill>
                <a:latin typeface="Arial" panose="020B0604020202020204" pitchFamily="34" charset="0"/>
                <a:cs typeface="Arial" panose="020B0604020202020204" pitchFamily="34" charset="0"/>
              </a:rPr>
              <a:t>The surveys were conducted between February 28 and March 22. Multiple reminders were sent out via email and </a:t>
            </a:r>
            <a:r>
              <a:rPr lang="en-US" altLang="en-US" sz="1600" dirty="0" err="1">
                <a:solidFill>
                  <a:srgbClr val="D8D9DA">
                    <a:lumMod val="10000"/>
                  </a:srgbClr>
                </a:solidFill>
                <a:latin typeface="Arial" panose="020B0604020202020204" pitchFamily="34" charset="0"/>
                <a:cs typeface="Arial" panose="020B0604020202020204" pitchFamily="34" charset="0"/>
              </a:rPr>
              <a:t>eConnection</a:t>
            </a:r>
            <a:r>
              <a:rPr lang="en-US" altLang="en-US" sz="1600" dirty="0">
                <a:solidFill>
                  <a:srgbClr val="D8D9DA">
                    <a:lumMod val="10000"/>
                  </a:srgbClr>
                </a:solidFill>
                <a:latin typeface="Arial" panose="020B0604020202020204" pitchFamily="34" charset="0"/>
                <a:cs typeface="Arial" panose="020B0604020202020204" pitchFamily="34" charset="0"/>
              </a:rPr>
              <a:t>. </a:t>
            </a:r>
          </a:p>
          <a:p>
            <a:pPr>
              <a:lnSpc>
                <a:spcPct val="90000"/>
              </a:lnSpc>
              <a:buClrTx/>
              <a:buFont typeface="Arial" panose="020B0604020202020204" pitchFamily="34" charset="0"/>
              <a:buChar char="•"/>
              <a:defRPr/>
            </a:pPr>
            <a:r>
              <a:rPr lang="en-US" altLang="en-US" sz="1600" dirty="0">
                <a:solidFill>
                  <a:srgbClr val="D8D9DA">
                    <a:lumMod val="10000"/>
                  </a:srgbClr>
                </a:solidFill>
                <a:latin typeface="Arial" panose="020B0604020202020204" pitchFamily="34" charset="0"/>
                <a:cs typeface="Arial" panose="020B0604020202020204" pitchFamily="34" charset="0"/>
              </a:rPr>
              <a:t>The reports were downloaded and reviewed by the ARC and FS Officers on April 27 to identify any languages that could reveal the identity of the person completing the review.</a:t>
            </a:r>
          </a:p>
          <a:p>
            <a:pPr>
              <a:lnSpc>
                <a:spcPct val="90000"/>
              </a:lnSpc>
              <a:buClrTx/>
              <a:buFont typeface="Arial" panose="020B0604020202020204" pitchFamily="34" charset="0"/>
              <a:buChar char="•"/>
              <a:defRPr/>
            </a:pPr>
            <a:r>
              <a:rPr lang="en-US" altLang="en-US" sz="1600" dirty="0">
                <a:solidFill>
                  <a:srgbClr val="D8D9DA">
                    <a:lumMod val="10000"/>
                  </a:srgbClr>
                </a:solidFill>
                <a:latin typeface="Arial" panose="020B0604020202020204" pitchFamily="34" charset="0"/>
                <a:cs typeface="Arial" panose="020B0604020202020204" pitchFamily="34" charset="0"/>
              </a:rPr>
              <a:t>The reports were delivered by FS officers in May to the individuals reviewed.</a:t>
            </a:r>
          </a:p>
          <a:p>
            <a:pPr>
              <a:lnSpc>
                <a:spcPct val="90000"/>
              </a:lnSpc>
              <a:buClrTx/>
              <a:buFont typeface="Arial" panose="020B0604020202020204" pitchFamily="34" charset="0"/>
              <a:buChar char="•"/>
              <a:defRPr/>
            </a:pPr>
            <a:r>
              <a:rPr lang="en-US" altLang="en-US" sz="1600" dirty="0">
                <a:solidFill>
                  <a:srgbClr val="D8D9DA">
                    <a:lumMod val="10000"/>
                  </a:srgbClr>
                </a:solidFill>
                <a:latin typeface="Arial" panose="020B0604020202020204" pitchFamily="34" charset="0"/>
                <a:cs typeface="Arial" panose="020B0604020202020204" pitchFamily="34" charset="0"/>
              </a:rPr>
              <a:t>The reports were also delivered by FS officers in May to their respective supervisor.</a:t>
            </a:r>
          </a:p>
        </p:txBody>
      </p:sp>
    </p:spTree>
    <p:extLst>
      <p:ext uri="{BB962C8B-B14F-4D97-AF65-F5344CB8AC3E}">
        <p14:creationId xmlns:p14="http://schemas.microsoft.com/office/powerpoint/2010/main" val="2435283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6"/>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a:latin typeface="Arial"/>
                <a:ea typeface="Arial"/>
                <a:cs typeface="Arial"/>
                <a:sym typeface="Arial"/>
              </a:rPr>
              <a:t>III.	President’s Report</a:t>
            </a:r>
            <a:endParaRPr/>
          </a:p>
          <a:p>
            <a:pPr marL="0" lvl="0" indent="0" algn="l" rtl="0">
              <a:lnSpc>
                <a:spcPct val="100000"/>
              </a:lnSpc>
              <a:spcBef>
                <a:spcPts val="720"/>
              </a:spcBef>
              <a:spcAft>
                <a:spcPts val="0"/>
              </a:spcAft>
              <a:buClr>
                <a:srgbClr val="003B49"/>
              </a:buClr>
              <a:buSzPts val="3600"/>
              <a:buNone/>
            </a:pPr>
            <a:r>
              <a:rPr lang="en" sz="3600" b="1">
                <a:solidFill>
                  <a:srgbClr val="003B49"/>
                </a:solidFill>
                <a:latin typeface="Arial"/>
                <a:ea typeface="Arial"/>
                <a:cs typeface="Arial"/>
                <a:sym typeface="Arial"/>
              </a:rPr>
              <a:t>	</a:t>
            </a:r>
            <a:r>
              <a:rPr lang="en" sz="3600">
                <a:solidFill>
                  <a:srgbClr val="003B49"/>
                </a:solidFill>
                <a:latin typeface="Arial"/>
                <a:ea typeface="Arial"/>
                <a:cs typeface="Arial"/>
                <a:sym typeface="Arial"/>
              </a:rPr>
              <a:t>K. Sheppard</a:t>
            </a:r>
            <a:endParaRPr/>
          </a:p>
        </p:txBody>
      </p:sp>
      <p:sp>
        <p:nvSpPr>
          <p:cNvPr id="239" name="Google Shape;239;p6"/>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215808" y="1225425"/>
            <a:ext cx="6180602" cy="556958"/>
          </a:xfrm>
        </p:spPr>
        <p:txBody>
          <a:bodyPr/>
          <a:lstStyle/>
          <a:p>
            <a:r>
              <a:rPr lang="en-US" dirty="0"/>
              <a:t>Administrative Review Committee</a:t>
            </a:r>
          </a:p>
        </p:txBody>
      </p:sp>
      <p:sp>
        <p:nvSpPr>
          <p:cNvPr id="5" name="Text Placeholder 1">
            <a:extLst>
              <a:ext uri="{FF2B5EF4-FFF2-40B4-BE49-F238E27FC236}">
                <a16:creationId xmlns:a16="http://schemas.microsoft.com/office/drawing/2014/main" id="{96E41642-7B07-4479-AF31-95B6693576FE}"/>
              </a:ext>
            </a:extLst>
          </p:cNvPr>
          <p:cNvSpPr txBox="1">
            <a:spLocks/>
          </p:cNvSpPr>
          <p:nvPr/>
        </p:nvSpPr>
        <p:spPr>
          <a:xfrm>
            <a:off x="1928110" y="2006318"/>
            <a:ext cx="8468300" cy="389153"/>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ExtraLight"/>
                <a:ea typeface="+mn-ea"/>
                <a:cs typeface="Orgon Slab Extra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ExtraLight"/>
                <a:ea typeface="+mn-ea"/>
                <a:cs typeface="Orgon Slab Extra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ExtraLight"/>
                <a:ea typeface="+mn-ea"/>
                <a:cs typeface="Orgon Slab Extra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ExtraLight"/>
                <a:ea typeface="+mn-ea"/>
                <a:cs typeface="Orgon Slab Extra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ExtraLight"/>
                <a:ea typeface="+mn-ea"/>
                <a:cs typeface="Orgon Slab Extr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sz="2200" b="1" dirty="0">
                <a:latin typeface="Arial" panose="020B0604020202020204" pitchFamily="34" charset="0"/>
                <a:cs typeface="Arial" panose="020B0604020202020204" pitchFamily="34" charset="0"/>
              </a:rPr>
              <a:t>Chancellor Mo Dehghani – example positive</a:t>
            </a:r>
            <a:endParaRPr lang="en-US" sz="2200" dirty="0">
              <a:solidFill>
                <a:srgbClr val="D8D9DA">
                  <a:lumMod val="10000"/>
                </a:srgbClr>
              </a:solidFill>
              <a:latin typeface="Arial" panose="020B0604020202020204" pitchFamily="34" charset="0"/>
              <a:cs typeface="Arial" panose="020B0604020202020204" pitchFamily="34" charset="0"/>
            </a:endParaRPr>
          </a:p>
          <a:p>
            <a:pPr lvl="1">
              <a:buClrTx/>
            </a:pPr>
            <a:endParaRPr lang="en-US" sz="2200" dirty="0">
              <a:solidFill>
                <a:srgbClr val="D8D9DA">
                  <a:lumMod val="10000"/>
                </a:srgb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AEA25D9-69ED-5C69-B778-DB94C9B0A93A}"/>
              </a:ext>
            </a:extLst>
          </p:cNvPr>
          <p:cNvSpPr txBox="1"/>
          <p:nvPr/>
        </p:nvSpPr>
        <p:spPr>
          <a:xfrm>
            <a:off x="2719590" y="5539924"/>
            <a:ext cx="1983347" cy="369332"/>
          </a:xfrm>
          <a:prstGeom prst="rect">
            <a:avLst/>
          </a:prstGeom>
          <a:noFill/>
        </p:spPr>
        <p:txBody>
          <a:bodyPr wrap="square" rtlCol="0">
            <a:spAutoFit/>
          </a:bodyPr>
          <a:lstStyle/>
          <a:p>
            <a:pPr defTabSz="457200">
              <a:buClrTx/>
            </a:pPr>
            <a:r>
              <a:rPr lang="en-US" sz="1800" kern="1200" dirty="0">
                <a:solidFill>
                  <a:srgbClr val="33006F"/>
                </a:solidFill>
                <a:latin typeface="Calibri"/>
                <a:ea typeface="+mn-ea"/>
                <a:cs typeface="+mn-cs"/>
              </a:rPr>
              <a:t>110 responses</a:t>
            </a:r>
          </a:p>
        </p:txBody>
      </p:sp>
      <p:pic>
        <p:nvPicPr>
          <p:cNvPr id="7" name="Picture 6">
            <a:extLst>
              <a:ext uri="{FF2B5EF4-FFF2-40B4-BE49-F238E27FC236}">
                <a16:creationId xmlns:a16="http://schemas.microsoft.com/office/drawing/2014/main" id="{A39A1379-D114-D45D-EFE8-9C407D979E19}"/>
              </a:ext>
            </a:extLst>
          </p:cNvPr>
          <p:cNvPicPr>
            <a:picLocks noChangeAspect="1"/>
          </p:cNvPicPr>
          <p:nvPr/>
        </p:nvPicPr>
        <p:blipFill>
          <a:blip r:embed="rId3"/>
          <a:stretch>
            <a:fillRect/>
          </a:stretch>
        </p:blipFill>
        <p:spPr>
          <a:xfrm>
            <a:off x="1928111" y="2568336"/>
            <a:ext cx="8472943" cy="2800036"/>
          </a:xfrm>
          <a:prstGeom prst="rect">
            <a:avLst/>
          </a:prstGeom>
        </p:spPr>
      </p:pic>
      <p:sp>
        <p:nvSpPr>
          <p:cNvPr id="8" name="TextBox 7">
            <a:extLst>
              <a:ext uri="{FF2B5EF4-FFF2-40B4-BE49-F238E27FC236}">
                <a16:creationId xmlns:a16="http://schemas.microsoft.com/office/drawing/2014/main" id="{BBC62C9B-0765-89F5-85C7-E81F3237F40D}"/>
              </a:ext>
            </a:extLst>
          </p:cNvPr>
          <p:cNvSpPr txBox="1"/>
          <p:nvPr/>
        </p:nvSpPr>
        <p:spPr>
          <a:xfrm>
            <a:off x="6980352" y="5539924"/>
            <a:ext cx="1983347" cy="369332"/>
          </a:xfrm>
          <a:prstGeom prst="rect">
            <a:avLst/>
          </a:prstGeom>
          <a:noFill/>
        </p:spPr>
        <p:txBody>
          <a:bodyPr wrap="square" rtlCol="0">
            <a:spAutoFit/>
          </a:bodyPr>
          <a:lstStyle/>
          <a:p>
            <a:pPr defTabSz="457200">
              <a:buClrTx/>
            </a:pPr>
            <a:r>
              <a:rPr lang="en-US" sz="1800" kern="1200" dirty="0">
                <a:solidFill>
                  <a:srgbClr val="33006F"/>
                </a:solidFill>
                <a:latin typeface="Calibri"/>
                <a:ea typeface="+mn-ea"/>
                <a:cs typeface="+mn-cs"/>
              </a:rPr>
              <a:t>107 responses</a:t>
            </a:r>
          </a:p>
        </p:txBody>
      </p:sp>
    </p:spTree>
    <p:extLst>
      <p:ext uri="{BB962C8B-B14F-4D97-AF65-F5344CB8AC3E}">
        <p14:creationId xmlns:p14="http://schemas.microsoft.com/office/powerpoint/2010/main" val="26275298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215808" y="1225425"/>
            <a:ext cx="6180602" cy="556958"/>
          </a:xfrm>
        </p:spPr>
        <p:txBody>
          <a:bodyPr/>
          <a:lstStyle/>
          <a:p>
            <a:r>
              <a:rPr lang="en-US" dirty="0"/>
              <a:t>Administrative Review Committee</a:t>
            </a:r>
          </a:p>
        </p:txBody>
      </p:sp>
      <p:sp>
        <p:nvSpPr>
          <p:cNvPr id="5" name="Text Placeholder 1">
            <a:extLst>
              <a:ext uri="{FF2B5EF4-FFF2-40B4-BE49-F238E27FC236}">
                <a16:creationId xmlns:a16="http://schemas.microsoft.com/office/drawing/2014/main" id="{96E41642-7B07-4479-AF31-95B6693576FE}"/>
              </a:ext>
            </a:extLst>
          </p:cNvPr>
          <p:cNvSpPr txBox="1">
            <a:spLocks/>
          </p:cNvSpPr>
          <p:nvPr/>
        </p:nvSpPr>
        <p:spPr>
          <a:xfrm>
            <a:off x="1928110" y="2006318"/>
            <a:ext cx="8468300" cy="389153"/>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ExtraLight"/>
                <a:ea typeface="+mn-ea"/>
                <a:cs typeface="Orgon Slab Extra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ExtraLight"/>
                <a:ea typeface="+mn-ea"/>
                <a:cs typeface="Orgon Slab Extra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ExtraLight"/>
                <a:ea typeface="+mn-ea"/>
                <a:cs typeface="Orgon Slab Extra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ExtraLight"/>
                <a:ea typeface="+mn-ea"/>
                <a:cs typeface="Orgon Slab Extra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ExtraLight"/>
                <a:ea typeface="+mn-ea"/>
                <a:cs typeface="Orgon Slab Extr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sz="2200" b="1" dirty="0">
                <a:latin typeface="Arial" panose="020B0604020202020204" pitchFamily="34" charset="0"/>
                <a:cs typeface="Arial" panose="020B0604020202020204" pitchFamily="34" charset="0"/>
              </a:rPr>
              <a:t>Chancellor Mo Dehghani – example negative</a:t>
            </a:r>
            <a:endParaRPr lang="en-US" sz="2200" dirty="0">
              <a:solidFill>
                <a:srgbClr val="D8D9DA">
                  <a:lumMod val="10000"/>
                </a:srgbClr>
              </a:solidFill>
              <a:latin typeface="Arial" panose="020B0604020202020204" pitchFamily="34" charset="0"/>
              <a:cs typeface="Arial" panose="020B0604020202020204" pitchFamily="34" charset="0"/>
            </a:endParaRPr>
          </a:p>
          <a:p>
            <a:pPr lvl="1">
              <a:buClrTx/>
            </a:pPr>
            <a:endParaRPr lang="en-US" sz="2200" dirty="0">
              <a:solidFill>
                <a:srgbClr val="D8D9DA">
                  <a:lumMod val="10000"/>
                </a:srgbClr>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A6A00105-14FD-A7AF-20D0-ECE57594C1DD}"/>
              </a:ext>
            </a:extLst>
          </p:cNvPr>
          <p:cNvPicPr>
            <a:picLocks noChangeAspect="1"/>
          </p:cNvPicPr>
          <p:nvPr/>
        </p:nvPicPr>
        <p:blipFill>
          <a:blip r:embed="rId3"/>
          <a:stretch>
            <a:fillRect/>
          </a:stretch>
        </p:blipFill>
        <p:spPr>
          <a:xfrm>
            <a:off x="1775880" y="2619404"/>
            <a:ext cx="8468300" cy="2684498"/>
          </a:xfrm>
          <a:prstGeom prst="rect">
            <a:avLst/>
          </a:prstGeom>
        </p:spPr>
      </p:pic>
      <p:sp>
        <p:nvSpPr>
          <p:cNvPr id="6" name="TextBox 5">
            <a:extLst>
              <a:ext uri="{FF2B5EF4-FFF2-40B4-BE49-F238E27FC236}">
                <a16:creationId xmlns:a16="http://schemas.microsoft.com/office/drawing/2014/main" id="{E4D7A6A9-48DB-E86E-2A0F-79F23E0A94D6}"/>
              </a:ext>
            </a:extLst>
          </p:cNvPr>
          <p:cNvSpPr txBox="1"/>
          <p:nvPr/>
        </p:nvSpPr>
        <p:spPr>
          <a:xfrm>
            <a:off x="2528553" y="5447909"/>
            <a:ext cx="1983347" cy="369332"/>
          </a:xfrm>
          <a:prstGeom prst="rect">
            <a:avLst/>
          </a:prstGeom>
          <a:noFill/>
        </p:spPr>
        <p:txBody>
          <a:bodyPr wrap="square" rtlCol="0">
            <a:spAutoFit/>
          </a:bodyPr>
          <a:lstStyle/>
          <a:p>
            <a:pPr defTabSz="457200">
              <a:buClrTx/>
            </a:pPr>
            <a:r>
              <a:rPr lang="en-US" sz="1800" kern="1200" dirty="0">
                <a:solidFill>
                  <a:srgbClr val="33006F"/>
                </a:solidFill>
                <a:latin typeface="Calibri"/>
                <a:ea typeface="+mn-ea"/>
                <a:cs typeface="+mn-cs"/>
              </a:rPr>
              <a:t>110 responses</a:t>
            </a:r>
          </a:p>
        </p:txBody>
      </p:sp>
      <p:sp>
        <p:nvSpPr>
          <p:cNvPr id="7" name="TextBox 6">
            <a:extLst>
              <a:ext uri="{FF2B5EF4-FFF2-40B4-BE49-F238E27FC236}">
                <a16:creationId xmlns:a16="http://schemas.microsoft.com/office/drawing/2014/main" id="{D13F6B5F-76E9-CCDD-0C22-E71E14CDED6F}"/>
              </a:ext>
            </a:extLst>
          </p:cNvPr>
          <p:cNvSpPr txBox="1"/>
          <p:nvPr/>
        </p:nvSpPr>
        <p:spPr>
          <a:xfrm>
            <a:off x="6531737" y="5447909"/>
            <a:ext cx="1983347" cy="369332"/>
          </a:xfrm>
          <a:prstGeom prst="rect">
            <a:avLst/>
          </a:prstGeom>
          <a:noFill/>
        </p:spPr>
        <p:txBody>
          <a:bodyPr wrap="square" rtlCol="0">
            <a:spAutoFit/>
          </a:bodyPr>
          <a:lstStyle/>
          <a:p>
            <a:pPr defTabSz="457200">
              <a:buClrTx/>
            </a:pPr>
            <a:r>
              <a:rPr lang="en-US" sz="1800" kern="1200" dirty="0">
                <a:solidFill>
                  <a:srgbClr val="33006F"/>
                </a:solidFill>
                <a:latin typeface="Calibri"/>
                <a:ea typeface="+mn-ea"/>
                <a:cs typeface="+mn-cs"/>
              </a:rPr>
              <a:t>106 responses</a:t>
            </a:r>
          </a:p>
        </p:txBody>
      </p:sp>
    </p:spTree>
    <p:extLst>
      <p:ext uri="{BB962C8B-B14F-4D97-AF65-F5344CB8AC3E}">
        <p14:creationId xmlns:p14="http://schemas.microsoft.com/office/powerpoint/2010/main" val="14924084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215808" y="1225425"/>
            <a:ext cx="6180602" cy="556958"/>
          </a:xfrm>
        </p:spPr>
        <p:txBody>
          <a:bodyPr/>
          <a:lstStyle/>
          <a:p>
            <a:r>
              <a:rPr lang="en-US" dirty="0"/>
              <a:t>Administrative Review Committee</a:t>
            </a:r>
          </a:p>
        </p:txBody>
      </p:sp>
      <p:sp>
        <p:nvSpPr>
          <p:cNvPr id="5" name="Text Placeholder 1">
            <a:extLst>
              <a:ext uri="{FF2B5EF4-FFF2-40B4-BE49-F238E27FC236}">
                <a16:creationId xmlns:a16="http://schemas.microsoft.com/office/drawing/2014/main" id="{96E41642-7B07-4479-AF31-95B6693576FE}"/>
              </a:ext>
            </a:extLst>
          </p:cNvPr>
          <p:cNvSpPr txBox="1">
            <a:spLocks/>
          </p:cNvSpPr>
          <p:nvPr/>
        </p:nvSpPr>
        <p:spPr>
          <a:xfrm>
            <a:off x="1928110" y="2006318"/>
            <a:ext cx="8468300" cy="389153"/>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ExtraLight"/>
                <a:ea typeface="+mn-ea"/>
                <a:cs typeface="Orgon Slab Extra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ExtraLight"/>
                <a:ea typeface="+mn-ea"/>
                <a:cs typeface="Orgon Slab Extra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ExtraLight"/>
                <a:ea typeface="+mn-ea"/>
                <a:cs typeface="Orgon Slab Extra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ExtraLight"/>
                <a:ea typeface="+mn-ea"/>
                <a:cs typeface="Orgon Slab Extra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ExtraLight"/>
                <a:ea typeface="+mn-ea"/>
                <a:cs typeface="Orgon Slab Extr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sz="2200" b="1" dirty="0">
                <a:latin typeface="Arial" panose="020B0604020202020204" pitchFamily="34" charset="0"/>
                <a:cs typeface="Arial" panose="020B0604020202020204" pitchFamily="34" charset="0"/>
              </a:rPr>
              <a:t>Chancellor Mo Dehghani - overall assessment</a:t>
            </a:r>
            <a:endParaRPr lang="en-US" sz="2200" dirty="0">
              <a:solidFill>
                <a:srgbClr val="D8D9DA">
                  <a:lumMod val="10000"/>
                </a:srgbClr>
              </a:solidFill>
              <a:latin typeface="Arial" panose="020B0604020202020204" pitchFamily="34" charset="0"/>
              <a:cs typeface="Arial" panose="020B0604020202020204" pitchFamily="34" charset="0"/>
            </a:endParaRPr>
          </a:p>
          <a:p>
            <a:pPr lvl="1">
              <a:buClrTx/>
            </a:pPr>
            <a:endParaRPr lang="en-US" sz="2200" dirty="0">
              <a:solidFill>
                <a:srgbClr val="D8D9DA">
                  <a:lumMod val="10000"/>
                </a:srgb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AEA25D9-69ED-5C69-B778-DB94C9B0A93A}"/>
              </a:ext>
            </a:extLst>
          </p:cNvPr>
          <p:cNvSpPr txBox="1"/>
          <p:nvPr/>
        </p:nvSpPr>
        <p:spPr>
          <a:xfrm>
            <a:off x="2142815" y="5448055"/>
            <a:ext cx="1983347" cy="369332"/>
          </a:xfrm>
          <a:prstGeom prst="rect">
            <a:avLst/>
          </a:prstGeom>
          <a:noFill/>
        </p:spPr>
        <p:txBody>
          <a:bodyPr wrap="square" rtlCol="0">
            <a:spAutoFit/>
          </a:bodyPr>
          <a:lstStyle/>
          <a:p>
            <a:pPr defTabSz="457200">
              <a:buClrTx/>
            </a:pPr>
            <a:r>
              <a:rPr lang="en-US" sz="1800" kern="1200" dirty="0">
                <a:solidFill>
                  <a:srgbClr val="33006F"/>
                </a:solidFill>
                <a:latin typeface="Calibri"/>
                <a:ea typeface="+mn-ea"/>
                <a:cs typeface="+mn-cs"/>
              </a:rPr>
              <a:t>107 responses</a:t>
            </a:r>
          </a:p>
        </p:txBody>
      </p:sp>
      <p:sp>
        <p:nvSpPr>
          <p:cNvPr id="8" name="TextBox 7">
            <a:extLst>
              <a:ext uri="{FF2B5EF4-FFF2-40B4-BE49-F238E27FC236}">
                <a16:creationId xmlns:a16="http://schemas.microsoft.com/office/drawing/2014/main" id="{BBC62C9B-0765-89F5-85C7-E81F3237F40D}"/>
              </a:ext>
            </a:extLst>
          </p:cNvPr>
          <p:cNvSpPr txBox="1"/>
          <p:nvPr/>
        </p:nvSpPr>
        <p:spPr>
          <a:xfrm>
            <a:off x="6456104" y="5447909"/>
            <a:ext cx="1983347" cy="369332"/>
          </a:xfrm>
          <a:prstGeom prst="rect">
            <a:avLst/>
          </a:prstGeom>
          <a:noFill/>
        </p:spPr>
        <p:txBody>
          <a:bodyPr wrap="square" rtlCol="0">
            <a:spAutoFit/>
          </a:bodyPr>
          <a:lstStyle/>
          <a:p>
            <a:pPr defTabSz="457200">
              <a:buClrTx/>
            </a:pPr>
            <a:r>
              <a:rPr lang="en-US" sz="1800" kern="1200" dirty="0">
                <a:solidFill>
                  <a:srgbClr val="33006F"/>
                </a:solidFill>
                <a:latin typeface="Calibri"/>
                <a:ea typeface="+mn-ea"/>
                <a:cs typeface="+mn-cs"/>
              </a:rPr>
              <a:t>105 responses</a:t>
            </a:r>
          </a:p>
        </p:txBody>
      </p:sp>
      <p:pic>
        <p:nvPicPr>
          <p:cNvPr id="6" name="Picture 5">
            <a:extLst>
              <a:ext uri="{FF2B5EF4-FFF2-40B4-BE49-F238E27FC236}">
                <a16:creationId xmlns:a16="http://schemas.microsoft.com/office/drawing/2014/main" id="{FD12DC08-6D8E-E608-63C7-BB8A3E392558}"/>
              </a:ext>
            </a:extLst>
          </p:cNvPr>
          <p:cNvPicPr>
            <a:picLocks noChangeAspect="1"/>
          </p:cNvPicPr>
          <p:nvPr/>
        </p:nvPicPr>
        <p:blipFill>
          <a:blip r:embed="rId3"/>
          <a:stretch>
            <a:fillRect/>
          </a:stretch>
        </p:blipFill>
        <p:spPr>
          <a:xfrm>
            <a:off x="1807335" y="2575153"/>
            <a:ext cx="8345510" cy="2721017"/>
          </a:xfrm>
          <a:prstGeom prst="rect">
            <a:avLst/>
          </a:prstGeom>
        </p:spPr>
      </p:pic>
    </p:spTree>
    <p:extLst>
      <p:ext uri="{BB962C8B-B14F-4D97-AF65-F5344CB8AC3E}">
        <p14:creationId xmlns:p14="http://schemas.microsoft.com/office/powerpoint/2010/main" val="11227967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45E8B3-F468-4CB9-B47E-339AA918F3B8}"/>
              </a:ext>
            </a:extLst>
          </p:cNvPr>
          <p:cNvSpPr txBox="1"/>
          <p:nvPr/>
        </p:nvSpPr>
        <p:spPr>
          <a:xfrm>
            <a:off x="2090058" y="1704107"/>
            <a:ext cx="7322457" cy="4401205"/>
          </a:xfrm>
          <a:prstGeom prst="rect">
            <a:avLst/>
          </a:prstGeom>
          <a:noFill/>
        </p:spPr>
        <p:txBody>
          <a:bodyPr wrap="square">
            <a:spAutoFit/>
          </a:bodyPr>
          <a:lstStyle/>
          <a:p>
            <a:pPr defTabSz="457200">
              <a:buClrTx/>
              <a:defRPr/>
            </a:pPr>
            <a:r>
              <a:rPr lang="en-US" sz="2000" b="1" u="sng" kern="1200" dirty="0">
                <a:solidFill>
                  <a:srgbClr val="33006F">
                    <a:lumMod val="50000"/>
                  </a:srgbClr>
                </a:solidFill>
                <a:latin typeface="Arial" panose="020B0604020202020204" pitchFamily="34" charset="0"/>
                <a:ea typeface="+mn-ea"/>
                <a:cs typeface="Arial" panose="020B0604020202020204" pitchFamily="34" charset="0"/>
              </a:rPr>
              <a:t>Chancellor Mo Dehghani</a:t>
            </a:r>
            <a:r>
              <a:rPr lang="en-US" sz="2000" u="sng" kern="1200" dirty="0">
                <a:solidFill>
                  <a:srgbClr val="33006F">
                    <a:lumMod val="50000"/>
                  </a:srgbClr>
                </a:solidFill>
                <a:latin typeface="Arial" panose="020B0604020202020204" pitchFamily="34" charset="0"/>
                <a:ea typeface="+mn-ea"/>
                <a:cs typeface="Arial" panose="020B0604020202020204" pitchFamily="34" charset="0"/>
              </a:rPr>
              <a:t> </a:t>
            </a:r>
            <a:r>
              <a:rPr lang="en-US" sz="2000" kern="1200" dirty="0">
                <a:solidFill>
                  <a:srgbClr val="33006F">
                    <a:lumMod val="50000"/>
                  </a:srgbClr>
                </a:solidFill>
                <a:latin typeface="Arial" panose="020B0604020202020204" pitchFamily="34" charset="0"/>
                <a:ea typeface="+mn-ea"/>
                <a:cs typeface="Arial" panose="020B0604020202020204" pitchFamily="34" charset="0"/>
              </a:rPr>
              <a:t>(19 provided comments)</a:t>
            </a:r>
          </a:p>
          <a:p>
            <a:pPr defTabSz="457200">
              <a:buClrTx/>
              <a:defRPr/>
            </a:pPr>
            <a:endParaRPr lang="en-US" sz="2000" b="1" kern="1200" dirty="0">
              <a:solidFill>
                <a:srgbClr val="33006F">
                  <a:lumMod val="50000"/>
                </a:srgbClr>
              </a:solidFill>
              <a:latin typeface="Arial" panose="020B0604020202020204" pitchFamily="34" charset="0"/>
              <a:ea typeface="+mn-ea"/>
              <a:cs typeface="Arial" panose="020B0604020202020204" pitchFamily="34" charset="0"/>
            </a:endParaRPr>
          </a:p>
          <a:p>
            <a:pPr defTabSz="457200">
              <a:buClrTx/>
              <a:defRPr/>
            </a:pPr>
            <a:r>
              <a:rPr lang="en-US" sz="2000" b="1" kern="1200" dirty="0">
                <a:solidFill>
                  <a:srgbClr val="33006F">
                    <a:lumMod val="50000"/>
                  </a:srgbClr>
                </a:solidFill>
                <a:latin typeface="Arial" panose="020B0604020202020204" pitchFamily="34" charset="0"/>
                <a:ea typeface="+mn-ea"/>
                <a:cs typeface="Arial" panose="020B0604020202020204" pitchFamily="34" charset="0"/>
              </a:rPr>
              <a:t>Strengths</a:t>
            </a:r>
            <a:r>
              <a:rPr lang="en-US" sz="2000" kern="1200" dirty="0">
                <a:solidFill>
                  <a:srgbClr val="33006F">
                    <a:lumMod val="50000"/>
                  </a:srgbClr>
                </a:solidFill>
                <a:latin typeface="Arial" panose="020B0604020202020204" pitchFamily="34" charset="0"/>
                <a:ea typeface="+mn-ea"/>
                <a:cs typeface="Arial" panose="020B0604020202020204" pitchFamily="34" charset="0"/>
              </a:rPr>
              <a:t>	</a:t>
            </a:r>
          </a:p>
          <a:p>
            <a:pPr marL="342900" indent="-342900" defTabSz="457200">
              <a:buClrTx/>
              <a:buFont typeface="Arial" panose="020B0604020202020204" pitchFamily="34" charset="0"/>
              <a:buChar char="•"/>
              <a:defRPr/>
            </a:pPr>
            <a:r>
              <a:rPr lang="en-US" sz="2000" kern="1200" dirty="0">
                <a:solidFill>
                  <a:srgbClr val="33006F">
                    <a:lumMod val="50000"/>
                  </a:srgbClr>
                </a:solidFill>
                <a:latin typeface="Arial" panose="020B0604020202020204" pitchFamily="34" charset="0"/>
                <a:ea typeface="+mn-ea"/>
                <a:cs typeface="Arial" panose="020B0604020202020204" pitchFamily="34" charset="0"/>
              </a:rPr>
              <a:t>Strong advocate to government and alumni</a:t>
            </a:r>
          </a:p>
          <a:p>
            <a:pPr marL="342900" indent="-342900" defTabSz="457200">
              <a:buClrTx/>
              <a:buFont typeface="Arial" panose="020B0604020202020204" pitchFamily="34" charset="0"/>
              <a:buChar char="•"/>
              <a:defRPr/>
            </a:pPr>
            <a:r>
              <a:rPr lang="en-US" sz="2000" kern="1200" dirty="0">
                <a:solidFill>
                  <a:srgbClr val="33006F">
                    <a:lumMod val="50000"/>
                  </a:srgbClr>
                </a:solidFill>
                <a:latin typeface="Arial" panose="020B0604020202020204" pitchFamily="34" charset="0"/>
                <a:ea typeface="+mn-ea"/>
                <a:cs typeface="Arial" panose="020B0604020202020204" pitchFamily="34" charset="0"/>
              </a:rPr>
              <a:t>Energy and enthusiasm</a:t>
            </a:r>
          </a:p>
          <a:p>
            <a:pPr marL="342900" indent="-342900" defTabSz="457200">
              <a:buClrTx/>
              <a:buFont typeface="Arial" panose="020B0604020202020204" pitchFamily="34" charset="0"/>
              <a:buChar char="•"/>
              <a:defRPr/>
            </a:pPr>
            <a:r>
              <a:rPr lang="en-US" sz="2000" kern="1200" dirty="0">
                <a:solidFill>
                  <a:srgbClr val="33006F">
                    <a:lumMod val="50000"/>
                  </a:srgbClr>
                </a:solidFill>
                <a:latin typeface="Arial" panose="020B0604020202020204" pitchFamily="34" charset="0"/>
                <a:ea typeface="+mn-ea"/>
                <a:cs typeface="Arial" panose="020B0604020202020204" pitchFamily="34" charset="0"/>
              </a:rPr>
              <a:t>Campus vision</a:t>
            </a:r>
          </a:p>
          <a:p>
            <a:pPr defTabSz="457200">
              <a:buClrTx/>
              <a:defRPr/>
            </a:pPr>
            <a:endParaRPr lang="en-US" sz="2000" kern="1200" dirty="0">
              <a:solidFill>
                <a:srgbClr val="33006F">
                  <a:lumMod val="50000"/>
                </a:srgbClr>
              </a:solidFill>
              <a:latin typeface="Arial" panose="020B0604020202020204" pitchFamily="34" charset="0"/>
              <a:ea typeface="+mn-ea"/>
              <a:cs typeface="Arial" panose="020B0604020202020204" pitchFamily="34" charset="0"/>
            </a:endParaRPr>
          </a:p>
          <a:p>
            <a:pPr defTabSz="457200">
              <a:buClrTx/>
              <a:defRPr/>
            </a:pPr>
            <a:r>
              <a:rPr lang="en-US" sz="2000" b="1" kern="1200" dirty="0">
                <a:solidFill>
                  <a:srgbClr val="33006F">
                    <a:lumMod val="50000"/>
                  </a:srgbClr>
                </a:solidFill>
                <a:latin typeface="Arial" panose="020B0604020202020204" pitchFamily="34" charset="0"/>
                <a:ea typeface="+mn-ea"/>
                <a:cs typeface="Arial" panose="020B0604020202020204" pitchFamily="34" charset="0"/>
              </a:rPr>
              <a:t>Weaknesses</a:t>
            </a:r>
          </a:p>
          <a:p>
            <a:pPr marL="342900" indent="-342900" defTabSz="457200">
              <a:buClrTx/>
              <a:buFont typeface="Arial" panose="020B0604020202020204" pitchFamily="34" charset="0"/>
              <a:buChar char="•"/>
              <a:defRPr/>
            </a:pPr>
            <a:r>
              <a:rPr lang="en-US" sz="2000" kern="1200" dirty="0">
                <a:solidFill>
                  <a:srgbClr val="33006F">
                    <a:lumMod val="50000"/>
                  </a:srgbClr>
                </a:solidFill>
                <a:latin typeface="Arial" panose="020B0604020202020204" pitchFamily="34" charset="0"/>
                <a:ea typeface="+mn-ea"/>
                <a:cs typeface="Arial" panose="020B0604020202020204" pitchFamily="34" charset="0"/>
              </a:rPr>
              <a:t>Micro-manages campus affairs that should be the responsibility of his direct reports</a:t>
            </a:r>
          </a:p>
          <a:p>
            <a:pPr marL="342900" indent="-342900" defTabSz="457200">
              <a:buClrTx/>
              <a:buFont typeface="Arial" panose="020B0604020202020204" pitchFamily="34" charset="0"/>
              <a:buChar char="•"/>
              <a:defRPr/>
            </a:pPr>
            <a:r>
              <a:rPr lang="en-US" sz="2000" kern="1200" dirty="0">
                <a:solidFill>
                  <a:srgbClr val="33006F">
                    <a:lumMod val="50000"/>
                  </a:srgbClr>
                </a:solidFill>
                <a:latin typeface="Arial" panose="020B0604020202020204" pitchFamily="34" charset="0"/>
                <a:ea typeface="+mn-ea"/>
                <a:cs typeface="Arial" panose="020B0604020202020204" pitchFamily="34" charset="0"/>
              </a:rPr>
              <a:t>Does not appear to pay attention to data that counters his opinions</a:t>
            </a:r>
          </a:p>
          <a:p>
            <a:pPr marL="342900" indent="-342900" defTabSz="457200">
              <a:buClrTx/>
              <a:buFont typeface="Arial" panose="020B0604020202020204" pitchFamily="34" charset="0"/>
              <a:buChar char="•"/>
              <a:defRPr/>
            </a:pPr>
            <a:r>
              <a:rPr lang="en-US" sz="2000" kern="1200" dirty="0">
                <a:solidFill>
                  <a:srgbClr val="33006F">
                    <a:lumMod val="50000"/>
                  </a:srgbClr>
                </a:solidFill>
                <a:latin typeface="Arial" panose="020B0604020202020204" pitchFamily="34" charset="0"/>
                <a:ea typeface="+mn-ea"/>
                <a:cs typeface="Arial" panose="020B0604020202020204" pitchFamily="34" charset="0"/>
              </a:rPr>
              <a:t>Not a proponent of shared governance, leading to friction with the faculty</a:t>
            </a:r>
          </a:p>
        </p:txBody>
      </p:sp>
    </p:spTree>
    <p:extLst>
      <p:ext uri="{BB962C8B-B14F-4D97-AF65-F5344CB8AC3E}">
        <p14:creationId xmlns:p14="http://schemas.microsoft.com/office/powerpoint/2010/main" val="421626411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215808" y="1225425"/>
            <a:ext cx="6180602" cy="556958"/>
          </a:xfrm>
        </p:spPr>
        <p:txBody>
          <a:bodyPr/>
          <a:lstStyle/>
          <a:p>
            <a:r>
              <a:rPr lang="en-US" dirty="0"/>
              <a:t>Administrative Review Committee</a:t>
            </a:r>
          </a:p>
        </p:txBody>
      </p:sp>
      <p:sp>
        <p:nvSpPr>
          <p:cNvPr id="5" name="Text Placeholder 1">
            <a:extLst>
              <a:ext uri="{FF2B5EF4-FFF2-40B4-BE49-F238E27FC236}">
                <a16:creationId xmlns:a16="http://schemas.microsoft.com/office/drawing/2014/main" id="{96E41642-7B07-4479-AF31-95B6693576FE}"/>
              </a:ext>
            </a:extLst>
          </p:cNvPr>
          <p:cNvSpPr txBox="1">
            <a:spLocks/>
          </p:cNvSpPr>
          <p:nvPr/>
        </p:nvSpPr>
        <p:spPr>
          <a:xfrm>
            <a:off x="1928110" y="2006318"/>
            <a:ext cx="8468300" cy="389153"/>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ExtraLight"/>
                <a:ea typeface="+mn-ea"/>
                <a:cs typeface="Orgon Slab Extra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ExtraLight"/>
                <a:ea typeface="+mn-ea"/>
                <a:cs typeface="Orgon Slab Extra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ExtraLight"/>
                <a:ea typeface="+mn-ea"/>
                <a:cs typeface="Orgon Slab Extra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ExtraLight"/>
                <a:ea typeface="+mn-ea"/>
                <a:cs typeface="Orgon Slab Extra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ExtraLight"/>
                <a:ea typeface="+mn-ea"/>
                <a:cs typeface="Orgon Slab Extr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sz="2200" b="1" dirty="0">
                <a:latin typeface="Arial" panose="020B0604020202020204" pitchFamily="34" charset="0"/>
                <a:cs typeface="Arial" panose="020B0604020202020204" pitchFamily="34" charset="0"/>
              </a:rPr>
              <a:t>VC Student Affairs Debra Robinson – example positive</a:t>
            </a:r>
            <a:endParaRPr lang="en-US" sz="2200" dirty="0">
              <a:solidFill>
                <a:srgbClr val="D8D9DA">
                  <a:lumMod val="10000"/>
                </a:srgbClr>
              </a:solidFill>
              <a:latin typeface="Arial" panose="020B0604020202020204" pitchFamily="34" charset="0"/>
              <a:cs typeface="Arial" panose="020B0604020202020204" pitchFamily="34" charset="0"/>
            </a:endParaRPr>
          </a:p>
          <a:p>
            <a:pPr lvl="1">
              <a:buClrTx/>
            </a:pPr>
            <a:endParaRPr lang="en-US" sz="2200" dirty="0">
              <a:solidFill>
                <a:srgbClr val="D8D9DA">
                  <a:lumMod val="10000"/>
                </a:srgb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AEA25D9-69ED-5C69-B778-DB94C9B0A93A}"/>
              </a:ext>
            </a:extLst>
          </p:cNvPr>
          <p:cNvSpPr txBox="1"/>
          <p:nvPr/>
        </p:nvSpPr>
        <p:spPr>
          <a:xfrm>
            <a:off x="2796863" y="5418046"/>
            <a:ext cx="1983347" cy="369332"/>
          </a:xfrm>
          <a:prstGeom prst="rect">
            <a:avLst/>
          </a:prstGeom>
          <a:noFill/>
        </p:spPr>
        <p:txBody>
          <a:bodyPr wrap="square" rtlCol="0">
            <a:spAutoFit/>
          </a:bodyPr>
          <a:lstStyle/>
          <a:p>
            <a:pPr defTabSz="457200">
              <a:buClrTx/>
            </a:pPr>
            <a:r>
              <a:rPr lang="en-US" sz="1800" kern="1200" dirty="0">
                <a:solidFill>
                  <a:srgbClr val="33006F"/>
                </a:solidFill>
                <a:latin typeface="Calibri"/>
                <a:ea typeface="+mn-ea"/>
                <a:cs typeface="+mn-cs"/>
              </a:rPr>
              <a:t>55 responses</a:t>
            </a:r>
          </a:p>
        </p:txBody>
      </p:sp>
      <p:sp>
        <p:nvSpPr>
          <p:cNvPr id="8" name="TextBox 7">
            <a:extLst>
              <a:ext uri="{FF2B5EF4-FFF2-40B4-BE49-F238E27FC236}">
                <a16:creationId xmlns:a16="http://schemas.microsoft.com/office/drawing/2014/main" id="{BBC62C9B-0765-89F5-85C7-E81F3237F40D}"/>
              </a:ext>
            </a:extLst>
          </p:cNvPr>
          <p:cNvSpPr txBox="1"/>
          <p:nvPr/>
        </p:nvSpPr>
        <p:spPr>
          <a:xfrm>
            <a:off x="6825805" y="5415899"/>
            <a:ext cx="1983347" cy="369332"/>
          </a:xfrm>
          <a:prstGeom prst="rect">
            <a:avLst/>
          </a:prstGeom>
          <a:noFill/>
        </p:spPr>
        <p:txBody>
          <a:bodyPr wrap="square" rtlCol="0">
            <a:spAutoFit/>
          </a:bodyPr>
          <a:lstStyle/>
          <a:p>
            <a:pPr defTabSz="457200">
              <a:buClrTx/>
            </a:pPr>
            <a:r>
              <a:rPr lang="en-US" sz="1800" kern="1200" dirty="0">
                <a:solidFill>
                  <a:srgbClr val="33006F"/>
                </a:solidFill>
                <a:latin typeface="Calibri"/>
                <a:ea typeface="+mn-ea"/>
                <a:cs typeface="+mn-cs"/>
              </a:rPr>
              <a:t>50 responses</a:t>
            </a:r>
          </a:p>
        </p:txBody>
      </p:sp>
      <p:pic>
        <p:nvPicPr>
          <p:cNvPr id="6" name="Picture 5">
            <a:extLst>
              <a:ext uri="{FF2B5EF4-FFF2-40B4-BE49-F238E27FC236}">
                <a16:creationId xmlns:a16="http://schemas.microsoft.com/office/drawing/2014/main" id="{DF537D36-F4CA-1AE4-8842-32D9A0BA57ED}"/>
              </a:ext>
            </a:extLst>
          </p:cNvPr>
          <p:cNvPicPr>
            <a:picLocks noChangeAspect="1"/>
          </p:cNvPicPr>
          <p:nvPr/>
        </p:nvPicPr>
        <p:blipFill>
          <a:blip r:embed="rId3"/>
          <a:stretch>
            <a:fillRect/>
          </a:stretch>
        </p:blipFill>
        <p:spPr>
          <a:xfrm>
            <a:off x="2038350" y="2610119"/>
            <a:ext cx="8115300" cy="2686050"/>
          </a:xfrm>
          <a:prstGeom prst="rect">
            <a:avLst/>
          </a:prstGeom>
        </p:spPr>
      </p:pic>
      <p:sp>
        <p:nvSpPr>
          <p:cNvPr id="9" name="Text Placeholder 1">
            <a:extLst>
              <a:ext uri="{FF2B5EF4-FFF2-40B4-BE49-F238E27FC236}">
                <a16:creationId xmlns:a16="http://schemas.microsoft.com/office/drawing/2014/main" id="{5871A908-2F57-0470-873B-C213B2490E20}"/>
              </a:ext>
            </a:extLst>
          </p:cNvPr>
          <p:cNvSpPr txBox="1">
            <a:spLocks/>
          </p:cNvSpPr>
          <p:nvPr/>
        </p:nvSpPr>
        <p:spPr>
          <a:xfrm>
            <a:off x="1685350" y="5900028"/>
            <a:ext cx="8468300" cy="389153"/>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ExtraLight"/>
                <a:ea typeface="+mn-ea"/>
                <a:cs typeface="Orgon Slab Extra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ExtraLight"/>
                <a:ea typeface="+mn-ea"/>
                <a:cs typeface="Orgon Slab Extra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ExtraLight"/>
                <a:ea typeface="+mn-ea"/>
                <a:cs typeface="Orgon Slab Extra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ExtraLight"/>
                <a:ea typeface="+mn-ea"/>
                <a:cs typeface="Orgon Slab Extra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ExtraLight"/>
                <a:ea typeface="+mn-ea"/>
                <a:cs typeface="Orgon Slab Extr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sz="2200" b="1" dirty="0">
                <a:latin typeface="Arial" panose="020B0604020202020204" pitchFamily="34" charset="0"/>
                <a:cs typeface="Arial" panose="020B0604020202020204" pitchFamily="34" charset="0"/>
              </a:rPr>
              <a:t>Note: responses were similar to this one.</a:t>
            </a:r>
            <a:endParaRPr lang="en-US" sz="2200" dirty="0">
              <a:solidFill>
                <a:srgbClr val="D8D9DA">
                  <a:lumMod val="10000"/>
                </a:srgbClr>
              </a:solidFill>
              <a:latin typeface="Arial" panose="020B0604020202020204" pitchFamily="34" charset="0"/>
              <a:cs typeface="Arial" panose="020B0604020202020204" pitchFamily="34" charset="0"/>
            </a:endParaRPr>
          </a:p>
          <a:p>
            <a:pPr lvl="1">
              <a:buClrTx/>
            </a:pPr>
            <a:endParaRPr lang="en-US" sz="2200" dirty="0">
              <a:solidFill>
                <a:srgbClr val="D8D9DA">
                  <a:lumMod val="1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817104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215808" y="1225425"/>
            <a:ext cx="6180602" cy="556958"/>
          </a:xfrm>
        </p:spPr>
        <p:txBody>
          <a:bodyPr/>
          <a:lstStyle/>
          <a:p>
            <a:r>
              <a:rPr lang="en-US" dirty="0"/>
              <a:t>Administrative Review Committee</a:t>
            </a:r>
          </a:p>
        </p:txBody>
      </p:sp>
      <p:sp>
        <p:nvSpPr>
          <p:cNvPr id="5" name="Text Placeholder 1">
            <a:extLst>
              <a:ext uri="{FF2B5EF4-FFF2-40B4-BE49-F238E27FC236}">
                <a16:creationId xmlns:a16="http://schemas.microsoft.com/office/drawing/2014/main" id="{96E41642-7B07-4479-AF31-95B6693576FE}"/>
              </a:ext>
            </a:extLst>
          </p:cNvPr>
          <p:cNvSpPr txBox="1">
            <a:spLocks/>
          </p:cNvSpPr>
          <p:nvPr/>
        </p:nvSpPr>
        <p:spPr>
          <a:xfrm>
            <a:off x="1928110" y="2006318"/>
            <a:ext cx="8468300" cy="389153"/>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ExtraLight"/>
                <a:ea typeface="+mn-ea"/>
                <a:cs typeface="Orgon Slab Extra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ExtraLight"/>
                <a:ea typeface="+mn-ea"/>
                <a:cs typeface="Orgon Slab Extra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ExtraLight"/>
                <a:ea typeface="+mn-ea"/>
                <a:cs typeface="Orgon Slab Extra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ExtraLight"/>
                <a:ea typeface="+mn-ea"/>
                <a:cs typeface="Orgon Slab Extra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ExtraLight"/>
                <a:ea typeface="+mn-ea"/>
                <a:cs typeface="Orgon Slab Extr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sz="2200" b="1" dirty="0">
                <a:latin typeface="Arial" panose="020B0604020202020204" pitchFamily="34" charset="0"/>
                <a:cs typeface="Arial" panose="020B0604020202020204" pitchFamily="34" charset="0"/>
              </a:rPr>
              <a:t>VC Student Affairs Debra Robinson – overall assessment</a:t>
            </a:r>
            <a:endParaRPr lang="en-US" sz="2200" dirty="0">
              <a:solidFill>
                <a:srgbClr val="D8D9DA">
                  <a:lumMod val="10000"/>
                </a:srgbClr>
              </a:solidFill>
              <a:latin typeface="Arial" panose="020B0604020202020204" pitchFamily="34" charset="0"/>
              <a:cs typeface="Arial" panose="020B0604020202020204" pitchFamily="34" charset="0"/>
            </a:endParaRPr>
          </a:p>
          <a:p>
            <a:pPr lvl="1">
              <a:buClrTx/>
            </a:pPr>
            <a:endParaRPr lang="en-US" sz="2200" dirty="0">
              <a:solidFill>
                <a:srgbClr val="D8D9DA">
                  <a:lumMod val="10000"/>
                </a:srgb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4D7A6A9-48DB-E86E-2A0F-79F23E0A94D6}"/>
              </a:ext>
            </a:extLst>
          </p:cNvPr>
          <p:cNvSpPr txBox="1"/>
          <p:nvPr/>
        </p:nvSpPr>
        <p:spPr>
          <a:xfrm>
            <a:off x="2232462" y="5325029"/>
            <a:ext cx="1983347" cy="369332"/>
          </a:xfrm>
          <a:prstGeom prst="rect">
            <a:avLst/>
          </a:prstGeom>
          <a:noFill/>
        </p:spPr>
        <p:txBody>
          <a:bodyPr wrap="square" rtlCol="0">
            <a:spAutoFit/>
          </a:bodyPr>
          <a:lstStyle/>
          <a:p>
            <a:pPr defTabSz="457200">
              <a:buClrTx/>
            </a:pPr>
            <a:r>
              <a:rPr lang="en-US" sz="1800" kern="1200" dirty="0">
                <a:solidFill>
                  <a:srgbClr val="33006F"/>
                </a:solidFill>
                <a:latin typeface="Calibri"/>
                <a:ea typeface="+mn-ea"/>
                <a:cs typeface="+mn-cs"/>
              </a:rPr>
              <a:t>53 responses</a:t>
            </a:r>
          </a:p>
        </p:txBody>
      </p:sp>
      <p:sp>
        <p:nvSpPr>
          <p:cNvPr id="7" name="TextBox 6">
            <a:extLst>
              <a:ext uri="{FF2B5EF4-FFF2-40B4-BE49-F238E27FC236}">
                <a16:creationId xmlns:a16="http://schemas.microsoft.com/office/drawing/2014/main" id="{D13F6B5F-76E9-CCDD-0C22-E71E14CDED6F}"/>
              </a:ext>
            </a:extLst>
          </p:cNvPr>
          <p:cNvSpPr txBox="1"/>
          <p:nvPr/>
        </p:nvSpPr>
        <p:spPr>
          <a:xfrm>
            <a:off x="6688430" y="5325029"/>
            <a:ext cx="1983347" cy="369332"/>
          </a:xfrm>
          <a:prstGeom prst="rect">
            <a:avLst/>
          </a:prstGeom>
          <a:noFill/>
        </p:spPr>
        <p:txBody>
          <a:bodyPr wrap="square" rtlCol="0">
            <a:spAutoFit/>
          </a:bodyPr>
          <a:lstStyle/>
          <a:p>
            <a:pPr defTabSz="457200">
              <a:buClrTx/>
            </a:pPr>
            <a:r>
              <a:rPr lang="en-US" sz="1800" kern="1200" dirty="0">
                <a:solidFill>
                  <a:srgbClr val="33006F"/>
                </a:solidFill>
                <a:latin typeface="Calibri"/>
                <a:ea typeface="+mn-ea"/>
                <a:cs typeface="+mn-cs"/>
              </a:rPr>
              <a:t>50 responses</a:t>
            </a:r>
          </a:p>
        </p:txBody>
      </p:sp>
      <p:pic>
        <p:nvPicPr>
          <p:cNvPr id="8" name="Picture 7">
            <a:extLst>
              <a:ext uri="{FF2B5EF4-FFF2-40B4-BE49-F238E27FC236}">
                <a16:creationId xmlns:a16="http://schemas.microsoft.com/office/drawing/2014/main" id="{5755EAE5-8A08-37AC-9B3F-0EEE7735C85B}"/>
              </a:ext>
            </a:extLst>
          </p:cNvPr>
          <p:cNvPicPr>
            <a:picLocks noChangeAspect="1"/>
          </p:cNvPicPr>
          <p:nvPr/>
        </p:nvPicPr>
        <p:blipFill>
          <a:blip r:embed="rId3"/>
          <a:stretch>
            <a:fillRect/>
          </a:stretch>
        </p:blipFill>
        <p:spPr>
          <a:xfrm>
            <a:off x="1768699" y="2678066"/>
            <a:ext cx="8468300" cy="2364369"/>
          </a:xfrm>
          <a:prstGeom prst="rect">
            <a:avLst/>
          </a:prstGeom>
        </p:spPr>
      </p:pic>
    </p:spTree>
    <p:extLst>
      <p:ext uri="{BB962C8B-B14F-4D97-AF65-F5344CB8AC3E}">
        <p14:creationId xmlns:p14="http://schemas.microsoft.com/office/powerpoint/2010/main" val="16836719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45E8B3-F468-4CB9-B47E-339AA918F3B8}"/>
              </a:ext>
            </a:extLst>
          </p:cNvPr>
          <p:cNvSpPr txBox="1"/>
          <p:nvPr/>
        </p:nvSpPr>
        <p:spPr>
          <a:xfrm>
            <a:off x="2090058" y="1704107"/>
            <a:ext cx="7322457" cy="3170099"/>
          </a:xfrm>
          <a:prstGeom prst="rect">
            <a:avLst/>
          </a:prstGeom>
          <a:noFill/>
        </p:spPr>
        <p:txBody>
          <a:bodyPr wrap="square">
            <a:spAutoFit/>
          </a:bodyPr>
          <a:lstStyle/>
          <a:p>
            <a:pPr defTabSz="457200">
              <a:buClrTx/>
              <a:defRPr/>
            </a:pPr>
            <a:r>
              <a:rPr lang="en-US" sz="2000" b="1" u="sng" kern="1200" dirty="0">
                <a:solidFill>
                  <a:srgbClr val="33006F">
                    <a:lumMod val="50000"/>
                  </a:srgbClr>
                </a:solidFill>
                <a:latin typeface="Arial" panose="020B0604020202020204" pitchFamily="34" charset="0"/>
                <a:ea typeface="+mn-ea"/>
                <a:cs typeface="Arial" panose="020B0604020202020204" pitchFamily="34" charset="0"/>
              </a:rPr>
              <a:t>VC Student Affairs Robinson</a:t>
            </a:r>
            <a:r>
              <a:rPr lang="en-US" sz="2000" u="sng" kern="1200" dirty="0">
                <a:solidFill>
                  <a:srgbClr val="33006F">
                    <a:lumMod val="50000"/>
                  </a:srgbClr>
                </a:solidFill>
                <a:latin typeface="Arial" panose="020B0604020202020204" pitchFamily="34" charset="0"/>
                <a:ea typeface="+mn-ea"/>
                <a:cs typeface="Arial" panose="020B0604020202020204" pitchFamily="34" charset="0"/>
              </a:rPr>
              <a:t> </a:t>
            </a:r>
            <a:r>
              <a:rPr lang="en-US" sz="2000" kern="1200" dirty="0">
                <a:solidFill>
                  <a:srgbClr val="33006F">
                    <a:lumMod val="50000"/>
                  </a:srgbClr>
                </a:solidFill>
                <a:latin typeface="Arial" panose="020B0604020202020204" pitchFamily="34" charset="0"/>
                <a:ea typeface="+mn-ea"/>
                <a:cs typeface="Arial" panose="020B0604020202020204" pitchFamily="34" charset="0"/>
              </a:rPr>
              <a:t>(21 provided comments)</a:t>
            </a:r>
          </a:p>
          <a:p>
            <a:pPr defTabSz="457200">
              <a:buClrTx/>
              <a:defRPr/>
            </a:pPr>
            <a:endParaRPr lang="en-US" sz="2000" b="1" kern="1200" dirty="0">
              <a:solidFill>
                <a:srgbClr val="33006F">
                  <a:lumMod val="50000"/>
                </a:srgbClr>
              </a:solidFill>
              <a:latin typeface="Arial" panose="020B0604020202020204" pitchFamily="34" charset="0"/>
              <a:ea typeface="+mn-ea"/>
              <a:cs typeface="Arial" panose="020B0604020202020204" pitchFamily="34" charset="0"/>
            </a:endParaRPr>
          </a:p>
          <a:p>
            <a:pPr defTabSz="457200">
              <a:buClrTx/>
              <a:defRPr/>
            </a:pPr>
            <a:r>
              <a:rPr lang="en-US" sz="2000" b="1" kern="1200" dirty="0">
                <a:solidFill>
                  <a:srgbClr val="33006F">
                    <a:lumMod val="50000"/>
                  </a:srgbClr>
                </a:solidFill>
                <a:latin typeface="Arial" panose="020B0604020202020204" pitchFamily="34" charset="0"/>
                <a:ea typeface="+mn-ea"/>
                <a:cs typeface="Arial" panose="020B0604020202020204" pitchFamily="34" charset="0"/>
              </a:rPr>
              <a:t>Strengths</a:t>
            </a:r>
            <a:r>
              <a:rPr lang="en-US" sz="2000" kern="1200" dirty="0">
                <a:solidFill>
                  <a:srgbClr val="33006F">
                    <a:lumMod val="50000"/>
                  </a:srgbClr>
                </a:solidFill>
                <a:latin typeface="Arial" panose="020B0604020202020204" pitchFamily="34" charset="0"/>
                <a:ea typeface="+mn-ea"/>
                <a:cs typeface="Arial" panose="020B0604020202020204" pitchFamily="34" charset="0"/>
              </a:rPr>
              <a:t>	</a:t>
            </a:r>
          </a:p>
          <a:p>
            <a:pPr marL="342900" indent="-342900" defTabSz="457200">
              <a:buClrTx/>
              <a:buFont typeface="Arial" panose="020B0604020202020204" pitchFamily="34" charset="0"/>
              <a:buChar char="•"/>
              <a:defRPr/>
            </a:pPr>
            <a:r>
              <a:rPr lang="en-US" sz="2000" kern="1200" dirty="0">
                <a:solidFill>
                  <a:srgbClr val="33006F">
                    <a:lumMod val="50000"/>
                  </a:srgbClr>
                </a:solidFill>
                <a:latin typeface="Arial" panose="020B0604020202020204" pitchFamily="34" charset="0"/>
                <a:ea typeface="+mn-ea"/>
                <a:cs typeface="Arial" panose="020B0604020202020204" pitchFamily="34" charset="0"/>
              </a:rPr>
              <a:t>Tremendous asset to the university</a:t>
            </a:r>
          </a:p>
          <a:p>
            <a:pPr marL="342900" indent="-342900" defTabSz="457200">
              <a:buClrTx/>
              <a:buFont typeface="Arial" panose="020B0604020202020204" pitchFamily="34" charset="0"/>
              <a:buChar char="•"/>
              <a:defRPr/>
            </a:pPr>
            <a:r>
              <a:rPr lang="en-US" sz="2000" kern="1200" dirty="0">
                <a:solidFill>
                  <a:srgbClr val="33006F">
                    <a:lumMod val="50000"/>
                  </a:srgbClr>
                </a:solidFill>
                <a:latin typeface="Arial" panose="020B0604020202020204" pitchFamily="34" charset="0"/>
                <a:ea typeface="+mn-ea"/>
                <a:cs typeface="Arial" panose="020B0604020202020204" pitchFamily="34" charset="0"/>
              </a:rPr>
              <a:t>Managed a strong COVID response team</a:t>
            </a:r>
          </a:p>
          <a:p>
            <a:pPr defTabSz="457200">
              <a:buClrTx/>
              <a:defRPr/>
            </a:pPr>
            <a:endParaRPr lang="en-US" sz="2000" kern="1200" dirty="0">
              <a:solidFill>
                <a:srgbClr val="33006F">
                  <a:lumMod val="50000"/>
                </a:srgbClr>
              </a:solidFill>
              <a:latin typeface="Arial" panose="020B0604020202020204" pitchFamily="34" charset="0"/>
              <a:ea typeface="+mn-ea"/>
              <a:cs typeface="Arial" panose="020B0604020202020204" pitchFamily="34" charset="0"/>
            </a:endParaRPr>
          </a:p>
          <a:p>
            <a:pPr defTabSz="457200">
              <a:buClrTx/>
              <a:defRPr/>
            </a:pPr>
            <a:r>
              <a:rPr lang="en-US" sz="2000" b="1" kern="1200" dirty="0">
                <a:solidFill>
                  <a:srgbClr val="33006F">
                    <a:lumMod val="50000"/>
                  </a:srgbClr>
                </a:solidFill>
                <a:latin typeface="Arial" panose="020B0604020202020204" pitchFamily="34" charset="0"/>
                <a:ea typeface="+mn-ea"/>
                <a:cs typeface="Arial" panose="020B0604020202020204" pitchFamily="34" charset="0"/>
              </a:rPr>
              <a:t>Weaknesses</a:t>
            </a:r>
          </a:p>
          <a:p>
            <a:pPr marL="342900" indent="-342900" defTabSz="457200">
              <a:buClrTx/>
              <a:buFont typeface="Arial" panose="020B0604020202020204" pitchFamily="34" charset="0"/>
              <a:buChar char="•"/>
              <a:defRPr/>
            </a:pPr>
            <a:r>
              <a:rPr lang="en-US" sz="2000" kern="1200" dirty="0">
                <a:solidFill>
                  <a:srgbClr val="33006F">
                    <a:lumMod val="50000"/>
                  </a:srgbClr>
                </a:solidFill>
                <a:latin typeface="Arial" panose="020B0604020202020204" pitchFamily="34" charset="0"/>
                <a:ea typeface="+mn-ea"/>
                <a:cs typeface="Arial" panose="020B0604020202020204" pitchFamily="34" charset="0"/>
              </a:rPr>
              <a:t>Needs to focus on quality of information and programming</a:t>
            </a:r>
          </a:p>
          <a:p>
            <a:pPr marL="342900" indent="-342900" defTabSz="457200">
              <a:buClrTx/>
              <a:buFont typeface="Arial" panose="020B0604020202020204" pitchFamily="34" charset="0"/>
              <a:buChar char="•"/>
              <a:defRPr/>
            </a:pPr>
            <a:r>
              <a:rPr lang="en-US" sz="2000" kern="1200" dirty="0">
                <a:solidFill>
                  <a:srgbClr val="33006F">
                    <a:lumMod val="50000"/>
                  </a:srgbClr>
                </a:solidFill>
                <a:latin typeface="Arial" panose="020B0604020202020204" pitchFamily="34" charset="0"/>
                <a:ea typeface="+mn-ea"/>
                <a:cs typeface="Arial" panose="020B0604020202020204" pitchFamily="34" charset="0"/>
              </a:rPr>
              <a:t>Athletic programs need to be evaluated in light of campus goals </a:t>
            </a:r>
          </a:p>
        </p:txBody>
      </p:sp>
    </p:spTree>
    <p:extLst>
      <p:ext uri="{BB962C8B-B14F-4D97-AF65-F5344CB8AC3E}">
        <p14:creationId xmlns:p14="http://schemas.microsoft.com/office/powerpoint/2010/main" val="33477015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215808" y="1225425"/>
            <a:ext cx="6180602" cy="556958"/>
          </a:xfrm>
        </p:spPr>
        <p:txBody>
          <a:bodyPr/>
          <a:lstStyle/>
          <a:p>
            <a:r>
              <a:rPr lang="en-US" dirty="0"/>
              <a:t>Administrative Review Committee</a:t>
            </a:r>
          </a:p>
        </p:txBody>
      </p:sp>
      <p:sp>
        <p:nvSpPr>
          <p:cNvPr id="5" name="Text Placeholder 1">
            <a:extLst>
              <a:ext uri="{FF2B5EF4-FFF2-40B4-BE49-F238E27FC236}">
                <a16:creationId xmlns:a16="http://schemas.microsoft.com/office/drawing/2014/main" id="{96E41642-7B07-4479-AF31-95B6693576FE}"/>
              </a:ext>
            </a:extLst>
          </p:cNvPr>
          <p:cNvSpPr txBox="1">
            <a:spLocks/>
          </p:cNvSpPr>
          <p:nvPr/>
        </p:nvSpPr>
        <p:spPr>
          <a:xfrm>
            <a:off x="1928110" y="2006318"/>
            <a:ext cx="8468300" cy="389153"/>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ExtraLight"/>
                <a:ea typeface="+mn-ea"/>
                <a:cs typeface="Orgon Slab Extra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ExtraLight"/>
                <a:ea typeface="+mn-ea"/>
                <a:cs typeface="Orgon Slab Extra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ExtraLight"/>
                <a:ea typeface="+mn-ea"/>
                <a:cs typeface="Orgon Slab Extra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ExtraLight"/>
                <a:ea typeface="+mn-ea"/>
                <a:cs typeface="Orgon Slab Extra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ExtraLight"/>
                <a:ea typeface="+mn-ea"/>
                <a:cs typeface="Orgon Slab Extr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sz="2200" b="1" dirty="0">
                <a:latin typeface="Arial" panose="020B0604020202020204" pitchFamily="34" charset="0"/>
                <a:cs typeface="Arial" panose="020B0604020202020204" pitchFamily="34" charset="0"/>
              </a:rPr>
              <a:t>VP Faculty Affairs Daniel Forciniti – example positive</a:t>
            </a:r>
            <a:endParaRPr lang="en-US" sz="2200" dirty="0">
              <a:solidFill>
                <a:srgbClr val="D8D9DA">
                  <a:lumMod val="10000"/>
                </a:srgbClr>
              </a:solidFill>
              <a:latin typeface="Arial" panose="020B0604020202020204" pitchFamily="34" charset="0"/>
              <a:cs typeface="Arial" panose="020B0604020202020204" pitchFamily="34" charset="0"/>
            </a:endParaRPr>
          </a:p>
          <a:p>
            <a:pPr lvl="1">
              <a:buClrTx/>
            </a:pPr>
            <a:endParaRPr lang="en-US" sz="2200" dirty="0">
              <a:solidFill>
                <a:srgbClr val="D8D9DA">
                  <a:lumMod val="10000"/>
                </a:srgb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AEA25D9-69ED-5C69-B778-DB94C9B0A93A}"/>
              </a:ext>
            </a:extLst>
          </p:cNvPr>
          <p:cNvSpPr txBox="1"/>
          <p:nvPr/>
        </p:nvSpPr>
        <p:spPr>
          <a:xfrm>
            <a:off x="2912773" y="5579794"/>
            <a:ext cx="1983347" cy="369332"/>
          </a:xfrm>
          <a:prstGeom prst="rect">
            <a:avLst/>
          </a:prstGeom>
          <a:noFill/>
        </p:spPr>
        <p:txBody>
          <a:bodyPr wrap="square" rtlCol="0">
            <a:spAutoFit/>
          </a:bodyPr>
          <a:lstStyle/>
          <a:p>
            <a:pPr defTabSz="457200">
              <a:buClrTx/>
            </a:pPr>
            <a:r>
              <a:rPr lang="en-US" sz="1800" kern="1200" dirty="0">
                <a:solidFill>
                  <a:srgbClr val="33006F"/>
                </a:solidFill>
                <a:latin typeface="Calibri"/>
                <a:ea typeface="+mn-ea"/>
                <a:cs typeface="+mn-cs"/>
              </a:rPr>
              <a:t>76 responses</a:t>
            </a:r>
          </a:p>
        </p:txBody>
      </p:sp>
      <p:sp>
        <p:nvSpPr>
          <p:cNvPr id="8" name="TextBox 7">
            <a:extLst>
              <a:ext uri="{FF2B5EF4-FFF2-40B4-BE49-F238E27FC236}">
                <a16:creationId xmlns:a16="http://schemas.microsoft.com/office/drawing/2014/main" id="{BBC62C9B-0765-89F5-85C7-E81F3237F40D}"/>
              </a:ext>
            </a:extLst>
          </p:cNvPr>
          <p:cNvSpPr txBox="1"/>
          <p:nvPr/>
        </p:nvSpPr>
        <p:spPr>
          <a:xfrm>
            <a:off x="6980352" y="5579794"/>
            <a:ext cx="1983347" cy="369332"/>
          </a:xfrm>
          <a:prstGeom prst="rect">
            <a:avLst/>
          </a:prstGeom>
          <a:noFill/>
        </p:spPr>
        <p:txBody>
          <a:bodyPr wrap="square" rtlCol="0">
            <a:spAutoFit/>
          </a:bodyPr>
          <a:lstStyle/>
          <a:p>
            <a:pPr defTabSz="457200">
              <a:buClrTx/>
            </a:pPr>
            <a:r>
              <a:rPr lang="en-US" sz="1800" kern="1200" dirty="0">
                <a:solidFill>
                  <a:srgbClr val="33006F"/>
                </a:solidFill>
                <a:latin typeface="Calibri"/>
                <a:ea typeface="+mn-ea"/>
                <a:cs typeface="+mn-cs"/>
              </a:rPr>
              <a:t>71 responses</a:t>
            </a:r>
          </a:p>
        </p:txBody>
      </p:sp>
      <p:pic>
        <p:nvPicPr>
          <p:cNvPr id="7" name="Picture 6">
            <a:extLst>
              <a:ext uri="{FF2B5EF4-FFF2-40B4-BE49-F238E27FC236}">
                <a16:creationId xmlns:a16="http://schemas.microsoft.com/office/drawing/2014/main" id="{38CC8AE7-A559-929D-FBDA-9110A09B3A65}"/>
              </a:ext>
            </a:extLst>
          </p:cNvPr>
          <p:cNvPicPr>
            <a:picLocks noChangeAspect="1"/>
          </p:cNvPicPr>
          <p:nvPr/>
        </p:nvPicPr>
        <p:blipFill>
          <a:blip r:embed="rId3"/>
          <a:stretch>
            <a:fillRect/>
          </a:stretch>
        </p:blipFill>
        <p:spPr>
          <a:xfrm>
            <a:off x="1795590" y="2462984"/>
            <a:ext cx="8724658" cy="2805543"/>
          </a:xfrm>
          <a:prstGeom prst="rect">
            <a:avLst/>
          </a:prstGeom>
        </p:spPr>
      </p:pic>
    </p:spTree>
    <p:extLst>
      <p:ext uri="{BB962C8B-B14F-4D97-AF65-F5344CB8AC3E}">
        <p14:creationId xmlns:p14="http://schemas.microsoft.com/office/powerpoint/2010/main" val="408040641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215808" y="1225425"/>
            <a:ext cx="6180602" cy="556958"/>
          </a:xfrm>
        </p:spPr>
        <p:txBody>
          <a:bodyPr/>
          <a:lstStyle/>
          <a:p>
            <a:r>
              <a:rPr lang="en-US" dirty="0"/>
              <a:t>Administrative Review Committee</a:t>
            </a:r>
          </a:p>
        </p:txBody>
      </p:sp>
      <p:sp>
        <p:nvSpPr>
          <p:cNvPr id="5" name="Text Placeholder 1">
            <a:extLst>
              <a:ext uri="{FF2B5EF4-FFF2-40B4-BE49-F238E27FC236}">
                <a16:creationId xmlns:a16="http://schemas.microsoft.com/office/drawing/2014/main" id="{96E41642-7B07-4479-AF31-95B6693576FE}"/>
              </a:ext>
            </a:extLst>
          </p:cNvPr>
          <p:cNvSpPr txBox="1">
            <a:spLocks/>
          </p:cNvSpPr>
          <p:nvPr/>
        </p:nvSpPr>
        <p:spPr>
          <a:xfrm>
            <a:off x="1928110" y="2006318"/>
            <a:ext cx="8468300" cy="389153"/>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ExtraLight"/>
                <a:ea typeface="+mn-ea"/>
                <a:cs typeface="Orgon Slab Extra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ExtraLight"/>
                <a:ea typeface="+mn-ea"/>
                <a:cs typeface="Orgon Slab Extra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ExtraLight"/>
                <a:ea typeface="+mn-ea"/>
                <a:cs typeface="Orgon Slab Extra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ExtraLight"/>
                <a:ea typeface="+mn-ea"/>
                <a:cs typeface="Orgon Slab Extra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ExtraLight"/>
                <a:ea typeface="+mn-ea"/>
                <a:cs typeface="Orgon Slab Extr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sz="2200" b="1" dirty="0">
                <a:latin typeface="Arial" panose="020B0604020202020204" pitchFamily="34" charset="0"/>
                <a:cs typeface="Arial" panose="020B0604020202020204" pitchFamily="34" charset="0"/>
              </a:rPr>
              <a:t>VP Faculty Affairs Daniel Forciniti – example negative</a:t>
            </a:r>
            <a:endParaRPr lang="en-US" sz="2200" dirty="0">
              <a:solidFill>
                <a:srgbClr val="D8D9DA">
                  <a:lumMod val="10000"/>
                </a:srgbClr>
              </a:solidFill>
              <a:latin typeface="Arial" panose="020B0604020202020204" pitchFamily="34" charset="0"/>
              <a:cs typeface="Arial" panose="020B0604020202020204" pitchFamily="34" charset="0"/>
            </a:endParaRPr>
          </a:p>
          <a:p>
            <a:pPr lvl="1">
              <a:buClrTx/>
            </a:pPr>
            <a:endParaRPr lang="en-US" sz="2200" dirty="0">
              <a:solidFill>
                <a:srgbClr val="D8D9DA">
                  <a:lumMod val="10000"/>
                </a:srgb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4D7A6A9-48DB-E86E-2A0F-79F23E0A94D6}"/>
              </a:ext>
            </a:extLst>
          </p:cNvPr>
          <p:cNvSpPr txBox="1"/>
          <p:nvPr/>
        </p:nvSpPr>
        <p:spPr>
          <a:xfrm>
            <a:off x="2644463" y="5416189"/>
            <a:ext cx="1983347" cy="369332"/>
          </a:xfrm>
          <a:prstGeom prst="rect">
            <a:avLst/>
          </a:prstGeom>
          <a:noFill/>
        </p:spPr>
        <p:txBody>
          <a:bodyPr wrap="square" rtlCol="0">
            <a:spAutoFit/>
          </a:bodyPr>
          <a:lstStyle/>
          <a:p>
            <a:pPr defTabSz="457200">
              <a:buClrTx/>
            </a:pPr>
            <a:r>
              <a:rPr lang="en-US" sz="1800" kern="1200" dirty="0">
                <a:solidFill>
                  <a:srgbClr val="33006F"/>
                </a:solidFill>
                <a:latin typeface="Calibri"/>
                <a:ea typeface="+mn-ea"/>
                <a:cs typeface="+mn-cs"/>
              </a:rPr>
              <a:t>76 responses</a:t>
            </a:r>
          </a:p>
        </p:txBody>
      </p:sp>
      <p:sp>
        <p:nvSpPr>
          <p:cNvPr id="7" name="TextBox 6">
            <a:extLst>
              <a:ext uri="{FF2B5EF4-FFF2-40B4-BE49-F238E27FC236}">
                <a16:creationId xmlns:a16="http://schemas.microsoft.com/office/drawing/2014/main" id="{D13F6B5F-76E9-CCDD-0C22-E71E14CDED6F}"/>
              </a:ext>
            </a:extLst>
          </p:cNvPr>
          <p:cNvSpPr txBox="1"/>
          <p:nvPr/>
        </p:nvSpPr>
        <p:spPr>
          <a:xfrm>
            <a:off x="6827951" y="5416189"/>
            <a:ext cx="1983347" cy="369332"/>
          </a:xfrm>
          <a:prstGeom prst="rect">
            <a:avLst/>
          </a:prstGeom>
          <a:noFill/>
        </p:spPr>
        <p:txBody>
          <a:bodyPr wrap="square" rtlCol="0">
            <a:spAutoFit/>
          </a:bodyPr>
          <a:lstStyle/>
          <a:p>
            <a:pPr defTabSz="457200">
              <a:buClrTx/>
            </a:pPr>
            <a:r>
              <a:rPr lang="en-US" sz="1800" kern="1200" dirty="0">
                <a:solidFill>
                  <a:srgbClr val="33006F"/>
                </a:solidFill>
                <a:latin typeface="Calibri"/>
                <a:ea typeface="+mn-ea"/>
                <a:cs typeface="+mn-cs"/>
              </a:rPr>
              <a:t>71 responses</a:t>
            </a:r>
          </a:p>
        </p:txBody>
      </p:sp>
      <p:pic>
        <p:nvPicPr>
          <p:cNvPr id="4" name="Picture 3">
            <a:extLst>
              <a:ext uri="{FF2B5EF4-FFF2-40B4-BE49-F238E27FC236}">
                <a16:creationId xmlns:a16="http://schemas.microsoft.com/office/drawing/2014/main" id="{E9764A86-CEA6-E79B-950B-F40A4D88AFA7}"/>
              </a:ext>
            </a:extLst>
          </p:cNvPr>
          <p:cNvPicPr>
            <a:picLocks noChangeAspect="1"/>
          </p:cNvPicPr>
          <p:nvPr/>
        </p:nvPicPr>
        <p:blipFill>
          <a:blip r:embed="rId3"/>
          <a:stretch>
            <a:fillRect/>
          </a:stretch>
        </p:blipFill>
        <p:spPr>
          <a:xfrm>
            <a:off x="1795590" y="2523677"/>
            <a:ext cx="8600820" cy="2721163"/>
          </a:xfrm>
          <a:prstGeom prst="rect">
            <a:avLst/>
          </a:prstGeom>
        </p:spPr>
      </p:pic>
    </p:spTree>
    <p:extLst>
      <p:ext uri="{BB962C8B-B14F-4D97-AF65-F5344CB8AC3E}">
        <p14:creationId xmlns:p14="http://schemas.microsoft.com/office/powerpoint/2010/main" val="23985532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215808" y="1225425"/>
            <a:ext cx="6180602" cy="556958"/>
          </a:xfrm>
        </p:spPr>
        <p:txBody>
          <a:bodyPr/>
          <a:lstStyle/>
          <a:p>
            <a:r>
              <a:rPr lang="en-US" dirty="0"/>
              <a:t>Administrative Review Committee</a:t>
            </a:r>
          </a:p>
        </p:txBody>
      </p:sp>
      <p:sp>
        <p:nvSpPr>
          <p:cNvPr id="5" name="Text Placeholder 1">
            <a:extLst>
              <a:ext uri="{FF2B5EF4-FFF2-40B4-BE49-F238E27FC236}">
                <a16:creationId xmlns:a16="http://schemas.microsoft.com/office/drawing/2014/main" id="{96E41642-7B07-4479-AF31-95B6693576FE}"/>
              </a:ext>
            </a:extLst>
          </p:cNvPr>
          <p:cNvSpPr txBox="1">
            <a:spLocks/>
          </p:cNvSpPr>
          <p:nvPr/>
        </p:nvSpPr>
        <p:spPr>
          <a:xfrm>
            <a:off x="1928110" y="2006318"/>
            <a:ext cx="8468300" cy="389153"/>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ExtraLight"/>
                <a:ea typeface="+mn-ea"/>
                <a:cs typeface="Orgon Slab Extra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ExtraLight"/>
                <a:ea typeface="+mn-ea"/>
                <a:cs typeface="Orgon Slab Extra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ExtraLight"/>
                <a:ea typeface="+mn-ea"/>
                <a:cs typeface="Orgon Slab Extra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ExtraLight"/>
                <a:ea typeface="+mn-ea"/>
                <a:cs typeface="Orgon Slab Extra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ExtraLight"/>
                <a:ea typeface="+mn-ea"/>
                <a:cs typeface="Orgon Slab Extr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sz="2200" b="1" dirty="0">
                <a:latin typeface="Arial" panose="020B0604020202020204" pitchFamily="34" charset="0"/>
                <a:cs typeface="Arial" panose="020B0604020202020204" pitchFamily="34" charset="0"/>
              </a:rPr>
              <a:t>VP Faculty Affairs Daniel Forciniti – overall assessment</a:t>
            </a:r>
            <a:endParaRPr lang="en-US" sz="2200" dirty="0">
              <a:solidFill>
                <a:srgbClr val="D8D9DA">
                  <a:lumMod val="10000"/>
                </a:srgbClr>
              </a:solidFill>
              <a:latin typeface="Arial" panose="020B0604020202020204" pitchFamily="34" charset="0"/>
              <a:cs typeface="Arial" panose="020B0604020202020204" pitchFamily="34" charset="0"/>
            </a:endParaRPr>
          </a:p>
          <a:p>
            <a:pPr lvl="1">
              <a:buClrTx/>
            </a:pPr>
            <a:endParaRPr lang="en-US" sz="2200" dirty="0">
              <a:solidFill>
                <a:srgbClr val="D8D9DA">
                  <a:lumMod val="10000"/>
                </a:srgb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4D7A6A9-48DB-E86E-2A0F-79F23E0A94D6}"/>
              </a:ext>
            </a:extLst>
          </p:cNvPr>
          <p:cNvSpPr txBox="1"/>
          <p:nvPr/>
        </p:nvSpPr>
        <p:spPr>
          <a:xfrm>
            <a:off x="2232462" y="5118501"/>
            <a:ext cx="1983347" cy="369332"/>
          </a:xfrm>
          <a:prstGeom prst="rect">
            <a:avLst/>
          </a:prstGeom>
          <a:noFill/>
        </p:spPr>
        <p:txBody>
          <a:bodyPr wrap="square" rtlCol="0">
            <a:spAutoFit/>
          </a:bodyPr>
          <a:lstStyle/>
          <a:p>
            <a:pPr defTabSz="457200">
              <a:buClrTx/>
            </a:pPr>
            <a:r>
              <a:rPr lang="en-US" sz="1800" kern="1200" dirty="0">
                <a:solidFill>
                  <a:srgbClr val="33006F"/>
                </a:solidFill>
                <a:latin typeface="Calibri"/>
                <a:ea typeface="+mn-ea"/>
                <a:cs typeface="+mn-cs"/>
              </a:rPr>
              <a:t>73 responses</a:t>
            </a:r>
          </a:p>
        </p:txBody>
      </p:sp>
      <p:sp>
        <p:nvSpPr>
          <p:cNvPr id="7" name="TextBox 6">
            <a:extLst>
              <a:ext uri="{FF2B5EF4-FFF2-40B4-BE49-F238E27FC236}">
                <a16:creationId xmlns:a16="http://schemas.microsoft.com/office/drawing/2014/main" id="{D13F6B5F-76E9-CCDD-0C22-E71E14CDED6F}"/>
              </a:ext>
            </a:extLst>
          </p:cNvPr>
          <p:cNvSpPr txBox="1"/>
          <p:nvPr/>
        </p:nvSpPr>
        <p:spPr>
          <a:xfrm>
            <a:off x="6688430" y="5118501"/>
            <a:ext cx="1983347" cy="369332"/>
          </a:xfrm>
          <a:prstGeom prst="rect">
            <a:avLst/>
          </a:prstGeom>
          <a:noFill/>
        </p:spPr>
        <p:txBody>
          <a:bodyPr wrap="square" rtlCol="0">
            <a:spAutoFit/>
          </a:bodyPr>
          <a:lstStyle/>
          <a:p>
            <a:pPr defTabSz="457200">
              <a:buClrTx/>
            </a:pPr>
            <a:r>
              <a:rPr lang="en-US" sz="1800" kern="1200" dirty="0">
                <a:solidFill>
                  <a:srgbClr val="33006F"/>
                </a:solidFill>
                <a:latin typeface="Calibri"/>
                <a:ea typeface="+mn-ea"/>
                <a:cs typeface="+mn-cs"/>
              </a:rPr>
              <a:t>71 responses</a:t>
            </a:r>
          </a:p>
        </p:txBody>
      </p:sp>
      <p:pic>
        <p:nvPicPr>
          <p:cNvPr id="4" name="Picture 3">
            <a:extLst>
              <a:ext uri="{FF2B5EF4-FFF2-40B4-BE49-F238E27FC236}">
                <a16:creationId xmlns:a16="http://schemas.microsoft.com/office/drawing/2014/main" id="{A2EDBB8F-9BC0-3B88-9321-94AA8B3C49D3}"/>
              </a:ext>
            </a:extLst>
          </p:cNvPr>
          <p:cNvPicPr>
            <a:picLocks noChangeAspect="1"/>
          </p:cNvPicPr>
          <p:nvPr/>
        </p:nvPicPr>
        <p:blipFill>
          <a:blip r:embed="rId3"/>
          <a:stretch>
            <a:fillRect/>
          </a:stretch>
        </p:blipFill>
        <p:spPr>
          <a:xfrm>
            <a:off x="1906984" y="2619404"/>
            <a:ext cx="8356906" cy="2281988"/>
          </a:xfrm>
          <a:prstGeom prst="rect">
            <a:avLst/>
          </a:prstGeom>
        </p:spPr>
      </p:pic>
    </p:spTree>
    <p:extLst>
      <p:ext uri="{BB962C8B-B14F-4D97-AF65-F5344CB8AC3E}">
        <p14:creationId xmlns:p14="http://schemas.microsoft.com/office/powerpoint/2010/main" val="3124997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7986DCBA-55B4-4123-9A1A-D5E633E73B63}"/>
              </a:ext>
            </a:extLst>
          </p:cNvPr>
          <p:cNvSpPr>
            <a:spLocks noGrp="1"/>
          </p:cNvSpPr>
          <p:nvPr>
            <p:ph type="body" sz="quarter" idx="10"/>
          </p:nvPr>
        </p:nvSpPr>
        <p:spPr/>
        <p:txBody>
          <a:bodyPr/>
          <a:lstStyle/>
          <a:p>
            <a:r>
              <a:rPr lang="en-US" dirty="0"/>
              <a:t>President’s Report</a:t>
            </a:r>
          </a:p>
        </p:txBody>
      </p:sp>
    </p:spTree>
    <p:extLst>
      <p:ext uri="{BB962C8B-B14F-4D97-AF65-F5344CB8AC3E}">
        <p14:creationId xmlns:p14="http://schemas.microsoft.com/office/powerpoint/2010/main" val="7322465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45E8B3-F468-4CB9-B47E-339AA918F3B8}"/>
              </a:ext>
            </a:extLst>
          </p:cNvPr>
          <p:cNvSpPr txBox="1"/>
          <p:nvPr/>
        </p:nvSpPr>
        <p:spPr>
          <a:xfrm>
            <a:off x="2090058" y="1704107"/>
            <a:ext cx="7322457" cy="2554545"/>
          </a:xfrm>
          <a:prstGeom prst="rect">
            <a:avLst/>
          </a:prstGeom>
          <a:noFill/>
        </p:spPr>
        <p:txBody>
          <a:bodyPr wrap="square">
            <a:spAutoFit/>
          </a:bodyPr>
          <a:lstStyle/>
          <a:p>
            <a:pPr defTabSz="457200">
              <a:buClrTx/>
              <a:defRPr/>
            </a:pPr>
            <a:r>
              <a:rPr lang="en-US" sz="2000" b="1" u="sng" kern="1200" dirty="0">
                <a:solidFill>
                  <a:srgbClr val="33006F">
                    <a:lumMod val="50000"/>
                  </a:srgbClr>
                </a:solidFill>
                <a:latin typeface="Arial" panose="020B0604020202020204" pitchFamily="34" charset="0"/>
                <a:ea typeface="+mn-ea"/>
                <a:cs typeface="Arial" panose="020B0604020202020204" pitchFamily="34" charset="0"/>
              </a:rPr>
              <a:t>VP Faculty Affairs Forciniti</a:t>
            </a:r>
            <a:r>
              <a:rPr lang="en-US" sz="2000" u="sng" kern="1200" dirty="0">
                <a:solidFill>
                  <a:srgbClr val="33006F">
                    <a:lumMod val="50000"/>
                  </a:srgbClr>
                </a:solidFill>
                <a:latin typeface="Arial" panose="020B0604020202020204" pitchFamily="34" charset="0"/>
                <a:ea typeface="+mn-ea"/>
                <a:cs typeface="Arial" panose="020B0604020202020204" pitchFamily="34" charset="0"/>
              </a:rPr>
              <a:t> </a:t>
            </a:r>
            <a:r>
              <a:rPr lang="en-US" sz="2000" kern="1200" dirty="0">
                <a:solidFill>
                  <a:srgbClr val="33006F">
                    <a:lumMod val="50000"/>
                  </a:srgbClr>
                </a:solidFill>
                <a:latin typeface="Arial" panose="020B0604020202020204" pitchFamily="34" charset="0"/>
                <a:ea typeface="+mn-ea"/>
                <a:cs typeface="Arial" panose="020B0604020202020204" pitchFamily="34" charset="0"/>
              </a:rPr>
              <a:t>(27 provided comments)</a:t>
            </a:r>
          </a:p>
          <a:p>
            <a:pPr defTabSz="457200">
              <a:buClrTx/>
              <a:defRPr/>
            </a:pPr>
            <a:endParaRPr lang="en-US" sz="2000" b="1" kern="1200" dirty="0">
              <a:solidFill>
                <a:srgbClr val="33006F">
                  <a:lumMod val="50000"/>
                </a:srgbClr>
              </a:solidFill>
              <a:latin typeface="Arial" panose="020B0604020202020204" pitchFamily="34" charset="0"/>
              <a:ea typeface="+mn-ea"/>
              <a:cs typeface="Arial" panose="020B0604020202020204" pitchFamily="34" charset="0"/>
            </a:endParaRPr>
          </a:p>
          <a:p>
            <a:pPr defTabSz="457200">
              <a:buClrTx/>
              <a:defRPr/>
            </a:pPr>
            <a:r>
              <a:rPr lang="en-US" sz="2000" b="1" kern="1200" dirty="0">
                <a:solidFill>
                  <a:srgbClr val="33006F">
                    <a:lumMod val="50000"/>
                  </a:srgbClr>
                </a:solidFill>
                <a:latin typeface="Arial" panose="020B0604020202020204" pitchFamily="34" charset="0"/>
                <a:ea typeface="+mn-ea"/>
                <a:cs typeface="Arial" panose="020B0604020202020204" pitchFamily="34" charset="0"/>
              </a:rPr>
              <a:t>Strength</a:t>
            </a:r>
            <a:r>
              <a:rPr lang="en-US" sz="2000" kern="1200" dirty="0">
                <a:solidFill>
                  <a:srgbClr val="33006F">
                    <a:lumMod val="50000"/>
                  </a:srgbClr>
                </a:solidFill>
                <a:latin typeface="Arial" panose="020B0604020202020204" pitchFamily="34" charset="0"/>
                <a:ea typeface="+mn-ea"/>
                <a:cs typeface="Arial" panose="020B0604020202020204" pitchFamily="34" charset="0"/>
              </a:rPr>
              <a:t>	</a:t>
            </a:r>
          </a:p>
          <a:p>
            <a:pPr marL="342900" indent="-342900" defTabSz="457200">
              <a:buClrTx/>
              <a:buFont typeface="Arial" panose="020B0604020202020204" pitchFamily="34" charset="0"/>
              <a:buChar char="•"/>
              <a:defRPr/>
            </a:pPr>
            <a:r>
              <a:rPr lang="en-US" sz="2000" kern="1200" dirty="0">
                <a:solidFill>
                  <a:srgbClr val="33006F">
                    <a:lumMod val="50000"/>
                  </a:srgbClr>
                </a:solidFill>
                <a:latin typeface="Arial" panose="020B0604020202020204" pitchFamily="34" charset="0"/>
                <a:ea typeface="+mn-ea"/>
                <a:cs typeface="Arial" panose="020B0604020202020204" pitchFamily="34" charset="0"/>
              </a:rPr>
              <a:t>Collegial and kind</a:t>
            </a:r>
          </a:p>
          <a:p>
            <a:pPr defTabSz="457200">
              <a:buClrTx/>
              <a:defRPr/>
            </a:pPr>
            <a:r>
              <a:rPr lang="en-US" sz="2000" b="1" kern="1200" dirty="0">
                <a:solidFill>
                  <a:srgbClr val="33006F">
                    <a:lumMod val="50000"/>
                  </a:srgbClr>
                </a:solidFill>
                <a:latin typeface="Arial" panose="020B0604020202020204" pitchFamily="34" charset="0"/>
                <a:ea typeface="+mn-ea"/>
                <a:cs typeface="Arial" panose="020B0604020202020204" pitchFamily="34" charset="0"/>
              </a:rPr>
              <a:t>Weaknesses</a:t>
            </a:r>
          </a:p>
          <a:p>
            <a:pPr marL="342900" indent="-342900" defTabSz="457200">
              <a:buClrTx/>
              <a:buFont typeface="Arial" panose="020B0604020202020204" pitchFamily="34" charset="0"/>
              <a:buChar char="•"/>
              <a:defRPr/>
            </a:pPr>
            <a:r>
              <a:rPr lang="en-US" sz="2000" kern="1200" dirty="0">
                <a:solidFill>
                  <a:srgbClr val="33006F">
                    <a:lumMod val="50000"/>
                  </a:srgbClr>
                </a:solidFill>
                <a:latin typeface="Arial" panose="020B0604020202020204" pitchFamily="34" charset="0"/>
                <a:ea typeface="+mn-ea"/>
                <a:cs typeface="Arial" panose="020B0604020202020204" pitchFamily="34" charset="0"/>
              </a:rPr>
              <a:t>Not strong in process</a:t>
            </a:r>
          </a:p>
          <a:p>
            <a:pPr marL="342900" indent="-342900" defTabSz="457200">
              <a:buClrTx/>
              <a:buFont typeface="Arial" panose="020B0604020202020204" pitchFamily="34" charset="0"/>
              <a:buChar char="•"/>
              <a:defRPr/>
            </a:pPr>
            <a:r>
              <a:rPr lang="en-US" sz="2000" kern="1200" dirty="0">
                <a:solidFill>
                  <a:srgbClr val="33006F">
                    <a:lumMod val="50000"/>
                  </a:srgbClr>
                </a:solidFill>
                <a:latin typeface="Arial" panose="020B0604020202020204" pitchFamily="34" charset="0"/>
                <a:ea typeface="+mn-ea"/>
                <a:cs typeface="Arial" panose="020B0604020202020204" pitchFamily="34" charset="0"/>
              </a:rPr>
              <a:t>Needs to take more ownership in the Title IX process</a:t>
            </a:r>
          </a:p>
          <a:p>
            <a:pPr marL="342900" indent="-342900" defTabSz="457200">
              <a:buClrTx/>
              <a:buFont typeface="Arial" panose="020B0604020202020204" pitchFamily="34" charset="0"/>
              <a:buChar char="•"/>
              <a:defRPr/>
            </a:pPr>
            <a:r>
              <a:rPr lang="en-US" sz="2000" kern="1200" dirty="0">
                <a:solidFill>
                  <a:srgbClr val="33006F">
                    <a:lumMod val="50000"/>
                  </a:srgbClr>
                </a:solidFill>
                <a:latin typeface="Arial" panose="020B0604020202020204" pitchFamily="34" charset="0"/>
                <a:ea typeface="+mn-ea"/>
                <a:cs typeface="Arial" panose="020B0604020202020204" pitchFamily="34" charset="0"/>
              </a:rPr>
              <a:t>Needs to take more ownership of </a:t>
            </a:r>
            <a:r>
              <a:rPr lang="en-US" sz="2000" kern="1200" dirty="0" err="1">
                <a:solidFill>
                  <a:srgbClr val="33006F">
                    <a:lumMod val="50000"/>
                  </a:srgbClr>
                </a:solidFill>
                <a:latin typeface="Arial" panose="020B0604020202020204" pitchFamily="34" charset="0"/>
                <a:ea typeface="+mn-ea"/>
                <a:cs typeface="Arial" panose="020B0604020202020204" pitchFamily="34" charset="0"/>
              </a:rPr>
              <a:t>MyVita</a:t>
            </a:r>
            <a:endParaRPr lang="en-US" sz="2000" kern="1200" dirty="0">
              <a:solidFill>
                <a:srgbClr val="33006F">
                  <a:lumMod val="50000"/>
                </a:srgbClr>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7998396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215808" y="1225425"/>
            <a:ext cx="6180602" cy="556958"/>
          </a:xfrm>
        </p:spPr>
        <p:txBody>
          <a:bodyPr/>
          <a:lstStyle/>
          <a:p>
            <a:r>
              <a:rPr lang="en-US" dirty="0"/>
              <a:t>Administrative Review Committee</a:t>
            </a:r>
          </a:p>
        </p:txBody>
      </p:sp>
      <p:sp>
        <p:nvSpPr>
          <p:cNvPr id="5" name="Text Placeholder 1">
            <a:extLst>
              <a:ext uri="{FF2B5EF4-FFF2-40B4-BE49-F238E27FC236}">
                <a16:creationId xmlns:a16="http://schemas.microsoft.com/office/drawing/2014/main" id="{96E41642-7B07-4479-AF31-95B6693576FE}"/>
              </a:ext>
            </a:extLst>
          </p:cNvPr>
          <p:cNvSpPr txBox="1">
            <a:spLocks/>
          </p:cNvSpPr>
          <p:nvPr/>
        </p:nvSpPr>
        <p:spPr>
          <a:xfrm>
            <a:off x="1928110" y="2006318"/>
            <a:ext cx="8623980" cy="389153"/>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ExtraLight"/>
                <a:ea typeface="+mn-ea"/>
                <a:cs typeface="Orgon Slab Extra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ExtraLight"/>
                <a:ea typeface="+mn-ea"/>
                <a:cs typeface="Orgon Slab Extra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ExtraLight"/>
                <a:ea typeface="+mn-ea"/>
                <a:cs typeface="Orgon Slab Extra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ExtraLight"/>
                <a:ea typeface="+mn-ea"/>
                <a:cs typeface="Orgon Slab Extra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ExtraLight"/>
                <a:ea typeface="+mn-ea"/>
                <a:cs typeface="Orgon Slab Extr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sz="2200" b="1" dirty="0">
                <a:latin typeface="Arial" panose="020B0604020202020204" pitchFamily="34" charset="0"/>
                <a:cs typeface="Arial" panose="020B0604020202020204" pitchFamily="34" charset="0"/>
              </a:rPr>
              <a:t>Chief Inst Research Officer Wayne Jones – example positive</a:t>
            </a:r>
            <a:endParaRPr lang="en-US" sz="2200" dirty="0">
              <a:solidFill>
                <a:srgbClr val="D8D9DA">
                  <a:lumMod val="10000"/>
                </a:srgbClr>
              </a:solidFill>
              <a:latin typeface="Arial" panose="020B0604020202020204" pitchFamily="34" charset="0"/>
              <a:cs typeface="Arial" panose="020B0604020202020204" pitchFamily="34" charset="0"/>
            </a:endParaRPr>
          </a:p>
          <a:p>
            <a:pPr lvl="1">
              <a:buClrTx/>
            </a:pPr>
            <a:endParaRPr lang="en-US" sz="2200" dirty="0">
              <a:solidFill>
                <a:srgbClr val="D8D9DA">
                  <a:lumMod val="10000"/>
                </a:srgb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3AEA25D9-69ED-5C69-B778-DB94C9B0A93A}"/>
              </a:ext>
            </a:extLst>
          </p:cNvPr>
          <p:cNvSpPr txBox="1"/>
          <p:nvPr/>
        </p:nvSpPr>
        <p:spPr>
          <a:xfrm>
            <a:off x="2912773" y="5579794"/>
            <a:ext cx="1983347" cy="369332"/>
          </a:xfrm>
          <a:prstGeom prst="rect">
            <a:avLst/>
          </a:prstGeom>
          <a:noFill/>
        </p:spPr>
        <p:txBody>
          <a:bodyPr wrap="square" rtlCol="0">
            <a:spAutoFit/>
          </a:bodyPr>
          <a:lstStyle/>
          <a:p>
            <a:pPr defTabSz="457200">
              <a:buClrTx/>
            </a:pPr>
            <a:r>
              <a:rPr lang="en-US" sz="1800" kern="1200" dirty="0">
                <a:solidFill>
                  <a:srgbClr val="33006F"/>
                </a:solidFill>
                <a:latin typeface="Calibri"/>
                <a:ea typeface="+mn-ea"/>
                <a:cs typeface="+mn-cs"/>
              </a:rPr>
              <a:t>65 responses</a:t>
            </a:r>
          </a:p>
        </p:txBody>
      </p:sp>
      <p:sp>
        <p:nvSpPr>
          <p:cNvPr id="8" name="TextBox 7">
            <a:extLst>
              <a:ext uri="{FF2B5EF4-FFF2-40B4-BE49-F238E27FC236}">
                <a16:creationId xmlns:a16="http://schemas.microsoft.com/office/drawing/2014/main" id="{BBC62C9B-0765-89F5-85C7-E81F3237F40D}"/>
              </a:ext>
            </a:extLst>
          </p:cNvPr>
          <p:cNvSpPr txBox="1"/>
          <p:nvPr/>
        </p:nvSpPr>
        <p:spPr>
          <a:xfrm>
            <a:off x="6980352" y="5579794"/>
            <a:ext cx="1983347" cy="369332"/>
          </a:xfrm>
          <a:prstGeom prst="rect">
            <a:avLst/>
          </a:prstGeom>
          <a:noFill/>
        </p:spPr>
        <p:txBody>
          <a:bodyPr wrap="square" rtlCol="0">
            <a:spAutoFit/>
          </a:bodyPr>
          <a:lstStyle/>
          <a:p>
            <a:pPr defTabSz="457200">
              <a:buClrTx/>
            </a:pPr>
            <a:r>
              <a:rPr lang="en-US" sz="1800" kern="1200" dirty="0">
                <a:solidFill>
                  <a:srgbClr val="33006F"/>
                </a:solidFill>
                <a:latin typeface="Calibri"/>
                <a:ea typeface="+mn-ea"/>
                <a:cs typeface="+mn-cs"/>
              </a:rPr>
              <a:t>No comparisons</a:t>
            </a:r>
          </a:p>
        </p:txBody>
      </p:sp>
      <p:pic>
        <p:nvPicPr>
          <p:cNvPr id="6" name="Picture 5">
            <a:extLst>
              <a:ext uri="{FF2B5EF4-FFF2-40B4-BE49-F238E27FC236}">
                <a16:creationId xmlns:a16="http://schemas.microsoft.com/office/drawing/2014/main" id="{E63A33F1-D359-02B7-20E8-B95A1FE2F072}"/>
              </a:ext>
            </a:extLst>
          </p:cNvPr>
          <p:cNvPicPr>
            <a:picLocks noChangeAspect="1"/>
          </p:cNvPicPr>
          <p:nvPr/>
        </p:nvPicPr>
        <p:blipFill>
          <a:blip r:embed="rId3"/>
          <a:stretch>
            <a:fillRect/>
          </a:stretch>
        </p:blipFill>
        <p:spPr>
          <a:xfrm>
            <a:off x="1928110" y="2645410"/>
            <a:ext cx="7831730" cy="2947263"/>
          </a:xfrm>
          <a:prstGeom prst="rect">
            <a:avLst/>
          </a:prstGeom>
        </p:spPr>
      </p:pic>
      <p:sp>
        <p:nvSpPr>
          <p:cNvPr id="9" name="Text Placeholder 1">
            <a:extLst>
              <a:ext uri="{FF2B5EF4-FFF2-40B4-BE49-F238E27FC236}">
                <a16:creationId xmlns:a16="http://schemas.microsoft.com/office/drawing/2014/main" id="{FEEBC057-6413-3C22-EBB4-3F0BE36A3EB6}"/>
              </a:ext>
            </a:extLst>
          </p:cNvPr>
          <p:cNvSpPr txBox="1">
            <a:spLocks/>
          </p:cNvSpPr>
          <p:nvPr/>
        </p:nvSpPr>
        <p:spPr>
          <a:xfrm>
            <a:off x="1685350" y="5989267"/>
            <a:ext cx="8468300" cy="389153"/>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ExtraLight"/>
                <a:ea typeface="+mn-ea"/>
                <a:cs typeface="Orgon Slab Extra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ExtraLight"/>
                <a:ea typeface="+mn-ea"/>
                <a:cs typeface="Orgon Slab Extra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ExtraLight"/>
                <a:ea typeface="+mn-ea"/>
                <a:cs typeface="Orgon Slab Extra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ExtraLight"/>
                <a:ea typeface="+mn-ea"/>
                <a:cs typeface="Orgon Slab Extra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ExtraLight"/>
                <a:ea typeface="+mn-ea"/>
                <a:cs typeface="Orgon Slab Extr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sz="2200" b="1" dirty="0">
                <a:latin typeface="Arial" panose="020B0604020202020204" pitchFamily="34" charset="0"/>
                <a:cs typeface="Arial" panose="020B0604020202020204" pitchFamily="34" charset="0"/>
              </a:rPr>
              <a:t>Note: responses were similar to this one.</a:t>
            </a:r>
            <a:endParaRPr lang="en-US" sz="2200" dirty="0">
              <a:solidFill>
                <a:srgbClr val="D8D9DA">
                  <a:lumMod val="10000"/>
                </a:srgbClr>
              </a:solidFill>
              <a:latin typeface="Arial" panose="020B0604020202020204" pitchFamily="34" charset="0"/>
              <a:cs typeface="Arial" panose="020B0604020202020204" pitchFamily="34" charset="0"/>
            </a:endParaRPr>
          </a:p>
          <a:p>
            <a:pPr lvl="1">
              <a:buClrTx/>
            </a:pPr>
            <a:endParaRPr lang="en-US" sz="2200" dirty="0">
              <a:solidFill>
                <a:srgbClr val="D8D9DA">
                  <a:lumMod val="10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13947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215808" y="1225425"/>
            <a:ext cx="6180602" cy="556958"/>
          </a:xfrm>
        </p:spPr>
        <p:txBody>
          <a:bodyPr/>
          <a:lstStyle/>
          <a:p>
            <a:r>
              <a:rPr lang="en-US" dirty="0"/>
              <a:t>Administrative Review Committee</a:t>
            </a:r>
          </a:p>
        </p:txBody>
      </p:sp>
      <p:sp>
        <p:nvSpPr>
          <p:cNvPr id="5" name="Text Placeholder 1">
            <a:extLst>
              <a:ext uri="{FF2B5EF4-FFF2-40B4-BE49-F238E27FC236}">
                <a16:creationId xmlns:a16="http://schemas.microsoft.com/office/drawing/2014/main" id="{96E41642-7B07-4479-AF31-95B6693576FE}"/>
              </a:ext>
            </a:extLst>
          </p:cNvPr>
          <p:cNvSpPr txBox="1">
            <a:spLocks/>
          </p:cNvSpPr>
          <p:nvPr/>
        </p:nvSpPr>
        <p:spPr>
          <a:xfrm>
            <a:off x="1928110" y="2006318"/>
            <a:ext cx="8468300" cy="389153"/>
          </a:xfrm>
          <a:prstGeom prst="rect">
            <a:avLst/>
          </a:prstGeom>
        </p:spPr>
        <p:txBody>
          <a:bodyPr/>
          <a:lstStyle>
            <a:lvl1pPr marL="342900" indent="-342900" algn="l" defTabSz="457200" rtl="0" eaLnBrk="1" latinLnBrk="0" hangingPunct="1">
              <a:spcBef>
                <a:spcPct val="20000"/>
              </a:spcBef>
              <a:buFont typeface="Lucida Grande"/>
              <a:buChar char="&gt;"/>
              <a:defRPr sz="2400" b="0" i="0" kern="1200" baseline="0">
                <a:solidFill>
                  <a:srgbClr val="509E2F"/>
                </a:solidFill>
                <a:latin typeface="Orgon Slab ExtraLight"/>
                <a:ea typeface="+mn-ea"/>
                <a:cs typeface="Orgon Slab ExtraLight"/>
              </a:defRPr>
            </a:lvl1pPr>
            <a:lvl2pPr marL="742950" indent="-285750" algn="l" defTabSz="457200" rtl="0" eaLnBrk="1" latinLnBrk="0" hangingPunct="1">
              <a:spcBef>
                <a:spcPct val="20000"/>
              </a:spcBef>
              <a:buFont typeface="Arial"/>
              <a:buChar char="–"/>
              <a:defRPr sz="2000" b="0" i="0" kern="1200" baseline="0">
                <a:solidFill>
                  <a:srgbClr val="509E2F"/>
                </a:solidFill>
                <a:latin typeface="Orgon Slab ExtraLight"/>
                <a:ea typeface="+mn-ea"/>
                <a:cs typeface="Orgon Slab ExtraLight"/>
              </a:defRPr>
            </a:lvl2pPr>
            <a:lvl3pPr marL="1143000" indent="-228600" algn="l" defTabSz="457200" rtl="0" eaLnBrk="1" latinLnBrk="0" hangingPunct="1">
              <a:spcBef>
                <a:spcPct val="20000"/>
              </a:spcBef>
              <a:buSzPct val="100000"/>
              <a:buFont typeface="Lucida Grande"/>
              <a:buChar char="&gt;"/>
              <a:defRPr sz="1800" b="0" i="0" kern="1200" baseline="0">
                <a:solidFill>
                  <a:srgbClr val="509E2F"/>
                </a:solidFill>
                <a:latin typeface="Orgon Slab ExtraLight"/>
                <a:ea typeface="+mn-ea"/>
                <a:cs typeface="Orgon Slab ExtraLight"/>
              </a:defRPr>
            </a:lvl3pPr>
            <a:lvl4pPr marL="1600200" indent="-228600" algn="l" defTabSz="457200" rtl="0" eaLnBrk="1" latinLnBrk="0" hangingPunct="1">
              <a:spcBef>
                <a:spcPct val="20000"/>
              </a:spcBef>
              <a:buFont typeface="Arial"/>
              <a:buChar char="–"/>
              <a:defRPr sz="1600" b="0" i="0" kern="1200" baseline="0">
                <a:solidFill>
                  <a:srgbClr val="509E2F"/>
                </a:solidFill>
                <a:latin typeface="Orgon Slab ExtraLight"/>
                <a:ea typeface="+mn-ea"/>
                <a:cs typeface="Orgon Slab ExtraLight"/>
              </a:defRPr>
            </a:lvl4pPr>
            <a:lvl5pPr marL="2057400" indent="-228600" algn="l" defTabSz="457200" rtl="0" eaLnBrk="1" latinLnBrk="0" hangingPunct="1">
              <a:spcBef>
                <a:spcPct val="20000"/>
              </a:spcBef>
              <a:buFont typeface="Lucida Grande"/>
              <a:buChar char="&gt;"/>
              <a:defRPr sz="1400" b="0" i="0" kern="1200" baseline="0">
                <a:solidFill>
                  <a:srgbClr val="509E2F"/>
                </a:solidFill>
                <a:latin typeface="Orgon Slab ExtraLight"/>
                <a:ea typeface="+mn-ea"/>
                <a:cs typeface="Orgon Slab Extra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Tx/>
            </a:pPr>
            <a:r>
              <a:rPr lang="en-US" sz="2200" b="1" dirty="0">
                <a:latin typeface="Arial" panose="020B0604020202020204" pitchFamily="34" charset="0"/>
                <a:cs typeface="Arial" panose="020B0604020202020204" pitchFamily="34" charset="0"/>
              </a:rPr>
              <a:t>Chief Inst Research Officer Wayne Jones– overall</a:t>
            </a:r>
            <a:endParaRPr lang="en-US" sz="2200" dirty="0">
              <a:solidFill>
                <a:srgbClr val="D8D9DA">
                  <a:lumMod val="10000"/>
                </a:srgbClr>
              </a:solidFill>
              <a:latin typeface="Arial" panose="020B0604020202020204" pitchFamily="34" charset="0"/>
              <a:cs typeface="Arial" panose="020B0604020202020204" pitchFamily="34" charset="0"/>
            </a:endParaRPr>
          </a:p>
          <a:p>
            <a:pPr lvl="1">
              <a:buClrTx/>
            </a:pPr>
            <a:endParaRPr lang="en-US" sz="2200" dirty="0">
              <a:solidFill>
                <a:srgbClr val="D8D9DA">
                  <a:lumMod val="10000"/>
                </a:srgbClr>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E4D7A6A9-48DB-E86E-2A0F-79F23E0A94D6}"/>
              </a:ext>
            </a:extLst>
          </p:cNvPr>
          <p:cNvSpPr txBox="1"/>
          <p:nvPr/>
        </p:nvSpPr>
        <p:spPr>
          <a:xfrm>
            <a:off x="3005194" y="5544926"/>
            <a:ext cx="1983347" cy="369332"/>
          </a:xfrm>
          <a:prstGeom prst="rect">
            <a:avLst/>
          </a:prstGeom>
          <a:noFill/>
        </p:spPr>
        <p:txBody>
          <a:bodyPr wrap="square" rtlCol="0">
            <a:spAutoFit/>
          </a:bodyPr>
          <a:lstStyle/>
          <a:p>
            <a:pPr defTabSz="457200">
              <a:buClrTx/>
            </a:pPr>
            <a:r>
              <a:rPr lang="en-US" sz="1800" kern="1200" dirty="0">
                <a:solidFill>
                  <a:srgbClr val="33006F"/>
                </a:solidFill>
                <a:latin typeface="Calibri"/>
                <a:ea typeface="+mn-ea"/>
                <a:cs typeface="+mn-cs"/>
              </a:rPr>
              <a:t>64 responses</a:t>
            </a:r>
          </a:p>
        </p:txBody>
      </p:sp>
      <p:pic>
        <p:nvPicPr>
          <p:cNvPr id="8" name="Picture 7">
            <a:extLst>
              <a:ext uri="{FF2B5EF4-FFF2-40B4-BE49-F238E27FC236}">
                <a16:creationId xmlns:a16="http://schemas.microsoft.com/office/drawing/2014/main" id="{B5067B8D-349C-9F6F-C2CE-C90A0B0BFD0D}"/>
              </a:ext>
            </a:extLst>
          </p:cNvPr>
          <p:cNvPicPr>
            <a:picLocks noChangeAspect="1"/>
          </p:cNvPicPr>
          <p:nvPr/>
        </p:nvPicPr>
        <p:blipFill>
          <a:blip r:embed="rId3"/>
          <a:stretch>
            <a:fillRect/>
          </a:stretch>
        </p:blipFill>
        <p:spPr>
          <a:xfrm>
            <a:off x="1910466" y="2466585"/>
            <a:ext cx="8353425" cy="2981325"/>
          </a:xfrm>
          <a:prstGeom prst="rect">
            <a:avLst/>
          </a:prstGeom>
        </p:spPr>
      </p:pic>
    </p:spTree>
    <p:extLst>
      <p:ext uri="{BB962C8B-B14F-4D97-AF65-F5344CB8AC3E}">
        <p14:creationId xmlns:p14="http://schemas.microsoft.com/office/powerpoint/2010/main" val="68310697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645E8B3-F468-4CB9-B47E-339AA918F3B8}"/>
              </a:ext>
            </a:extLst>
          </p:cNvPr>
          <p:cNvSpPr txBox="1"/>
          <p:nvPr/>
        </p:nvSpPr>
        <p:spPr>
          <a:xfrm>
            <a:off x="2090058" y="1704107"/>
            <a:ext cx="7322457" cy="2246769"/>
          </a:xfrm>
          <a:prstGeom prst="rect">
            <a:avLst/>
          </a:prstGeom>
          <a:noFill/>
        </p:spPr>
        <p:txBody>
          <a:bodyPr wrap="square">
            <a:spAutoFit/>
          </a:bodyPr>
          <a:lstStyle/>
          <a:p>
            <a:pPr defTabSz="457200">
              <a:buClrTx/>
              <a:defRPr/>
            </a:pPr>
            <a:r>
              <a:rPr lang="en-US" sz="2000" b="1" u="sng" kern="1200" dirty="0">
                <a:solidFill>
                  <a:srgbClr val="33006F">
                    <a:lumMod val="50000"/>
                  </a:srgbClr>
                </a:solidFill>
                <a:latin typeface="Arial" panose="020B0604020202020204" pitchFamily="34" charset="0"/>
                <a:ea typeface="+mn-ea"/>
                <a:cs typeface="Arial" panose="020B0604020202020204" pitchFamily="34" charset="0"/>
              </a:rPr>
              <a:t>Chief Inst Res Officer Jones</a:t>
            </a:r>
            <a:r>
              <a:rPr lang="en-US" sz="2000" u="sng" kern="1200" dirty="0">
                <a:solidFill>
                  <a:srgbClr val="33006F">
                    <a:lumMod val="50000"/>
                  </a:srgbClr>
                </a:solidFill>
                <a:latin typeface="Arial" panose="020B0604020202020204" pitchFamily="34" charset="0"/>
                <a:ea typeface="+mn-ea"/>
                <a:cs typeface="Arial" panose="020B0604020202020204" pitchFamily="34" charset="0"/>
              </a:rPr>
              <a:t> </a:t>
            </a:r>
            <a:r>
              <a:rPr lang="en-US" sz="2000" kern="1200" dirty="0">
                <a:solidFill>
                  <a:srgbClr val="33006F">
                    <a:lumMod val="50000"/>
                  </a:srgbClr>
                </a:solidFill>
                <a:latin typeface="Arial" panose="020B0604020202020204" pitchFamily="34" charset="0"/>
                <a:ea typeface="+mn-ea"/>
                <a:cs typeface="Arial" panose="020B0604020202020204" pitchFamily="34" charset="0"/>
              </a:rPr>
              <a:t>(20 provided comments)</a:t>
            </a:r>
          </a:p>
          <a:p>
            <a:pPr defTabSz="457200">
              <a:buClrTx/>
              <a:defRPr/>
            </a:pPr>
            <a:endParaRPr lang="en-US" sz="2000" b="1" kern="1200" dirty="0">
              <a:solidFill>
                <a:srgbClr val="33006F">
                  <a:lumMod val="50000"/>
                </a:srgbClr>
              </a:solidFill>
              <a:latin typeface="Arial" panose="020B0604020202020204" pitchFamily="34" charset="0"/>
              <a:ea typeface="+mn-ea"/>
              <a:cs typeface="Arial" panose="020B0604020202020204" pitchFamily="34" charset="0"/>
            </a:endParaRPr>
          </a:p>
          <a:p>
            <a:pPr defTabSz="457200">
              <a:buClrTx/>
              <a:defRPr/>
            </a:pPr>
            <a:r>
              <a:rPr lang="en-US" sz="2000" b="1" kern="1200" dirty="0">
                <a:solidFill>
                  <a:srgbClr val="33006F">
                    <a:lumMod val="50000"/>
                  </a:srgbClr>
                </a:solidFill>
                <a:latin typeface="Arial" panose="020B0604020202020204" pitchFamily="34" charset="0"/>
                <a:ea typeface="+mn-ea"/>
                <a:cs typeface="Arial" panose="020B0604020202020204" pitchFamily="34" charset="0"/>
              </a:rPr>
              <a:t>Strengths</a:t>
            </a:r>
            <a:r>
              <a:rPr lang="en-US" sz="2000" kern="1200" dirty="0">
                <a:solidFill>
                  <a:srgbClr val="33006F">
                    <a:lumMod val="50000"/>
                  </a:srgbClr>
                </a:solidFill>
                <a:latin typeface="Arial" panose="020B0604020202020204" pitchFamily="34" charset="0"/>
                <a:ea typeface="+mn-ea"/>
                <a:cs typeface="Arial" panose="020B0604020202020204" pitchFamily="34" charset="0"/>
              </a:rPr>
              <a:t>	</a:t>
            </a:r>
          </a:p>
          <a:p>
            <a:pPr marL="342900" indent="-342900" defTabSz="457200">
              <a:buClrTx/>
              <a:buFont typeface="Arial" panose="020B0604020202020204" pitchFamily="34" charset="0"/>
              <a:buChar char="•"/>
              <a:defRPr/>
            </a:pPr>
            <a:r>
              <a:rPr lang="en-US" sz="2000" kern="1200" dirty="0">
                <a:solidFill>
                  <a:srgbClr val="33006F">
                    <a:lumMod val="50000"/>
                  </a:srgbClr>
                </a:solidFill>
                <a:latin typeface="Arial" panose="020B0604020202020204" pitchFamily="34" charset="0"/>
                <a:ea typeface="+mn-ea"/>
                <a:cs typeface="Arial" panose="020B0604020202020204" pitchFamily="34" charset="0"/>
              </a:rPr>
              <a:t>Easy to work with </a:t>
            </a:r>
          </a:p>
          <a:p>
            <a:pPr marL="342900" indent="-342900" defTabSz="457200">
              <a:buClrTx/>
              <a:buFont typeface="Arial" panose="020B0604020202020204" pitchFamily="34" charset="0"/>
              <a:buChar char="•"/>
              <a:defRPr/>
            </a:pPr>
            <a:r>
              <a:rPr lang="en-US" sz="2000" kern="1200" dirty="0">
                <a:solidFill>
                  <a:srgbClr val="33006F">
                    <a:lumMod val="50000"/>
                  </a:srgbClr>
                </a:solidFill>
                <a:latin typeface="Arial" panose="020B0604020202020204" pitchFamily="34" charset="0"/>
                <a:ea typeface="+mn-ea"/>
                <a:cs typeface="Arial" panose="020B0604020202020204" pitchFamily="34" charset="0"/>
              </a:rPr>
              <a:t>Responsive to request for information</a:t>
            </a:r>
          </a:p>
          <a:p>
            <a:pPr defTabSz="457200">
              <a:buClrTx/>
              <a:defRPr/>
            </a:pPr>
            <a:r>
              <a:rPr lang="en-US" sz="2000" b="1" kern="1200" dirty="0">
                <a:solidFill>
                  <a:srgbClr val="33006F">
                    <a:lumMod val="50000"/>
                  </a:srgbClr>
                </a:solidFill>
                <a:latin typeface="Arial" panose="020B0604020202020204" pitchFamily="34" charset="0"/>
                <a:ea typeface="+mn-ea"/>
                <a:cs typeface="Arial" panose="020B0604020202020204" pitchFamily="34" charset="0"/>
              </a:rPr>
              <a:t>Weakness</a:t>
            </a:r>
          </a:p>
          <a:p>
            <a:pPr marL="342900" indent="-342900" defTabSz="457200">
              <a:buClrTx/>
              <a:buFont typeface="Arial" panose="020B0604020202020204" pitchFamily="34" charset="0"/>
              <a:buChar char="•"/>
              <a:defRPr/>
            </a:pPr>
            <a:r>
              <a:rPr lang="en-US" sz="2000" kern="1200" dirty="0">
                <a:solidFill>
                  <a:srgbClr val="33006F">
                    <a:lumMod val="50000"/>
                  </a:srgbClr>
                </a:solidFill>
                <a:latin typeface="Arial" panose="020B0604020202020204" pitchFamily="34" charset="0"/>
                <a:ea typeface="+mn-ea"/>
                <a:cs typeface="Arial" panose="020B0604020202020204" pitchFamily="34" charset="0"/>
              </a:rPr>
              <a:t>New to position</a:t>
            </a:r>
          </a:p>
        </p:txBody>
      </p:sp>
    </p:spTree>
    <p:extLst>
      <p:ext uri="{BB962C8B-B14F-4D97-AF65-F5344CB8AC3E}">
        <p14:creationId xmlns:p14="http://schemas.microsoft.com/office/powerpoint/2010/main" val="22353186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6"/>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VI. Reports of Standing Committees</a:t>
            </a:r>
            <a:endParaRPr dirty="0"/>
          </a:p>
          <a:p>
            <a:pPr marL="0" lvl="0" indent="0" algn="l" rtl="0">
              <a:lnSpc>
                <a:spcPct val="100000"/>
              </a:lnSpc>
              <a:spcBef>
                <a:spcPts val="720"/>
              </a:spcBef>
              <a:spcAft>
                <a:spcPts val="0"/>
              </a:spcAft>
              <a:buClr>
                <a:srgbClr val="509E2F"/>
              </a:buClr>
              <a:buSzPts val="3600"/>
              <a:buNone/>
            </a:pPr>
            <a:r>
              <a:rPr lang="en" sz="3600" dirty="0"/>
              <a:t>	</a:t>
            </a:r>
            <a:r>
              <a:rPr lang="en" sz="3600" dirty="0">
                <a:solidFill>
                  <a:srgbClr val="002060"/>
                </a:solidFill>
              </a:rPr>
              <a:t>F</a:t>
            </a:r>
            <a:r>
              <a:rPr lang="en" sz="3600" dirty="0">
                <a:solidFill>
                  <a:srgbClr val="002060"/>
                </a:solidFill>
                <a:latin typeface="Arial"/>
                <a:ea typeface="Arial"/>
                <a:cs typeface="Arial"/>
                <a:sym typeface="Arial"/>
              </a:rPr>
              <a:t>.</a:t>
            </a:r>
            <a:r>
              <a:rPr lang="en" sz="3600" dirty="0">
                <a:solidFill>
                  <a:srgbClr val="003B49"/>
                </a:solidFill>
                <a:latin typeface="Arial"/>
                <a:ea typeface="Arial"/>
                <a:cs typeface="Arial"/>
                <a:sym typeface="Arial"/>
              </a:rPr>
              <a:t>	ITCC</a:t>
            </a:r>
            <a:br>
              <a:rPr lang="en" sz="3600" dirty="0">
                <a:solidFill>
                  <a:srgbClr val="003B49"/>
                </a:solidFill>
                <a:latin typeface="Arial"/>
                <a:ea typeface="Arial"/>
                <a:cs typeface="Arial"/>
                <a:sym typeface="Arial"/>
              </a:rPr>
            </a:br>
            <a:r>
              <a:rPr lang="en" sz="3600" dirty="0">
                <a:solidFill>
                  <a:srgbClr val="003B49"/>
                </a:solidFill>
                <a:latin typeface="Arial"/>
                <a:ea typeface="Arial"/>
                <a:cs typeface="Arial"/>
                <a:sym typeface="Arial"/>
              </a:rPr>
              <a:t>		</a:t>
            </a:r>
            <a:r>
              <a:rPr lang="en" sz="3600" dirty="0">
                <a:solidFill>
                  <a:srgbClr val="003B49"/>
                </a:solidFill>
              </a:rPr>
              <a:t>P. Koob</a:t>
            </a: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509E2F"/>
              </a:buClr>
              <a:buSzPts val="3600"/>
              <a:buNone/>
            </a:pPr>
            <a:r>
              <a:rPr lang="en" sz="3600" b="1" dirty="0">
                <a:latin typeface="Arial"/>
                <a:ea typeface="Arial"/>
                <a:cs typeface="Arial"/>
                <a:sym typeface="Arial"/>
              </a:rPr>
              <a:t>	</a:t>
            </a:r>
            <a:endParaRPr dirty="0"/>
          </a:p>
        </p:txBody>
      </p:sp>
      <p:sp>
        <p:nvSpPr>
          <p:cNvPr id="509" name="Google Shape;509;p56"/>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extLst>
      <p:ext uri="{BB962C8B-B14F-4D97-AF65-F5344CB8AC3E}">
        <p14:creationId xmlns:p14="http://schemas.microsoft.com/office/powerpoint/2010/main" val="1311524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56"/>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dirty="0">
                <a:latin typeface="Arial"/>
                <a:ea typeface="Arial"/>
                <a:cs typeface="Arial"/>
                <a:sym typeface="Arial"/>
              </a:rPr>
              <a:t>VI. Reports of Standing Committees</a:t>
            </a:r>
            <a:endParaRPr dirty="0"/>
          </a:p>
          <a:p>
            <a:pPr marL="0" lvl="0" indent="0" algn="l" rtl="0">
              <a:lnSpc>
                <a:spcPct val="100000"/>
              </a:lnSpc>
              <a:spcBef>
                <a:spcPts val="720"/>
              </a:spcBef>
              <a:spcAft>
                <a:spcPts val="0"/>
              </a:spcAft>
              <a:buClr>
                <a:srgbClr val="509E2F"/>
              </a:buClr>
              <a:buSzPts val="3600"/>
              <a:buNone/>
            </a:pPr>
            <a:r>
              <a:rPr lang="en" sz="3600" dirty="0"/>
              <a:t>	</a:t>
            </a:r>
            <a:r>
              <a:rPr lang="en" sz="3600" dirty="0">
                <a:solidFill>
                  <a:srgbClr val="002060"/>
                </a:solidFill>
              </a:rPr>
              <a:t>G</a:t>
            </a:r>
            <a:r>
              <a:rPr lang="en" sz="3600" dirty="0">
                <a:solidFill>
                  <a:srgbClr val="002060"/>
                </a:solidFill>
                <a:latin typeface="Arial"/>
                <a:ea typeface="Arial"/>
                <a:cs typeface="Arial"/>
                <a:sym typeface="Arial"/>
              </a:rPr>
              <a:t>.</a:t>
            </a:r>
            <a:r>
              <a:rPr lang="en" sz="3600" dirty="0">
                <a:solidFill>
                  <a:srgbClr val="003B49"/>
                </a:solidFill>
                <a:latin typeface="Arial"/>
                <a:ea typeface="Arial"/>
                <a:cs typeface="Arial"/>
                <a:sym typeface="Arial"/>
              </a:rPr>
              <a:t>	Budgetary Affairs</a:t>
            </a:r>
            <a:br>
              <a:rPr lang="en" sz="3600" dirty="0">
                <a:solidFill>
                  <a:srgbClr val="003B49"/>
                </a:solidFill>
                <a:latin typeface="Arial"/>
                <a:ea typeface="Arial"/>
                <a:cs typeface="Arial"/>
                <a:sym typeface="Arial"/>
              </a:rPr>
            </a:br>
            <a:r>
              <a:rPr lang="en" sz="3600" dirty="0">
                <a:solidFill>
                  <a:srgbClr val="003B49"/>
                </a:solidFill>
                <a:latin typeface="Arial"/>
                <a:ea typeface="Arial"/>
                <a:cs typeface="Arial"/>
                <a:sym typeface="Arial"/>
              </a:rPr>
              <a:t>		M. Fitch </a:t>
            </a:r>
            <a:endParaRPr dirty="0"/>
          </a:p>
          <a:p>
            <a:pPr marL="0" lvl="0" indent="0" algn="l" rtl="0">
              <a:lnSpc>
                <a:spcPct val="100000"/>
              </a:lnSpc>
              <a:spcBef>
                <a:spcPts val="720"/>
              </a:spcBef>
              <a:spcAft>
                <a:spcPts val="0"/>
              </a:spcAft>
              <a:buClr>
                <a:srgbClr val="003B49"/>
              </a:buClr>
              <a:buSzPts val="3600"/>
              <a:buNone/>
            </a:pPr>
            <a:r>
              <a:rPr lang="en" sz="3600" dirty="0">
                <a:solidFill>
                  <a:srgbClr val="003B49"/>
                </a:solidFill>
                <a:latin typeface="Arial"/>
                <a:ea typeface="Arial"/>
                <a:cs typeface="Arial"/>
                <a:sym typeface="Arial"/>
              </a:rPr>
              <a:t>		</a:t>
            </a:r>
            <a:endParaRPr dirty="0"/>
          </a:p>
          <a:p>
            <a:pPr marL="0" lvl="0" indent="0" algn="l" rtl="0">
              <a:lnSpc>
                <a:spcPct val="100000"/>
              </a:lnSpc>
              <a:spcBef>
                <a:spcPts val="720"/>
              </a:spcBef>
              <a:spcAft>
                <a:spcPts val="0"/>
              </a:spcAft>
              <a:buClr>
                <a:srgbClr val="509E2F"/>
              </a:buClr>
              <a:buSzPts val="3600"/>
              <a:buNone/>
            </a:pPr>
            <a:r>
              <a:rPr lang="en" sz="3600" b="1" dirty="0">
                <a:latin typeface="Arial"/>
                <a:ea typeface="Arial"/>
                <a:cs typeface="Arial"/>
                <a:sym typeface="Arial"/>
              </a:rPr>
              <a:t>	</a:t>
            </a:r>
            <a:endParaRPr dirty="0"/>
          </a:p>
        </p:txBody>
      </p:sp>
      <p:sp>
        <p:nvSpPr>
          <p:cNvPr id="509" name="Google Shape;509;p56"/>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Autofit/>
          </a:bodyPr>
          <a:lstStyle/>
          <a:p>
            <a:pPr marL="6350" lvl="0" indent="-635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Tree>
    <p:extLst>
      <p:ext uri="{BB962C8B-B14F-4D97-AF65-F5344CB8AC3E}">
        <p14:creationId xmlns:p14="http://schemas.microsoft.com/office/powerpoint/2010/main" val="9008176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27"/>
          <p:cNvSpPr txBox="1">
            <a:spLocks noGrp="1"/>
          </p:cNvSpPr>
          <p:nvPr>
            <p:ph type="body" idx="1"/>
          </p:nvPr>
        </p:nvSpPr>
        <p:spPr>
          <a:xfrm>
            <a:off x="457200" y="1673087"/>
            <a:ext cx="11125200" cy="5181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600"/>
              <a:buNone/>
            </a:pPr>
            <a:r>
              <a:rPr lang="en" sz="3600" dirty="0">
                <a:latin typeface="Arial"/>
                <a:ea typeface="Arial"/>
                <a:cs typeface="Arial"/>
                <a:sym typeface="Arial"/>
              </a:rPr>
              <a:t>Referrals</a:t>
            </a:r>
            <a:endParaRPr dirty="0"/>
          </a:p>
          <a:p>
            <a:pPr marL="228600" lvl="0" indent="-228600" algn="l" rtl="0">
              <a:lnSpc>
                <a:spcPct val="90000"/>
              </a:lnSpc>
              <a:spcBef>
                <a:spcPts val="1000"/>
              </a:spcBef>
              <a:spcAft>
                <a:spcPts val="0"/>
              </a:spcAft>
              <a:buClr>
                <a:schemeClr val="dk1"/>
              </a:buClr>
              <a:buSzPts val="3600"/>
              <a:buChar char="•"/>
            </a:pPr>
            <a:r>
              <a:rPr lang="en-US" sz="3600" dirty="0">
                <a:latin typeface="Arial"/>
                <a:ea typeface="Arial"/>
                <a:cs typeface="Arial"/>
                <a:sym typeface="Arial"/>
              </a:rPr>
              <a:t>None</a:t>
            </a:r>
            <a:endParaRPr sz="3600" dirty="0">
              <a:latin typeface="Arial"/>
              <a:ea typeface="Arial"/>
              <a:cs typeface="Arial"/>
              <a:sym typeface="Arial"/>
            </a:endParaRPr>
          </a:p>
          <a:p>
            <a:pPr marL="0" lvl="0" indent="0" algn="l" rtl="0">
              <a:lnSpc>
                <a:spcPct val="90000"/>
              </a:lnSpc>
              <a:spcBef>
                <a:spcPts val="1000"/>
              </a:spcBef>
              <a:spcAft>
                <a:spcPts val="0"/>
              </a:spcAft>
              <a:buClr>
                <a:schemeClr val="dk1"/>
              </a:buClr>
              <a:buSzPts val="3600"/>
              <a:buNone/>
            </a:pPr>
            <a:r>
              <a:rPr lang="en" sz="3600" dirty="0">
                <a:latin typeface="Arial"/>
                <a:ea typeface="Arial"/>
                <a:cs typeface="Arial"/>
                <a:sym typeface="Arial"/>
              </a:rPr>
              <a:t>Continuing referrals:</a:t>
            </a:r>
            <a:endParaRPr dirty="0"/>
          </a:p>
          <a:p>
            <a:pPr marL="228600" lvl="0" indent="-228600" algn="l" rtl="0">
              <a:lnSpc>
                <a:spcPct val="90000"/>
              </a:lnSpc>
              <a:spcBef>
                <a:spcPts val="1000"/>
              </a:spcBef>
              <a:spcAft>
                <a:spcPts val="0"/>
              </a:spcAft>
              <a:buClr>
                <a:schemeClr val="dk1"/>
              </a:buClr>
              <a:buSzPts val="3600"/>
              <a:buChar char="•"/>
            </a:pPr>
            <a:r>
              <a:rPr lang="en" sz="3600" dirty="0">
                <a:latin typeface="Arial"/>
                <a:ea typeface="Arial"/>
                <a:cs typeface="Arial"/>
                <a:sym typeface="Arial"/>
              </a:rPr>
              <a:t>Current and next FY budget</a:t>
            </a:r>
            <a:endParaRPr dirty="0"/>
          </a:p>
          <a:p>
            <a:pPr marL="228600" lvl="0" indent="-228600" algn="l" rtl="0">
              <a:lnSpc>
                <a:spcPct val="90000"/>
              </a:lnSpc>
              <a:spcBef>
                <a:spcPts val="1000"/>
              </a:spcBef>
              <a:spcAft>
                <a:spcPts val="0"/>
              </a:spcAft>
              <a:buClr>
                <a:schemeClr val="dk1"/>
              </a:buClr>
              <a:buSzPts val="3600"/>
              <a:buChar char="•"/>
            </a:pPr>
            <a:r>
              <a:rPr lang="en" sz="3600" dirty="0">
                <a:latin typeface="Arial"/>
                <a:ea typeface="Arial"/>
                <a:cs typeface="Arial"/>
                <a:sym typeface="Arial"/>
              </a:rPr>
              <a:t>Report on the “big picture balance sheet”</a:t>
            </a:r>
            <a:endParaRPr dirty="0"/>
          </a:p>
          <a:p>
            <a:pPr marL="0" lvl="0" indent="0" algn="l" rtl="0">
              <a:lnSpc>
                <a:spcPct val="90000"/>
              </a:lnSpc>
              <a:spcBef>
                <a:spcPts val="1000"/>
              </a:spcBef>
              <a:spcAft>
                <a:spcPts val="0"/>
              </a:spcAft>
              <a:buClr>
                <a:schemeClr val="dk1"/>
              </a:buClr>
              <a:buSzPts val="3600"/>
              <a:buNone/>
            </a:pPr>
            <a:endParaRPr sz="3600" dirty="0">
              <a:latin typeface="Arial"/>
              <a:ea typeface="Arial"/>
              <a:cs typeface="Arial"/>
              <a:sym typeface="Arial"/>
            </a:endParaRPr>
          </a:p>
          <a:p>
            <a:pPr marL="228600" lvl="0" indent="0" algn="l" rtl="0">
              <a:lnSpc>
                <a:spcPct val="90000"/>
              </a:lnSpc>
              <a:spcBef>
                <a:spcPts val="1000"/>
              </a:spcBef>
              <a:spcAft>
                <a:spcPts val="0"/>
              </a:spcAft>
              <a:buClr>
                <a:schemeClr val="dk1"/>
              </a:buClr>
              <a:buSzPts val="3600"/>
              <a:buNone/>
            </a:pPr>
            <a:endParaRPr sz="3600" dirty="0">
              <a:latin typeface="Arial"/>
              <a:ea typeface="Arial"/>
              <a:cs typeface="Arial"/>
              <a:sym typeface="Arial"/>
            </a:endParaRPr>
          </a:p>
        </p:txBody>
      </p:sp>
      <p:sp>
        <p:nvSpPr>
          <p:cNvPr id="566" name="Google Shape;566;p27"/>
          <p:cNvSpPr/>
          <p:nvPr/>
        </p:nvSpPr>
        <p:spPr>
          <a:xfrm>
            <a:off x="1543050" y="206276"/>
            <a:ext cx="8991600"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B050"/>
              </a:buClr>
              <a:buSzPts val="4800"/>
              <a:buFont typeface="Arial"/>
              <a:buNone/>
              <a:tabLst/>
              <a:defRPr/>
            </a:pPr>
            <a:r>
              <a:rPr kumimoji="0" lang="en" sz="4800" b="1" i="0" u="none" strike="noStrike" kern="0" cap="none" spc="0" normalizeH="0" baseline="0" noProof="0" dirty="0">
                <a:ln>
                  <a:noFill/>
                </a:ln>
                <a:solidFill>
                  <a:srgbClr val="00B050"/>
                </a:solidFill>
                <a:effectLst/>
                <a:uLnTx/>
                <a:uFillTx/>
                <a:latin typeface="Arial"/>
                <a:ea typeface="Arial"/>
                <a:cs typeface="Arial"/>
                <a:sym typeface="Arial"/>
              </a:rPr>
              <a:t>Budgetary Affairs Committee</a:t>
            </a: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B050"/>
              </a:buClr>
              <a:buSzPts val="4800"/>
              <a:buFont typeface="Arial"/>
              <a:buNone/>
              <a:tabLst/>
              <a:defRPr/>
            </a:pPr>
            <a:r>
              <a:rPr kumimoji="0" lang="en" sz="4800" b="1" i="0" u="none" strike="noStrike" kern="0" cap="none" spc="0" normalizeH="0" baseline="0" noProof="0" dirty="0">
                <a:ln>
                  <a:noFill/>
                </a:ln>
                <a:solidFill>
                  <a:srgbClr val="00B050"/>
                </a:solidFill>
                <a:effectLst/>
                <a:uLnTx/>
                <a:uFillTx/>
                <a:latin typeface="Arial"/>
                <a:ea typeface="Arial"/>
                <a:cs typeface="Arial"/>
                <a:sym typeface="Arial"/>
              </a:rPr>
              <a:t>March 23, 2023</a:t>
            </a:r>
            <a:endParaRPr kumimoji="0" sz="4400" b="0" i="0" u="none" strike="noStrike" kern="0" cap="none" spc="0" normalizeH="0" baseline="0" noProof="0" dirty="0">
              <a:ln>
                <a:noFill/>
              </a:ln>
              <a:solidFill>
                <a:srgbClr val="00B050"/>
              </a:solidFill>
              <a:effectLst/>
              <a:uLnTx/>
              <a:uFillTx/>
              <a:latin typeface="Arial"/>
              <a:ea typeface="Arial"/>
              <a:cs typeface="Arial"/>
              <a:sym typeface="Aria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1C4A6-9D1F-4F0A-903E-807776272FFD}"/>
              </a:ext>
            </a:extLst>
          </p:cNvPr>
          <p:cNvSpPr>
            <a:spLocks noGrp="1"/>
          </p:cNvSpPr>
          <p:nvPr>
            <p:ph type="title"/>
          </p:nvPr>
        </p:nvSpPr>
        <p:spPr>
          <a:xfrm>
            <a:off x="838200" y="371431"/>
            <a:ext cx="10515600" cy="1325563"/>
          </a:xfrm>
        </p:spPr>
        <p:txBody>
          <a:bodyPr/>
          <a:lstStyle/>
          <a:p>
            <a:pPr algn="ctr"/>
            <a:r>
              <a:rPr lang="en-US" dirty="0">
                <a:solidFill>
                  <a:srgbClr val="00B050"/>
                </a:solidFill>
                <a:latin typeface="+mn-lt"/>
              </a:rPr>
              <a:t>Budget</a:t>
            </a:r>
          </a:p>
        </p:txBody>
      </p:sp>
      <p:sp>
        <p:nvSpPr>
          <p:cNvPr id="3" name="Content Placeholder 2">
            <a:extLst>
              <a:ext uri="{FF2B5EF4-FFF2-40B4-BE49-F238E27FC236}">
                <a16:creationId xmlns:a16="http://schemas.microsoft.com/office/drawing/2014/main" id="{DA1DECCA-5C7E-40F6-B5D1-0E7397F99673}"/>
              </a:ext>
            </a:extLst>
          </p:cNvPr>
          <p:cNvSpPr>
            <a:spLocks noGrp="1"/>
          </p:cNvSpPr>
          <p:nvPr>
            <p:ph idx="1"/>
          </p:nvPr>
        </p:nvSpPr>
        <p:spPr>
          <a:xfrm>
            <a:off x="428978" y="1321266"/>
            <a:ext cx="11215626" cy="5389023"/>
          </a:xfrm>
        </p:spPr>
        <p:txBody>
          <a:bodyPr>
            <a:normAutofit/>
          </a:bodyPr>
          <a:lstStyle/>
          <a:p>
            <a:pPr marL="0" indent="0">
              <a:lnSpc>
                <a:spcPct val="120000"/>
              </a:lnSpc>
              <a:buNone/>
            </a:pPr>
            <a:r>
              <a:rPr lang="en-US" sz="2000" dirty="0">
                <a:latin typeface="+mn-lt"/>
              </a:rPr>
              <a:t>Current FY budget</a:t>
            </a:r>
          </a:p>
          <a:p>
            <a:pPr>
              <a:lnSpc>
                <a:spcPct val="120000"/>
              </a:lnSpc>
            </a:pPr>
            <a:r>
              <a:rPr lang="en-US" sz="2000" dirty="0">
                <a:latin typeface="+mn-lt"/>
              </a:rPr>
              <a:t>$1 million enrollment contingency gone (UG ↓, Grad↑, Distance ↓)</a:t>
            </a:r>
          </a:p>
          <a:p>
            <a:pPr marL="0" indent="0">
              <a:lnSpc>
                <a:spcPct val="120000"/>
              </a:lnSpc>
              <a:buNone/>
            </a:pPr>
            <a:r>
              <a:rPr lang="en-US" sz="2000" dirty="0">
                <a:latin typeface="+mn-lt"/>
              </a:rPr>
              <a:t>Next year (FY 2024)</a:t>
            </a:r>
          </a:p>
          <a:p>
            <a:pPr>
              <a:lnSpc>
                <a:spcPct val="120000"/>
              </a:lnSpc>
            </a:pPr>
            <a:r>
              <a:rPr lang="en-US" sz="2000" dirty="0">
                <a:latin typeface="+mn-lt"/>
              </a:rPr>
              <a:t>State appropriation:  7.3% increase</a:t>
            </a:r>
          </a:p>
          <a:p>
            <a:pPr>
              <a:lnSpc>
                <a:spcPct val="120000"/>
              </a:lnSpc>
            </a:pPr>
            <a:r>
              <a:rPr lang="en-US" sz="2000" dirty="0">
                <a:latin typeface="+mn-lt"/>
              </a:rPr>
              <a:t>Tuition:</a:t>
            </a:r>
          </a:p>
          <a:p>
            <a:pPr lvl="1">
              <a:lnSpc>
                <a:spcPct val="120000"/>
              </a:lnSpc>
            </a:pPr>
            <a:r>
              <a:rPr lang="en-US" sz="2000" dirty="0">
                <a:latin typeface="+mn-lt"/>
              </a:rPr>
              <a:t>Enrollment projection: +63 freshman, -58 undergrads, +40 grad students; more form Illinois (nonresident tuition higher)</a:t>
            </a:r>
          </a:p>
          <a:p>
            <a:pPr lvl="1">
              <a:lnSpc>
                <a:spcPct val="120000"/>
              </a:lnSpc>
            </a:pPr>
            <a:r>
              <a:rPr lang="en-US" sz="2000" dirty="0">
                <a:latin typeface="+mn-lt"/>
              </a:rPr>
              <a:t>Tuition model change to tiers, designed as net zero change, more students = +5.5%</a:t>
            </a:r>
          </a:p>
          <a:p>
            <a:pPr>
              <a:lnSpc>
                <a:spcPct val="120000"/>
              </a:lnSpc>
            </a:pPr>
            <a:r>
              <a:rPr lang="en-US" sz="2000" dirty="0">
                <a:latin typeface="+mn-lt"/>
              </a:rPr>
              <a:t>Buildings:</a:t>
            </a:r>
          </a:p>
          <a:p>
            <a:pPr lvl="1">
              <a:lnSpc>
                <a:spcPct val="120000"/>
              </a:lnSpc>
            </a:pPr>
            <a:r>
              <a:rPr lang="en-US" sz="2000" dirty="0">
                <a:latin typeface="+mn-lt"/>
              </a:rPr>
              <a:t>$25 MM from State for ERL, Schrenk, and extend geothermal to Parker, Norwood, and Harris, but delay to see if additional $25 MM next year for full cost</a:t>
            </a:r>
          </a:p>
        </p:txBody>
      </p:sp>
    </p:spTree>
    <p:extLst>
      <p:ext uri="{BB962C8B-B14F-4D97-AF65-F5344CB8AC3E}">
        <p14:creationId xmlns:p14="http://schemas.microsoft.com/office/powerpoint/2010/main" val="442848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1555" y="0"/>
            <a:ext cx="10515600" cy="1325563"/>
          </a:xfrm>
        </p:spPr>
        <p:txBody>
          <a:bodyPr/>
          <a:lstStyle/>
          <a:p>
            <a:pPr algn="ctr"/>
            <a:r>
              <a:rPr lang="en-US" dirty="0">
                <a:solidFill>
                  <a:srgbClr val="00B050"/>
                </a:solidFill>
                <a:latin typeface="+mn-lt"/>
              </a:rPr>
              <a:t>General Revenue Budget</a:t>
            </a:r>
          </a:p>
        </p:txBody>
      </p:sp>
      <p:graphicFrame>
        <p:nvGraphicFramePr>
          <p:cNvPr id="3" name="Table 2"/>
          <p:cNvGraphicFramePr>
            <a:graphicFrameLocks noGrp="1"/>
          </p:cNvGraphicFramePr>
          <p:nvPr/>
        </p:nvGraphicFramePr>
        <p:xfrm>
          <a:off x="149677" y="1122576"/>
          <a:ext cx="9102965" cy="4856637"/>
        </p:xfrm>
        <a:graphic>
          <a:graphicData uri="http://schemas.openxmlformats.org/drawingml/2006/table">
            <a:tbl>
              <a:tblPr/>
              <a:tblGrid>
                <a:gridCol w="2409117">
                  <a:extLst>
                    <a:ext uri="{9D8B030D-6E8A-4147-A177-3AD203B41FA5}">
                      <a16:colId xmlns:a16="http://schemas.microsoft.com/office/drawing/2014/main" val="4009379142"/>
                    </a:ext>
                  </a:extLst>
                </a:gridCol>
                <a:gridCol w="1505572">
                  <a:extLst>
                    <a:ext uri="{9D8B030D-6E8A-4147-A177-3AD203B41FA5}">
                      <a16:colId xmlns:a16="http://schemas.microsoft.com/office/drawing/2014/main" val="2804276938"/>
                    </a:ext>
                  </a:extLst>
                </a:gridCol>
                <a:gridCol w="1624892">
                  <a:extLst>
                    <a:ext uri="{9D8B030D-6E8A-4147-A177-3AD203B41FA5}">
                      <a16:colId xmlns:a16="http://schemas.microsoft.com/office/drawing/2014/main" val="2477298164"/>
                    </a:ext>
                  </a:extLst>
                </a:gridCol>
                <a:gridCol w="1781692">
                  <a:extLst>
                    <a:ext uri="{9D8B030D-6E8A-4147-A177-3AD203B41FA5}">
                      <a16:colId xmlns:a16="http://schemas.microsoft.com/office/drawing/2014/main" val="4032256538"/>
                    </a:ext>
                  </a:extLst>
                </a:gridCol>
                <a:gridCol w="1781692">
                  <a:extLst>
                    <a:ext uri="{9D8B030D-6E8A-4147-A177-3AD203B41FA5}">
                      <a16:colId xmlns:a16="http://schemas.microsoft.com/office/drawing/2014/main" val="3314350945"/>
                    </a:ext>
                  </a:extLst>
                </a:gridCol>
              </a:tblGrid>
              <a:tr h="532850">
                <a:tc>
                  <a:txBody>
                    <a:bodyPr/>
                    <a:lstStyle/>
                    <a:p>
                      <a:pPr algn="l" fontAlgn="b"/>
                      <a:r>
                        <a:rPr lang="en-US" sz="3200" b="0" i="0" u="none" strike="noStrike" dirty="0">
                          <a:solidFill>
                            <a:srgbClr val="000000"/>
                          </a:solidFill>
                          <a:effectLst/>
                          <a:latin typeface="Calibri" panose="020F0502020204030204" pitchFamily="34" charset="0"/>
                        </a:rPr>
                        <a:t> </a:t>
                      </a:r>
                    </a:p>
                  </a:txBody>
                  <a:tcPr marL="7620" marR="7620" marT="7620" marB="0" anchor="b">
                    <a:lnL w="6350" cap="flat" cmpd="sng" algn="ctr">
                      <a:noFill/>
                      <a:prstDash val="solid"/>
                      <a:round/>
                      <a:headEnd type="none" w="med" len="med"/>
                      <a:tailEnd type="none" w="med" len="med"/>
                    </a:lnL>
                    <a:lnR>
                      <a:noFill/>
                    </a:lnR>
                    <a:lnT w="25400" cap="flat" cmpd="dbl" algn="ctr">
                      <a:no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ctr" fontAlgn="b"/>
                      <a:r>
                        <a:rPr lang="en-US" sz="1800" b="1" i="0" u="none" strike="noStrike" dirty="0">
                          <a:solidFill>
                            <a:srgbClr val="000000"/>
                          </a:solidFill>
                          <a:effectLst/>
                          <a:latin typeface="Arial" panose="020B0604020202020204" pitchFamily="34" charset="0"/>
                        </a:rPr>
                        <a:t>FY 21</a:t>
                      </a:r>
                    </a:p>
                  </a:txBody>
                  <a:tcPr marL="7620" marR="7620" marT="7620" marB="0" anchor="b">
                    <a:lnL>
                      <a:noFill/>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800" b="1" i="0" u="none" strike="noStrike" dirty="0">
                          <a:solidFill>
                            <a:srgbClr val="000000"/>
                          </a:solidFill>
                          <a:effectLst/>
                          <a:latin typeface="Arial" panose="020B0604020202020204" pitchFamily="34" charset="0"/>
                        </a:rPr>
                        <a:t>FY 22</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800" b="1" i="0" u="none" strike="noStrike" dirty="0">
                          <a:solidFill>
                            <a:srgbClr val="000000"/>
                          </a:solidFill>
                          <a:effectLst/>
                          <a:latin typeface="Arial" panose="020B0604020202020204" pitchFamily="34" charset="0"/>
                        </a:rPr>
                        <a:t>FY 23 (budgeted)</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800" b="1" i="0" u="none" strike="noStrike" dirty="0">
                          <a:solidFill>
                            <a:srgbClr val="000000"/>
                          </a:solidFill>
                          <a:effectLst/>
                          <a:latin typeface="Arial" panose="020B0604020202020204" pitchFamily="34" charset="0"/>
                        </a:rPr>
                        <a:t>FY 24 </a:t>
                      </a:r>
                    </a:p>
                    <a:p>
                      <a:pPr algn="ctr" fontAlgn="b"/>
                      <a:r>
                        <a:rPr lang="en-US" sz="1800" b="1" i="0" u="none" strike="noStrike" dirty="0">
                          <a:solidFill>
                            <a:srgbClr val="000000"/>
                          </a:solidFill>
                          <a:effectLst/>
                          <a:latin typeface="Arial" panose="020B0604020202020204" pitchFamily="34" charset="0"/>
                        </a:rPr>
                        <a:t>(budgeted)</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25400" cap="flat" cmpd="dbl"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286492807"/>
                  </a:ext>
                </a:extLst>
              </a:tr>
              <a:tr h="308492">
                <a:tc>
                  <a:txBody>
                    <a:bodyPr/>
                    <a:lstStyle/>
                    <a:p>
                      <a:pPr algn="l" fontAlgn="ctr"/>
                      <a:r>
                        <a:rPr lang="en-US" sz="1800" b="0" i="0" u="none" strike="noStrike" dirty="0">
                          <a:solidFill>
                            <a:srgbClr val="000000"/>
                          </a:solidFill>
                          <a:effectLst/>
                          <a:latin typeface="Arial" panose="020B0604020202020204" pitchFamily="34" charset="0"/>
                        </a:rPr>
                        <a:t>Tuition and Fees</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$119,477,148</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$119,255,572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$123,885,664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$130,720,817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528548763"/>
                  </a:ext>
                </a:extLst>
              </a:tr>
              <a:tr h="360053">
                <a:tc>
                  <a:txBody>
                    <a:bodyPr/>
                    <a:lstStyle/>
                    <a:p>
                      <a:pPr algn="l" fontAlgn="ctr"/>
                      <a:r>
                        <a:rPr lang="en-US" sz="1800" b="0" i="0" u="none" strike="noStrike" dirty="0">
                          <a:solidFill>
                            <a:srgbClr val="000000"/>
                          </a:solidFill>
                          <a:effectLst/>
                          <a:latin typeface="Arial" panose="020B0604020202020204" pitchFamily="34" charset="0"/>
                        </a:rPr>
                        <a:t>Scholarship Allowance</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(36,728,607)</a:t>
                      </a:r>
                    </a:p>
                  </a:txBody>
                  <a:tcPr marL="7620" marR="7620" marT="7620" marB="0" anchor="ctr">
                    <a:lnL>
                      <a:noFill/>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(38,692,747)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(41,287,426)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(45,496,454)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06122254"/>
                  </a:ext>
                </a:extLst>
              </a:tr>
              <a:tr h="308492">
                <a:tc>
                  <a:txBody>
                    <a:bodyPr/>
                    <a:lstStyle/>
                    <a:p>
                      <a:pPr algn="l" fontAlgn="ctr"/>
                      <a:r>
                        <a:rPr lang="en-US" sz="1400" b="0" i="0" u="none" strike="noStrike" dirty="0">
                          <a:solidFill>
                            <a:srgbClr val="FF0000"/>
                          </a:solidFill>
                          <a:effectLst/>
                          <a:latin typeface="Arial" panose="020B0604020202020204" pitchFamily="34" charset="0"/>
                        </a:rPr>
                        <a:t>Discount</a:t>
                      </a:r>
                    </a:p>
                  </a:txBody>
                  <a:tcPr marL="2743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FF0000"/>
                          </a:solidFill>
                          <a:effectLst/>
                          <a:latin typeface="Arial" panose="020B0604020202020204" pitchFamily="34" charset="0"/>
                        </a:rPr>
                        <a:t>31%</a:t>
                      </a:r>
                    </a:p>
                  </a:txBody>
                  <a:tcPr marL="7620" marR="7620" marT="7620"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FF0000"/>
                          </a:solidFill>
                          <a:effectLst/>
                          <a:latin typeface="Arial" panose="020B0604020202020204" pitchFamily="34" charset="0"/>
                        </a:rPr>
                        <a:t>32%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FF0000"/>
                          </a:solidFill>
                          <a:effectLst/>
                          <a:latin typeface="Arial" panose="020B0604020202020204" pitchFamily="34" charset="0"/>
                        </a:rPr>
                        <a:t>33.3%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400" b="0" i="0" u="none" strike="noStrike" dirty="0">
                          <a:solidFill>
                            <a:srgbClr val="FF0000"/>
                          </a:solidFill>
                          <a:effectLst/>
                          <a:latin typeface="Arial" panose="020B0604020202020204" pitchFamily="34" charset="0"/>
                        </a:rPr>
                        <a:t>34.8%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8924745"/>
                  </a:ext>
                </a:extLst>
              </a:tr>
              <a:tr h="308492">
                <a:tc>
                  <a:txBody>
                    <a:bodyPr/>
                    <a:lstStyle/>
                    <a:p>
                      <a:pPr algn="l" fontAlgn="ctr"/>
                      <a:r>
                        <a:rPr lang="en-US" sz="1800" b="1" i="0" u="none" strike="noStrike" dirty="0">
                          <a:solidFill>
                            <a:srgbClr val="000000"/>
                          </a:solidFill>
                          <a:effectLst/>
                          <a:latin typeface="Arial" panose="020B0604020202020204" pitchFamily="34" charset="0"/>
                        </a:rPr>
                        <a:t>Net Tuition &amp; Fees</a:t>
                      </a:r>
                    </a:p>
                  </a:txBody>
                  <a:tcPr marL="2743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$83,748,541</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80,562,825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82,598,238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85,224,364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6854031"/>
                  </a:ext>
                </a:extLst>
              </a:tr>
              <a:tr h="308492">
                <a:tc>
                  <a:txBody>
                    <a:bodyPr/>
                    <a:lstStyle/>
                    <a:p>
                      <a:pPr algn="l" fontAlgn="ctr"/>
                      <a:r>
                        <a:rPr lang="en-US" sz="1800" b="0" i="0" u="none" strike="noStrike" dirty="0">
                          <a:solidFill>
                            <a:srgbClr val="000000"/>
                          </a:solidFill>
                          <a:effectLst/>
                          <a:latin typeface="Arial" panose="020B0604020202020204" pitchFamily="34" charset="0"/>
                        </a:rPr>
                        <a:t>State Appropriation</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45,690,941</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53,026,096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55,942,347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60,120,535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7012801"/>
                  </a:ext>
                </a:extLst>
              </a:tr>
              <a:tr h="308492">
                <a:tc>
                  <a:txBody>
                    <a:bodyPr/>
                    <a:lstStyle/>
                    <a:p>
                      <a:pPr algn="l" fontAlgn="ctr"/>
                      <a:r>
                        <a:rPr lang="en-US" sz="1800" b="0" i="0" u="none" strike="noStrike" dirty="0">
                          <a:solidFill>
                            <a:srgbClr val="000000"/>
                          </a:solidFill>
                          <a:effectLst/>
                          <a:latin typeface="Arial" panose="020B0604020202020204" pitchFamily="34" charset="0"/>
                        </a:rPr>
                        <a:t>Gift Revenues</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493,109</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441,381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347,500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100,500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02008158"/>
                  </a:ext>
                </a:extLst>
              </a:tr>
              <a:tr h="308492">
                <a:tc>
                  <a:txBody>
                    <a:bodyPr/>
                    <a:lstStyle/>
                    <a:p>
                      <a:pPr algn="l" fontAlgn="ctr"/>
                      <a:r>
                        <a:rPr lang="en-US" sz="1800" b="0" i="0" u="none" strike="noStrike" dirty="0">
                          <a:solidFill>
                            <a:srgbClr val="000000"/>
                          </a:solidFill>
                          <a:effectLst/>
                          <a:latin typeface="Arial" panose="020B0604020202020204" pitchFamily="34" charset="0"/>
                        </a:rPr>
                        <a:t>Recovery of F &amp; A</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6,496,349</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7,611,796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7,290,000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8,071,700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2922868"/>
                  </a:ext>
                </a:extLst>
              </a:tr>
              <a:tr h="607636">
                <a:tc>
                  <a:txBody>
                    <a:bodyPr/>
                    <a:lstStyle/>
                    <a:p>
                      <a:pPr algn="l" fontAlgn="ctr"/>
                      <a:r>
                        <a:rPr lang="en-US" sz="1800" b="0" i="0" u="none" strike="noStrike" dirty="0">
                          <a:solidFill>
                            <a:srgbClr val="000000"/>
                          </a:solidFill>
                          <a:effectLst/>
                          <a:latin typeface="Arial" panose="020B0604020202020204" pitchFamily="34" charset="0"/>
                        </a:rPr>
                        <a:t>Endowment &amp; Investment Income</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1,891,705</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3,399,798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3,391,902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3,694,317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752568567"/>
                  </a:ext>
                </a:extLst>
              </a:tr>
              <a:tr h="308492">
                <a:tc>
                  <a:txBody>
                    <a:bodyPr/>
                    <a:lstStyle/>
                    <a:p>
                      <a:pPr algn="l" fontAlgn="ctr"/>
                      <a:r>
                        <a:rPr lang="en-US" sz="1800" b="0" i="0" u="none" strike="noStrike" dirty="0">
                          <a:solidFill>
                            <a:srgbClr val="000000"/>
                          </a:solidFill>
                          <a:effectLst/>
                          <a:latin typeface="Arial" panose="020B0604020202020204" pitchFamily="34" charset="0"/>
                        </a:rPr>
                        <a:t>Sales &amp; Services Income</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709,380</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1,125,303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999,930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1,190,731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89134952"/>
                  </a:ext>
                </a:extLst>
              </a:tr>
              <a:tr h="308492">
                <a:tc>
                  <a:txBody>
                    <a:bodyPr/>
                    <a:lstStyle/>
                    <a:p>
                      <a:pPr algn="l" fontAlgn="ctr"/>
                      <a:r>
                        <a:rPr lang="en-US" sz="1800" b="0" i="0" u="none" strike="noStrike" dirty="0">
                          <a:solidFill>
                            <a:srgbClr val="000000"/>
                          </a:solidFill>
                          <a:effectLst/>
                          <a:latin typeface="Arial" panose="020B0604020202020204" pitchFamily="34" charset="0"/>
                        </a:rPr>
                        <a:t>Other Incomes</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2,209,518</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2,841,403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2,067,024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2,615,539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403346629"/>
                  </a:ext>
                </a:extLst>
              </a:tr>
              <a:tr h="308492">
                <a:tc>
                  <a:txBody>
                    <a:bodyPr/>
                    <a:lstStyle/>
                    <a:p>
                      <a:pPr algn="l" fontAlgn="ctr"/>
                      <a:r>
                        <a:rPr lang="en-US" sz="1800" b="0" i="0" u="none" strike="noStrike" dirty="0">
                          <a:solidFill>
                            <a:srgbClr val="000000"/>
                          </a:solidFill>
                          <a:effectLst/>
                          <a:latin typeface="Arial" panose="020B0604020202020204" pitchFamily="34" charset="0"/>
                        </a:rPr>
                        <a:t>Revenue Contingency</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800" b="0" i="0" u="none" strike="noStrike" dirty="0">
                        <a:solidFill>
                          <a:schemeClr val="tx1"/>
                        </a:solidFill>
                        <a:effectLst/>
                        <a:latin typeface="Arial" panose="020B0604020202020204" pitchFamily="34" charset="0"/>
                      </a:endParaRPr>
                    </a:p>
                  </a:txBody>
                  <a:tcPr marL="7620" marR="7620" marT="7620"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chemeClr val="tx1"/>
                          </a:solidFill>
                          <a:effectLst/>
                          <a:latin typeface="Arial" panose="020B06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40679291"/>
                  </a:ext>
                </a:extLst>
              </a:tr>
              <a:tr h="308492">
                <a:tc>
                  <a:txBody>
                    <a:bodyPr/>
                    <a:lstStyle/>
                    <a:p>
                      <a:pPr algn="l" fontAlgn="ctr"/>
                      <a:r>
                        <a:rPr lang="en-US" sz="1800" b="1" i="0" u="none" strike="noStrike" dirty="0">
                          <a:solidFill>
                            <a:srgbClr val="000000"/>
                          </a:solidFill>
                          <a:effectLst/>
                          <a:latin typeface="Arial" panose="020B0604020202020204" pitchFamily="34" charset="0"/>
                        </a:rPr>
                        <a:t>Total Revenues</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$140,239,544</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$149,008,602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$152,636,941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800" b="0" i="0" u="none" strike="noStrike" dirty="0">
                          <a:solidFill>
                            <a:srgbClr val="000000"/>
                          </a:solidFill>
                          <a:effectLst/>
                          <a:latin typeface="Arial" panose="020B0604020202020204" pitchFamily="34" charset="0"/>
                        </a:rPr>
                        <a:t>$161, 017,685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898708060"/>
                  </a:ext>
                </a:extLst>
              </a:tr>
            </a:tbl>
          </a:graphicData>
        </a:graphic>
      </p:graphicFrame>
      <p:sp>
        <p:nvSpPr>
          <p:cNvPr id="4" name="TextBox 3">
            <a:extLst>
              <a:ext uri="{FF2B5EF4-FFF2-40B4-BE49-F238E27FC236}">
                <a16:creationId xmlns:a16="http://schemas.microsoft.com/office/drawing/2014/main" id="{66E9061B-7143-C170-AB8F-25D123826A78}"/>
              </a:ext>
            </a:extLst>
          </p:cNvPr>
          <p:cNvSpPr txBox="1"/>
          <p:nvPr/>
        </p:nvSpPr>
        <p:spPr>
          <a:xfrm>
            <a:off x="9252642" y="1643134"/>
            <a:ext cx="28694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Enrollment: -58 UG, +40 grad</a:t>
            </a:r>
          </a:p>
        </p:txBody>
      </p:sp>
      <p:sp>
        <p:nvSpPr>
          <p:cNvPr id="10" name="TextBox 9">
            <a:extLst>
              <a:ext uri="{FF2B5EF4-FFF2-40B4-BE49-F238E27FC236}">
                <a16:creationId xmlns:a16="http://schemas.microsoft.com/office/drawing/2014/main" id="{2E4E44BB-01DA-0069-692D-7660D7B89EA3}"/>
              </a:ext>
            </a:extLst>
          </p:cNvPr>
          <p:cNvSpPr txBox="1"/>
          <p:nvPr/>
        </p:nvSpPr>
        <p:spPr>
          <a:xfrm>
            <a:off x="9603878" y="5176198"/>
            <a:ext cx="258812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Blank = covers $1 MM tuition shortfall</a:t>
            </a:r>
          </a:p>
        </p:txBody>
      </p:sp>
      <p:cxnSp>
        <p:nvCxnSpPr>
          <p:cNvPr id="6" name="Straight Arrow Connector 5">
            <a:extLst>
              <a:ext uri="{FF2B5EF4-FFF2-40B4-BE49-F238E27FC236}">
                <a16:creationId xmlns:a16="http://schemas.microsoft.com/office/drawing/2014/main" id="{87A44E35-E2C5-7D14-A9F8-0C1B35AFD3D7}"/>
              </a:ext>
            </a:extLst>
          </p:cNvPr>
          <p:cNvCxnSpPr>
            <a:cxnSpLocks/>
            <a:stCxn id="10" idx="1"/>
          </p:cNvCxnSpPr>
          <p:nvPr/>
        </p:nvCxnSpPr>
        <p:spPr>
          <a:xfrm flipH="1">
            <a:off x="9394853" y="5468586"/>
            <a:ext cx="209025" cy="2227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D22F388C-E8E1-0B1E-617C-6EA141F7AE56}"/>
              </a:ext>
            </a:extLst>
          </p:cNvPr>
          <p:cNvSpPr txBox="1"/>
          <p:nvPr/>
        </p:nvSpPr>
        <p:spPr>
          <a:xfrm>
            <a:off x="8121748" y="6127507"/>
            <a:ext cx="3295667"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+8.38 million</a:t>
            </a:r>
          </a:p>
        </p:txBody>
      </p:sp>
      <p:sp>
        <p:nvSpPr>
          <p:cNvPr id="5" name="TextBox 4">
            <a:extLst>
              <a:ext uri="{FF2B5EF4-FFF2-40B4-BE49-F238E27FC236}">
                <a16:creationId xmlns:a16="http://schemas.microsoft.com/office/drawing/2014/main" id="{724ECD82-B060-FF4C-6FD1-9162514914ED}"/>
              </a:ext>
            </a:extLst>
          </p:cNvPr>
          <p:cNvSpPr txBox="1"/>
          <p:nvPr/>
        </p:nvSpPr>
        <p:spPr>
          <a:xfrm>
            <a:off x="9252642" y="2931660"/>
            <a:ext cx="258812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7.3% increase</a:t>
            </a:r>
          </a:p>
        </p:txBody>
      </p:sp>
      <p:sp>
        <p:nvSpPr>
          <p:cNvPr id="8" name="TextBox 7">
            <a:extLst>
              <a:ext uri="{FF2B5EF4-FFF2-40B4-BE49-F238E27FC236}">
                <a16:creationId xmlns:a16="http://schemas.microsoft.com/office/drawing/2014/main" id="{D4C4B306-13AB-E8AD-64D3-6B7DD435DA02}"/>
              </a:ext>
            </a:extLst>
          </p:cNvPr>
          <p:cNvSpPr txBox="1"/>
          <p:nvPr/>
        </p:nvSpPr>
        <p:spPr>
          <a:xfrm>
            <a:off x="9252642" y="2299259"/>
            <a:ext cx="293935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Discount rate up on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higher tuition</a:t>
            </a:r>
          </a:p>
        </p:txBody>
      </p:sp>
      <p:sp>
        <p:nvSpPr>
          <p:cNvPr id="9" name="TextBox 8">
            <a:extLst>
              <a:ext uri="{FF2B5EF4-FFF2-40B4-BE49-F238E27FC236}">
                <a16:creationId xmlns:a16="http://schemas.microsoft.com/office/drawing/2014/main" id="{326DE5EB-934D-606B-6EAA-B955E2BD870C}"/>
              </a:ext>
            </a:extLst>
          </p:cNvPr>
          <p:cNvSpPr txBox="1"/>
          <p:nvPr/>
        </p:nvSpPr>
        <p:spPr>
          <a:xfrm>
            <a:off x="9252641" y="3270214"/>
            <a:ext cx="278968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FY 22 carryforward (FY 23)</a:t>
            </a:r>
          </a:p>
        </p:txBody>
      </p:sp>
      <p:sp>
        <p:nvSpPr>
          <p:cNvPr id="11" name="TextBox 10">
            <a:extLst>
              <a:ext uri="{FF2B5EF4-FFF2-40B4-BE49-F238E27FC236}">
                <a16:creationId xmlns:a16="http://schemas.microsoft.com/office/drawing/2014/main" id="{34A5AD4A-DA73-EAC4-E58D-B51A8D59FF8A}"/>
              </a:ext>
            </a:extLst>
          </p:cNvPr>
          <p:cNvSpPr txBox="1"/>
          <p:nvPr/>
        </p:nvSpPr>
        <p:spPr>
          <a:xfrm>
            <a:off x="9252641" y="3568308"/>
            <a:ext cx="2789681"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3-3.5% over FY 23 actuals</a:t>
            </a:r>
          </a:p>
        </p:txBody>
      </p:sp>
    </p:spTree>
    <p:extLst>
      <p:ext uri="{BB962C8B-B14F-4D97-AF65-F5344CB8AC3E}">
        <p14:creationId xmlns:p14="http://schemas.microsoft.com/office/powerpoint/2010/main" val="216045001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09234" y="1642451"/>
          <a:ext cx="8306575" cy="4909102"/>
        </p:xfrm>
        <a:graphic>
          <a:graphicData uri="http://schemas.openxmlformats.org/drawingml/2006/table">
            <a:tbl>
              <a:tblPr/>
              <a:tblGrid>
                <a:gridCol w="2475346">
                  <a:extLst>
                    <a:ext uri="{9D8B030D-6E8A-4147-A177-3AD203B41FA5}">
                      <a16:colId xmlns:a16="http://schemas.microsoft.com/office/drawing/2014/main" val="1736340799"/>
                    </a:ext>
                  </a:extLst>
                </a:gridCol>
                <a:gridCol w="1376589">
                  <a:extLst>
                    <a:ext uri="{9D8B030D-6E8A-4147-A177-3AD203B41FA5}">
                      <a16:colId xmlns:a16="http://schemas.microsoft.com/office/drawing/2014/main" val="4185575723"/>
                    </a:ext>
                  </a:extLst>
                </a:gridCol>
                <a:gridCol w="1470972">
                  <a:extLst>
                    <a:ext uri="{9D8B030D-6E8A-4147-A177-3AD203B41FA5}">
                      <a16:colId xmlns:a16="http://schemas.microsoft.com/office/drawing/2014/main" val="2102563724"/>
                    </a:ext>
                  </a:extLst>
                </a:gridCol>
                <a:gridCol w="1491834">
                  <a:extLst>
                    <a:ext uri="{9D8B030D-6E8A-4147-A177-3AD203B41FA5}">
                      <a16:colId xmlns:a16="http://schemas.microsoft.com/office/drawing/2014/main" val="2476285391"/>
                    </a:ext>
                  </a:extLst>
                </a:gridCol>
                <a:gridCol w="1491834">
                  <a:extLst>
                    <a:ext uri="{9D8B030D-6E8A-4147-A177-3AD203B41FA5}">
                      <a16:colId xmlns:a16="http://schemas.microsoft.com/office/drawing/2014/main" val="594912939"/>
                    </a:ext>
                  </a:extLst>
                </a:gridCol>
              </a:tblGrid>
              <a:tr h="0">
                <a:tc>
                  <a:txBody>
                    <a:bodyPr/>
                    <a:lstStyle/>
                    <a:p>
                      <a:pPr algn="l" fontAlgn="ctr"/>
                      <a:r>
                        <a:rPr lang="en-US" sz="1600" b="1" i="0" u="none" strike="noStrike" dirty="0">
                          <a:solidFill>
                            <a:srgbClr val="000000"/>
                          </a:solidFill>
                          <a:effectLst/>
                          <a:latin typeface="Arial" panose="020B0604020202020204" pitchFamily="34" charset="0"/>
                        </a:rPr>
                        <a:t>Transfers</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ctr" fontAlgn="b"/>
                      <a:r>
                        <a:rPr lang="en-US" sz="1600" b="1" i="0" u="none" strike="noStrike" dirty="0">
                          <a:solidFill>
                            <a:srgbClr val="000000"/>
                          </a:solidFill>
                          <a:effectLst/>
                          <a:latin typeface="Arial" panose="020B0604020202020204" pitchFamily="34" charset="0"/>
                        </a:rPr>
                        <a:t>FY 21</a:t>
                      </a:r>
                    </a:p>
                  </a:txBody>
                  <a:tcPr marL="7620" marR="7620" marT="7620" marB="0" anchor="b">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600" b="1" i="0" u="none" strike="noStrike" dirty="0">
                          <a:solidFill>
                            <a:srgbClr val="000000"/>
                          </a:solidFill>
                          <a:effectLst/>
                          <a:latin typeface="Arial" panose="020B0604020202020204" pitchFamily="34" charset="0"/>
                        </a:rPr>
                        <a:t>FY 22 </a:t>
                      </a:r>
                    </a:p>
                    <a:p>
                      <a:pPr algn="ctr" fontAlgn="b"/>
                      <a:r>
                        <a:rPr lang="en-US" sz="1600" b="1" i="0" u="none" strike="noStrike" dirty="0">
                          <a:solidFill>
                            <a:srgbClr val="000000"/>
                          </a:solidFill>
                          <a:effectLst/>
                          <a:latin typeface="Arial" panose="020B0604020202020204" pitchFamily="34" charset="0"/>
                        </a:rPr>
                        <a:t>(actual*)</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600" b="1" i="0" u="none" strike="noStrike" dirty="0">
                          <a:solidFill>
                            <a:srgbClr val="000000"/>
                          </a:solidFill>
                          <a:effectLst/>
                          <a:latin typeface="Arial" panose="020B0604020202020204" pitchFamily="34" charset="0"/>
                        </a:rPr>
                        <a:t>FY 23 </a:t>
                      </a:r>
                    </a:p>
                    <a:p>
                      <a:pPr algn="ctr" fontAlgn="b"/>
                      <a:r>
                        <a:rPr lang="en-US" sz="1600" b="1" i="0" u="none" strike="noStrike" dirty="0">
                          <a:solidFill>
                            <a:srgbClr val="000000"/>
                          </a:solidFill>
                          <a:effectLst/>
                          <a:latin typeface="Arial" panose="020B0604020202020204" pitchFamily="34" charset="0"/>
                        </a:rPr>
                        <a:t>(budgeted)</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fontAlgn="b"/>
                      <a:r>
                        <a:rPr lang="en-US" sz="1600" b="1" i="0" u="none" strike="noStrike" dirty="0">
                          <a:solidFill>
                            <a:srgbClr val="000000"/>
                          </a:solidFill>
                          <a:effectLst/>
                          <a:latin typeface="Arial" panose="020B0604020202020204" pitchFamily="34" charset="0"/>
                        </a:rPr>
                        <a:t>FY 24 </a:t>
                      </a:r>
                    </a:p>
                    <a:p>
                      <a:pPr algn="ctr" fontAlgn="b"/>
                      <a:r>
                        <a:rPr lang="en-US" sz="1600" b="1" i="0" u="none" strike="noStrike" dirty="0">
                          <a:solidFill>
                            <a:srgbClr val="000000"/>
                          </a:solidFill>
                          <a:effectLst/>
                          <a:latin typeface="Arial" panose="020B0604020202020204" pitchFamily="34" charset="0"/>
                        </a:rPr>
                        <a:t>(hallucinated)</a:t>
                      </a:r>
                    </a:p>
                  </a:txBody>
                  <a:tcPr marL="7620" marR="7620" marT="762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3767837"/>
                  </a:ext>
                </a:extLst>
              </a:tr>
              <a:tr h="287811">
                <a:tc>
                  <a:txBody>
                    <a:bodyPr/>
                    <a:lstStyle/>
                    <a:p>
                      <a:pPr algn="l" fontAlgn="ctr"/>
                      <a:r>
                        <a:rPr lang="en-US" sz="1600" b="0" i="0" u="none" strike="noStrike" dirty="0">
                          <a:solidFill>
                            <a:srgbClr val="000000"/>
                          </a:solidFill>
                          <a:effectLst/>
                          <a:latin typeface="Arial" panose="020B0604020202020204" pitchFamily="34" charset="0"/>
                        </a:rPr>
                        <a:t>Internal</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$1,988,391</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($1,097,298)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$1,470,667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($45,445)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309858093"/>
                  </a:ext>
                </a:extLst>
              </a:tr>
              <a:tr h="287811">
                <a:tc>
                  <a:txBody>
                    <a:bodyPr/>
                    <a:lstStyle/>
                    <a:p>
                      <a:pPr algn="l" fontAlgn="ctr"/>
                      <a:r>
                        <a:rPr lang="en-US" sz="1600" b="0" i="0" u="none" strike="noStrike" dirty="0">
                          <a:solidFill>
                            <a:srgbClr val="000000"/>
                          </a:solidFill>
                          <a:effectLst/>
                          <a:latin typeface="Arial" panose="020B0604020202020204" pitchFamily="34" charset="0"/>
                        </a:rPr>
                        <a:t>Mandatory Transfers</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(3,483,219)</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(3,285,882)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(3,376,171)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(3,289,443)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11077104"/>
                  </a:ext>
                </a:extLst>
              </a:tr>
              <a:tr h="287811">
                <a:tc>
                  <a:txBody>
                    <a:bodyPr/>
                    <a:lstStyle/>
                    <a:p>
                      <a:pPr algn="l" fontAlgn="ctr"/>
                      <a:r>
                        <a:rPr lang="en-US" sz="1600" b="0" i="0" u="none" strike="noStrike">
                          <a:solidFill>
                            <a:srgbClr val="000000"/>
                          </a:solidFill>
                          <a:effectLst/>
                          <a:latin typeface="Arial" panose="020B0604020202020204" pitchFamily="34" charset="0"/>
                        </a:rPr>
                        <a:t>NonMandatory Transfers</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(7,114,077)</a:t>
                      </a:r>
                    </a:p>
                  </a:txBody>
                  <a:tcPr marL="7620" marR="7620" marT="7620"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(4,445,964)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(3,850,000)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(4,767,215)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4154535"/>
                  </a:ext>
                </a:extLst>
              </a:tr>
              <a:tr h="287811">
                <a:tc>
                  <a:txBody>
                    <a:bodyPr/>
                    <a:lstStyle/>
                    <a:p>
                      <a:pPr algn="l" fontAlgn="ctr"/>
                      <a:r>
                        <a:rPr lang="en-US" sz="1600" b="1" i="0" u="none" strike="noStrike">
                          <a:solidFill>
                            <a:srgbClr val="000000"/>
                          </a:solidFill>
                          <a:effectLst/>
                          <a:latin typeface="Arial" panose="020B0604020202020204" pitchFamily="34" charset="0"/>
                        </a:rPr>
                        <a:t>Total Transfers</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($8,630,105)</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($8,829,144)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($5,755,504)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($8,102,103)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601756874"/>
                  </a:ext>
                </a:extLst>
              </a:tr>
              <a:tr h="543264">
                <a:tc>
                  <a:txBody>
                    <a:bodyPr/>
                    <a:lstStyle/>
                    <a:p>
                      <a:pPr algn="l" fontAlgn="ctr"/>
                      <a:r>
                        <a:rPr lang="en-US" sz="2800" b="0" i="0" u="none" strike="noStrike">
                          <a:solidFill>
                            <a:srgbClr val="000000"/>
                          </a:solidFill>
                          <a:effectLst/>
                          <a:latin typeface="Calibri" panose="020F0502020204030204" pitchFamily="34" charset="0"/>
                        </a:rPr>
                        <a:t> </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800" b="0" i="0" u="none" strike="noStrike" dirty="0">
                          <a:solidFill>
                            <a:srgbClr val="000000"/>
                          </a:solidFill>
                          <a:effectLst/>
                          <a:latin typeface="Calibri" panose="020F0502020204030204" pitchFamily="34" charset="0"/>
                        </a:rPr>
                        <a:t> </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2800" b="0" i="0" u="none" strike="noStrike" dirty="0">
                        <a:solidFill>
                          <a:schemeClr val="tx1"/>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2800" b="0" i="0" u="none" strike="noStrike" dirty="0">
                        <a:solidFill>
                          <a:schemeClr val="tx1"/>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671148196"/>
                  </a:ext>
                </a:extLst>
              </a:tr>
              <a:tr h="497128">
                <a:tc>
                  <a:txBody>
                    <a:bodyPr/>
                    <a:lstStyle/>
                    <a:p>
                      <a:pPr algn="l" fontAlgn="ctr"/>
                      <a:r>
                        <a:rPr lang="en-US" sz="1600" b="1" i="0" u="none" strike="noStrike" dirty="0">
                          <a:solidFill>
                            <a:srgbClr val="000000"/>
                          </a:solidFill>
                          <a:effectLst/>
                          <a:latin typeface="Arial" panose="020B0604020202020204" pitchFamily="34" charset="0"/>
                        </a:rPr>
                        <a:t>Expenditures</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2800" b="0" i="0" u="none" strike="noStrike" dirty="0">
                          <a:solidFill>
                            <a:srgbClr val="000000"/>
                          </a:solidFill>
                          <a:effectLst/>
                          <a:latin typeface="Calibri" panose="020F0502020204030204" pitchFamily="34" charset="0"/>
                        </a:rPr>
                        <a:t> </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 </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2800" b="0" i="0" u="none" strike="noStrike" dirty="0">
                        <a:solidFill>
                          <a:schemeClr val="tx1"/>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2800" b="0" i="0" u="none" strike="noStrike" dirty="0">
                        <a:solidFill>
                          <a:schemeClr val="tx1"/>
                        </a:solidFill>
                        <a:effectLst/>
                        <a:latin typeface="Calibri" panose="020F050202020403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41333799"/>
                  </a:ext>
                </a:extLst>
              </a:tr>
              <a:tr h="287811">
                <a:tc>
                  <a:txBody>
                    <a:bodyPr/>
                    <a:lstStyle/>
                    <a:p>
                      <a:pPr algn="l" fontAlgn="ctr"/>
                      <a:r>
                        <a:rPr lang="en-US" sz="1600" b="0" i="0" u="none" strike="noStrike" dirty="0">
                          <a:solidFill>
                            <a:srgbClr val="000000"/>
                          </a:solidFill>
                          <a:effectLst/>
                          <a:latin typeface="Arial" panose="020B0604020202020204" pitchFamily="34" charset="0"/>
                        </a:rPr>
                        <a:t>Salaries &amp; Wages</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$75,195,068</a:t>
                      </a:r>
                    </a:p>
                  </a:txBody>
                  <a:tcPr marL="7620" marR="7620" marT="7620" marB="0" anchor="ctr">
                    <a:lnL>
                      <a:noFill/>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$72,970,747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$80,441,613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$82,662,837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397659946"/>
                  </a:ext>
                </a:extLst>
              </a:tr>
              <a:tr h="287811">
                <a:tc>
                  <a:txBody>
                    <a:bodyPr/>
                    <a:lstStyle/>
                    <a:p>
                      <a:pPr algn="l" fontAlgn="ctr"/>
                      <a:r>
                        <a:rPr lang="en-US" sz="1600" b="0" i="0" u="none" strike="noStrike" dirty="0">
                          <a:solidFill>
                            <a:srgbClr val="000000"/>
                          </a:solidFill>
                          <a:effectLst/>
                          <a:latin typeface="Arial" panose="020B0604020202020204" pitchFamily="34" charset="0"/>
                        </a:rPr>
                        <a:t>Benefit Expense</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24,209,899 </a:t>
                      </a:r>
                    </a:p>
                  </a:txBody>
                  <a:tcPr marL="7620" marR="7620" marT="7620"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23,542,539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27,358,459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29,271,769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18502229"/>
                  </a:ext>
                </a:extLst>
              </a:tr>
              <a:tr h="287811">
                <a:tc>
                  <a:txBody>
                    <a:bodyPr/>
                    <a:lstStyle/>
                    <a:p>
                      <a:pPr algn="l" fontAlgn="ctr"/>
                      <a:r>
                        <a:rPr lang="en-US" sz="1600" b="1" i="0" u="none" strike="noStrike">
                          <a:solidFill>
                            <a:srgbClr val="000000"/>
                          </a:solidFill>
                          <a:effectLst/>
                          <a:latin typeface="Arial" panose="020B0604020202020204" pitchFamily="34" charset="0"/>
                        </a:rPr>
                        <a:t>Compensation</a:t>
                      </a:r>
                    </a:p>
                  </a:txBody>
                  <a:tcPr marL="18288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$99,404,966</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$96,513,286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$107,800,003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$111,934,606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31970566"/>
                  </a:ext>
                </a:extLst>
              </a:tr>
              <a:tr h="287811">
                <a:tc>
                  <a:txBody>
                    <a:bodyPr/>
                    <a:lstStyle/>
                    <a:p>
                      <a:pPr algn="l" fontAlgn="ctr"/>
                      <a:r>
                        <a:rPr lang="en-US" sz="1600" b="0" i="0" u="none" strike="noStrike" dirty="0">
                          <a:solidFill>
                            <a:srgbClr val="000000"/>
                          </a:solidFill>
                          <a:effectLst/>
                          <a:latin typeface="Arial" panose="020B0604020202020204" pitchFamily="34" charset="0"/>
                        </a:rPr>
                        <a:t>Other Expenses</a:t>
                      </a:r>
                    </a:p>
                  </a:txBody>
                  <a:tcPr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32,471,617 </a:t>
                      </a:r>
                    </a:p>
                  </a:txBody>
                  <a:tcPr marL="7620" marR="7620" marT="7620" marB="0" anchor="ctr">
                    <a:lnL>
                      <a:noFill/>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35,350,345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39,049,616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chemeClr val="tx1"/>
                          </a:solidFill>
                          <a:effectLst/>
                          <a:latin typeface="Arial" panose="020B0604020202020204" pitchFamily="34" charset="0"/>
                        </a:rPr>
                        <a:t>41,692,583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052148634"/>
                  </a:ext>
                </a:extLst>
              </a:tr>
              <a:tr h="287811">
                <a:tc>
                  <a:txBody>
                    <a:bodyPr/>
                    <a:lstStyle/>
                    <a:p>
                      <a:pPr algn="l" fontAlgn="ctr"/>
                      <a:r>
                        <a:rPr lang="en-US" sz="1600" b="1" i="0" u="none" strike="noStrike" dirty="0">
                          <a:solidFill>
                            <a:srgbClr val="000000"/>
                          </a:solidFill>
                          <a:effectLst/>
                          <a:latin typeface="Arial" panose="020B0604020202020204" pitchFamily="34" charset="0"/>
                        </a:rPr>
                        <a:t>Total Expenditures</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cs typeface="Arial" panose="020B0604020202020204" pitchFamily="34" charset="0"/>
                        </a:rPr>
                        <a:t>$131,876,584</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$131,863,631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$146,849,689</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$153,627,192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16401513"/>
                  </a:ext>
                </a:extLst>
              </a:tr>
              <a:tr h="287811">
                <a:tc>
                  <a:txBody>
                    <a:bodyPr/>
                    <a:lstStyle/>
                    <a:p>
                      <a:pPr algn="l" fontAlgn="ctr"/>
                      <a:endParaRPr lang="en-US" sz="1600" b="1" i="0" u="none" strike="noStrike" dirty="0">
                        <a:solidFill>
                          <a:srgbClr val="000000"/>
                        </a:solidFill>
                        <a:effectLst/>
                        <a:latin typeface="Arial" panose="020B0604020202020204" pitchFamily="34" charset="0"/>
                      </a:endParaRP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600" b="0" i="0" u="none" strike="noStrike" dirty="0">
                        <a:solidFill>
                          <a:srgbClr val="000000"/>
                        </a:solidFill>
                        <a:effectLst/>
                        <a:latin typeface="Arial" panose="020B0604020202020204" pitchFamily="34" charset="0"/>
                      </a:endParaRPr>
                    </a:p>
                  </a:txBody>
                  <a:tcPr marL="7620" marR="7620" marT="7620"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600" b="0" i="0" u="none" strike="noStrike" dirty="0">
                        <a:solidFill>
                          <a:srgbClr val="000000"/>
                        </a:solidFill>
                        <a:effectLst/>
                        <a:latin typeface="Arial" panose="020B060402020202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600" b="0" i="0" u="none" strike="noStrike" dirty="0">
                        <a:solidFill>
                          <a:srgbClr val="000000"/>
                        </a:solidFill>
                        <a:effectLst/>
                        <a:latin typeface="Arial" panose="020B060402020202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endParaRPr lang="en-US" sz="1600" b="0" i="0" u="none" strike="noStrike" dirty="0">
                        <a:solidFill>
                          <a:srgbClr val="000000"/>
                        </a:solidFill>
                        <a:effectLst/>
                        <a:latin typeface="Arial" panose="020B060402020202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880105055"/>
                  </a:ext>
                </a:extLst>
              </a:tr>
              <a:tr h="287811">
                <a:tc>
                  <a:txBody>
                    <a:bodyPr/>
                    <a:lstStyle/>
                    <a:p>
                      <a:pPr algn="l" fontAlgn="ctr"/>
                      <a:endParaRPr lang="en-US" sz="1600" b="1" i="0" u="none" strike="noStrike" dirty="0">
                        <a:solidFill>
                          <a:srgbClr val="000000"/>
                        </a:solidFill>
                        <a:effectLst/>
                        <a:latin typeface="Arial" panose="020B0604020202020204" pitchFamily="34" charset="0"/>
                      </a:endParaRP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endParaRPr lang="en-US" sz="1600" b="0" i="0" u="none" strike="noStrike" dirty="0">
                        <a:solidFill>
                          <a:srgbClr val="000000"/>
                        </a:solidFill>
                        <a:effectLst/>
                        <a:latin typeface="Arial" panose="020B0604020202020204" pitchFamily="34" charset="0"/>
                      </a:endParaRPr>
                    </a:p>
                  </a:txBody>
                  <a:tcPr marL="7620" marR="7620" marT="7620" marB="0" anchor="ctr">
                    <a:lnL>
                      <a:noFill/>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Increase from previous year:</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$14,986,058</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$6,777,503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22472894"/>
                  </a:ext>
                </a:extLst>
              </a:tr>
            </a:tbl>
          </a:graphicData>
        </a:graphic>
      </p:graphicFrame>
      <p:sp>
        <p:nvSpPr>
          <p:cNvPr id="2" name="Title 1"/>
          <p:cNvSpPr>
            <a:spLocks noGrp="1"/>
          </p:cNvSpPr>
          <p:nvPr>
            <p:ph type="title"/>
          </p:nvPr>
        </p:nvSpPr>
        <p:spPr>
          <a:xfrm>
            <a:off x="838200" y="76041"/>
            <a:ext cx="10515600" cy="1325563"/>
          </a:xfrm>
        </p:spPr>
        <p:txBody>
          <a:bodyPr/>
          <a:lstStyle/>
          <a:p>
            <a:pPr algn="ctr"/>
            <a:r>
              <a:rPr lang="en-US" dirty="0">
                <a:solidFill>
                  <a:srgbClr val="00B050"/>
                </a:solidFill>
                <a:latin typeface="+mn-lt"/>
              </a:rPr>
              <a:t>General Revenue Budget: costs</a:t>
            </a:r>
          </a:p>
        </p:txBody>
      </p:sp>
      <p:sp>
        <p:nvSpPr>
          <p:cNvPr id="26" name="TextBox 25">
            <a:extLst>
              <a:ext uri="{FF2B5EF4-FFF2-40B4-BE49-F238E27FC236}">
                <a16:creationId xmlns:a16="http://schemas.microsoft.com/office/drawing/2014/main" id="{518F4643-89BC-4A2D-BA1B-DEC3183F550D}"/>
              </a:ext>
            </a:extLst>
          </p:cNvPr>
          <p:cNvSpPr txBox="1"/>
          <p:nvPr/>
        </p:nvSpPr>
        <p:spPr>
          <a:xfrm>
            <a:off x="8686543" y="5135444"/>
            <a:ext cx="2966076"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sng" strike="noStrike" kern="0" cap="none" spc="0" normalizeH="0" baseline="0" noProof="0" dirty="0">
                <a:ln>
                  <a:noFill/>
                </a:ln>
                <a:solidFill>
                  <a:srgbClr val="FF0000"/>
                </a:solidFill>
                <a:effectLst/>
                <a:uLnTx/>
                <a:uFillTx/>
                <a:latin typeface="Arial"/>
                <a:cs typeface="Arial"/>
                <a:sym typeface="Arial"/>
              </a:rPr>
              <a:t>Some increases: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Maintenance 	+362k</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Utilities		+261k</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Insurance		+65k</a:t>
            </a:r>
          </a:p>
        </p:txBody>
      </p:sp>
      <p:graphicFrame>
        <p:nvGraphicFramePr>
          <p:cNvPr id="4" name="Table 3">
            <a:extLst>
              <a:ext uri="{FF2B5EF4-FFF2-40B4-BE49-F238E27FC236}">
                <a16:creationId xmlns:a16="http://schemas.microsoft.com/office/drawing/2014/main" id="{36069E11-FA4D-401C-9A0A-A1078E530B20}"/>
              </a:ext>
            </a:extLst>
          </p:cNvPr>
          <p:cNvGraphicFramePr>
            <a:graphicFrameLocks noGrp="1"/>
          </p:cNvGraphicFramePr>
          <p:nvPr/>
        </p:nvGraphicFramePr>
        <p:xfrm>
          <a:off x="695778" y="1213536"/>
          <a:ext cx="7708710" cy="308492"/>
        </p:xfrm>
        <a:graphic>
          <a:graphicData uri="http://schemas.openxmlformats.org/drawingml/2006/table">
            <a:tbl>
              <a:tblPr/>
              <a:tblGrid>
                <a:gridCol w="2040125">
                  <a:extLst>
                    <a:ext uri="{9D8B030D-6E8A-4147-A177-3AD203B41FA5}">
                      <a16:colId xmlns:a16="http://schemas.microsoft.com/office/drawing/2014/main" val="1628168818"/>
                    </a:ext>
                  </a:extLst>
                </a:gridCol>
                <a:gridCol w="1274972">
                  <a:extLst>
                    <a:ext uri="{9D8B030D-6E8A-4147-A177-3AD203B41FA5}">
                      <a16:colId xmlns:a16="http://schemas.microsoft.com/office/drawing/2014/main" val="1341763912"/>
                    </a:ext>
                  </a:extLst>
                </a:gridCol>
                <a:gridCol w="1376015">
                  <a:extLst>
                    <a:ext uri="{9D8B030D-6E8A-4147-A177-3AD203B41FA5}">
                      <a16:colId xmlns:a16="http://schemas.microsoft.com/office/drawing/2014/main" val="271589979"/>
                    </a:ext>
                  </a:extLst>
                </a:gridCol>
                <a:gridCol w="1508799">
                  <a:extLst>
                    <a:ext uri="{9D8B030D-6E8A-4147-A177-3AD203B41FA5}">
                      <a16:colId xmlns:a16="http://schemas.microsoft.com/office/drawing/2014/main" val="2232154562"/>
                    </a:ext>
                  </a:extLst>
                </a:gridCol>
                <a:gridCol w="1508799">
                  <a:extLst>
                    <a:ext uri="{9D8B030D-6E8A-4147-A177-3AD203B41FA5}">
                      <a16:colId xmlns:a16="http://schemas.microsoft.com/office/drawing/2014/main" val="3972903147"/>
                    </a:ext>
                  </a:extLst>
                </a:gridCol>
              </a:tblGrid>
              <a:tr h="308492">
                <a:tc>
                  <a:txBody>
                    <a:bodyPr/>
                    <a:lstStyle/>
                    <a:p>
                      <a:pPr algn="l" fontAlgn="ctr"/>
                      <a:r>
                        <a:rPr lang="en-US" sz="1600" b="1" i="0" u="none" strike="noStrike" dirty="0">
                          <a:solidFill>
                            <a:srgbClr val="000000"/>
                          </a:solidFill>
                          <a:effectLst/>
                          <a:latin typeface="Arial" panose="020B0604020202020204" pitchFamily="34" charset="0"/>
                        </a:rPr>
                        <a:t>Total Revenues</a:t>
                      </a:r>
                    </a:p>
                  </a:txBody>
                  <a:tcPr marL="7620" marR="7620" marT="7620" marB="0" anchor="ctr">
                    <a:lnL w="635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$140,239,544</a:t>
                      </a:r>
                    </a:p>
                  </a:txBody>
                  <a:tcPr marL="7620" marR="7620" marT="7620" marB="0" anchor="ctr">
                    <a:lnL>
                      <a:noFill/>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$149,008,602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$152,636,941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a:txBody>
                    <a:bodyPr/>
                    <a:lstStyle/>
                    <a:p>
                      <a:pPr algn="r" fontAlgn="ctr"/>
                      <a:r>
                        <a:rPr lang="en-US" sz="1600" b="0" i="0" u="none" strike="noStrike" dirty="0">
                          <a:solidFill>
                            <a:srgbClr val="000000"/>
                          </a:solidFill>
                          <a:effectLst/>
                          <a:latin typeface="Arial" panose="020B0604020202020204" pitchFamily="34" charset="0"/>
                        </a:rPr>
                        <a:t>$161, 017,685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509784192"/>
                  </a:ext>
                </a:extLst>
              </a:tr>
            </a:tbl>
          </a:graphicData>
        </a:graphic>
      </p:graphicFrame>
      <p:sp>
        <p:nvSpPr>
          <p:cNvPr id="11" name="TextBox 10">
            <a:extLst>
              <a:ext uri="{FF2B5EF4-FFF2-40B4-BE49-F238E27FC236}">
                <a16:creationId xmlns:a16="http://schemas.microsoft.com/office/drawing/2014/main" id="{CC9450DB-B277-2AD9-7E0F-BCB809F9BF16}"/>
              </a:ext>
            </a:extLst>
          </p:cNvPr>
          <p:cNvSpPr txBox="1"/>
          <p:nvPr/>
        </p:nvSpPr>
        <p:spPr>
          <a:xfrm>
            <a:off x="8681795" y="1183474"/>
            <a:ext cx="223227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+$8.38 million</a:t>
            </a:r>
          </a:p>
        </p:txBody>
      </p:sp>
      <p:sp>
        <p:nvSpPr>
          <p:cNvPr id="7" name="Left Brace 6">
            <a:extLst>
              <a:ext uri="{FF2B5EF4-FFF2-40B4-BE49-F238E27FC236}">
                <a16:creationId xmlns:a16="http://schemas.microsoft.com/office/drawing/2014/main" id="{AD4A0F90-7C0A-6617-1804-40053C9E3457}"/>
              </a:ext>
            </a:extLst>
          </p:cNvPr>
          <p:cNvSpPr/>
          <p:nvPr/>
        </p:nvSpPr>
        <p:spPr>
          <a:xfrm>
            <a:off x="8567809" y="5143735"/>
            <a:ext cx="227974" cy="1200329"/>
          </a:xfrm>
          <a:prstGeom prst="leftBrace">
            <a:avLst>
              <a:gd name="adj1" fmla="val 8333"/>
              <a:gd name="adj2" fmla="val 15536"/>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0000"/>
              </a:solidFill>
              <a:effectLst/>
              <a:uLnTx/>
              <a:uFillTx/>
              <a:latin typeface="Arial"/>
              <a:ea typeface="+mn-ea"/>
              <a:cs typeface="+mn-cs"/>
              <a:sym typeface="Arial"/>
            </a:endParaRPr>
          </a:p>
        </p:txBody>
      </p:sp>
      <p:sp>
        <p:nvSpPr>
          <p:cNvPr id="6" name="TextBox 5">
            <a:extLst>
              <a:ext uri="{FF2B5EF4-FFF2-40B4-BE49-F238E27FC236}">
                <a16:creationId xmlns:a16="http://schemas.microsoft.com/office/drawing/2014/main" id="{4B0AF747-642A-0ACE-60BD-33E51670C5ED}"/>
              </a:ext>
            </a:extLst>
          </p:cNvPr>
          <p:cNvSpPr txBox="1"/>
          <p:nvPr/>
        </p:nvSpPr>
        <p:spPr>
          <a:xfrm>
            <a:off x="8795783" y="3558393"/>
            <a:ext cx="3171848"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3% merit + 0.5% +1% market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But: Enrollment Mgt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Annual Giving reincarnation.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+2 IT and IT underpaid, + 2 HR</a:t>
            </a:r>
          </a:p>
        </p:txBody>
      </p:sp>
      <p:sp>
        <p:nvSpPr>
          <p:cNvPr id="9" name="TextBox 8">
            <a:extLst>
              <a:ext uri="{FF2B5EF4-FFF2-40B4-BE49-F238E27FC236}">
                <a16:creationId xmlns:a16="http://schemas.microsoft.com/office/drawing/2014/main" id="{C8DBF751-ACBF-A593-6C9C-827AD40FD0DF}"/>
              </a:ext>
            </a:extLst>
          </p:cNvPr>
          <p:cNvSpPr txBox="1"/>
          <p:nvPr/>
        </p:nvSpPr>
        <p:spPr>
          <a:xfrm>
            <a:off x="4550133" y="3911259"/>
            <a:ext cx="18716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[2022 Inflation 6.5%]</a:t>
            </a:r>
          </a:p>
        </p:txBody>
      </p:sp>
      <p:sp>
        <p:nvSpPr>
          <p:cNvPr id="10" name="Left Brace 9">
            <a:extLst>
              <a:ext uri="{FF2B5EF4-FFF2-40B4-BE49-F238E27FC236}">
                <a16:creationId xmlns:a16="http://schemas.microsoft.com/office/drawing/2014/main" id="{1EFA3645-4667-3B8C-AA6C-CAC91D529D68}"/>
              </a:ext>
            </a:extLst>
          </p:cNvPr>
          <p:cNvSpPr/>
          <p:nvPr/>
        </p:nvSpPr>
        <p:spPr>
          <a:xfrm>
            <a:off x="8567808" y="3623067"/>
            <a:ext cx="227974" cy="1011015"/>
          </a:xfrm>
          <a:prstGeom prst="leftBrace">
            <a:avLst>
              <a:gd name="adj1" fmla="val 8333"/>
              <a:gd name="adj2" fmla="val 83021"/>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0000"/>
              </a:solidFill>
              <a:effectLst/>
              <a:uLnTx/>
              <a:uFillTx/>
              <a:latin typeface="Arial"/>
              <a:ea typeface="+mn-ea"/>
              <a:cs typeface="+mn-cs"/>
              <a:sym typeface="Arial"/>
            </a:endParaRPr>
          </a:p>
        </p:txBody>
      </p:sp>
      <p:sp>
        <p:nvSpPr>
          <p:cNvPr id="5" name="TextBox 4">
            <a:extLst>
              <a:ext uri="{FF2B5EF4-FFF2-40B4-BE49-F238E27FC236}">
                <a16:creationId xmlns:a16="http://schemas.microsoft.com/office/drawing/2014/main" id="{5CF0B2E7-CEC8-8C54-D8DB-85F4723DF08B}"/>
              </a:ext>
            </a:extLst>
          </p:cNvPr>
          <p:cNvSpPr txBox="1"/>
          <p:nvPr/>
        </p:nvSpPr>
        <p:spPr>
          <a:xfrm>
            <a:off x="6413383" y="3916225"/>
            <a:ext cx="187163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[2023 Inflation 5%?]</a:t>
            </a:r>
          </a:p>
        </p:txBody>
      </p:sp>
      <p:sp>
        <p:nvSpPr>
          <p:cNvPr id="8" name="TextBox 7">
            <a:extLst>
              <a:ext uri="{FF2B5EF4-FFF2-40B4-BE49-F238E27FC236}">
                <a16:creationId xmlns:a16="http://schemas.microsoft.com/office/drawing/2014/main" id="{85523B2B-2DFD-8D87-0094-2D5D32B9E6F0}"/>
              </a:ext>
            </a:extLst>
          </p:cNvPr>
          <p:cNvSpPr txBox="1"/>
          <p:nvPr/>
        </p:nvSpPr>
        <p:spPr>
          <a:xfrm>
            <a:off x="8567808" y="2403270"/>
            <a:ext cx="223227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Debt service</a:t>
            </a:r>
          </a:p>
        </p:txBody>
      </p:sp>
      <p:sp>
        <p:nvSpPr>
          <p:cNvPr id="12" name="TextBox 11">
            <a:extLst>
              <a:ext uri="{FF2B5EF4-FFF2-40B4-BE49-F238E27FC236}">
                <a16:creationId xmlns:a16="http://schemas.microsoft.com/office/drawing/2014/main" id="{C595A3E0-AC5A-AB17-CBF0-9D1F26AC6AAB}"/>
              </a:ext>
            </a:extLst>
          </p:cNvPr>
          <p:cNvSpPr txBox="1"/>
          <p:nvPr/>
        </p:nvSpPr>
        <p:spPr>
          <a:xfrm>
            <a:off x="8567808" y="4680881"/>
            <a:ext cx="333581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Benefits 34% </a:t>
            </a: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Wingdings" panose="05000000000000000000" pitchFamily="2" charset="2"/>
              </a:rPr>
              <a:t>→ 35.4% (=$200 ea)</a:t>
            </a:r>
            <a:endPar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endParaRPr>
          </a:p>
        </p:txBody>
      </p:sp>
      <p:sp>
        <p:nvSpPr>
          <p:cNvPr id="13" name="TextBox 12">
            <a:extLst>
              <a:ext uri="{FF2B5EF4-FFF2-40B4-BE49-F238E27FC236}">
                <a16:creationId xmlns:a16="http://schemas.microsoft.com/office/drawing/2014/main" id="{AD1EFE5C-6455-A19D-FEF7-7AD63C7C70F4}"/>
              </a:ext>
            </a:extLst>
          </p:cNvPr>
          <p:cNvSpPr txBox="1"/>
          <p:nvPr/>
        </p:nvSpPr>
        <p:spPr>
          <a:xfrm>
            <a:off x="8567808" y="2727382"/>
            <a:ext cx="223227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sym typeface="Arial"/>
              </a:rPr>
              <a:t>More buildings!</a:t>
            </a:r>
          </a:p>
        </p:txBody>
      </p:sp>
    </p:spTree>
    <p:extLst>
      <p:ext uri="{BB962C8B-B14F-4D97-AF65-F5344CB8AC3E}">
        <p14:creationId xmlns:p14="http://schemas.microsoft.com/office/powerpoint/2010/main" val="1581699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2933D2-759E-4757-9A45-18BC99BF3D0D}"/>
              </a:ext>
            </a:extLst>
          </p:cNvPr>
          <p:cNvSpPr>
            <a:spLocks noGrp="1"/>
          </p:cNvSpPr>
          <p:nvPr>
            <p:ph type="body" sz="quarter" idx="11"/>
          </p:nvPr>
        </p:nvSpPr>
        <p:spPr>
          <a:xfrm>
            <a:off x="631860" y="1392965"/>
            <a:ext cx="10928280" cy="5465035"/>
          </a:xfrm>
        </p:spPr>
        <p:txBody>
          <a:bodyPr/>
          <a:lstStyle/>
          <a:p>
            <a:pPr>
              <a:lnSpc>
                <a:spcPct val="150000"/>
              </a:lnSpc>
            </a:pPr>
            <a:r>
              <a:rPr lang="en-US" dirty="0"/>
              <a:t>Faculty and Staff Climate survey report</a:t>
            </a:r>
          </a:p>
          <a:p>
            <a:pPr>
              <a:lnSpc>
                <a:spcPct val="150000"/>
              </a:lnSpc>
            </a:pPr>
            <a:r>
              <a:rPr lang="en-US" dirty="0"/>
              <a:t>Tenure Policy Committee—things ended on a good note. Moving toward getting everyone to read all the dossiers.</a:t>
            </a:r>
          </a:p>
          <a:p>
            <a:pPr>
              <a:lnSpc>
                <a:spcPct val="150000"/>
              </a:lnSpc>
            </a:pPr>
            <a:r>
              <a:rPr lang="en-US" dirty="0"/>
              <a:t>Bylaws</a:t>
            </a:r>
          </a:p>
          <a:p>
            <a:pPr lvl="1">
              <a:lnSpc>
                <a:spcPct val="150000"/>
              </a:lnSpc>
            </a:pPr>
            <a:r>
              <a:rPr lang="en-US" dirty="0"/>
              <a:t>Issue with versions</a:t>
            </a:r>
          </a:p>
          <a:p>
            <a:pPr lvl="1">
              <a:lnSpc>
                <a:spcPct val="150000"/>
              </a:lnSpc>
            </a:pPr>
            <a:r>
              <a:rPr lang="en-US" dirty="0"/>
              <a:t>Re-voting on them in the June 29 meeting</a:t>
            </a:r>
          </a:p>
          <a:p>
            <a:pPr>
              <a:lnSpc>
                <a:spcPct val="150000"/>
              </a:lnSpc>
            </a:pPr>
            <a:r>
              <a:rPr lang="en-US" dirty="0"/>
              <a:t>Library Dean Search </a:t>
            </a:r>
          </a:p>
        </p:txBody>
      </p:sp>
      <p:sp>
        <p:nvSpPr>
          <p:cNvPr id="3" name="Text Placeholder 2">
            <a:extLst>
              <a:ext uri="{FF2B5EF4-FFF2-40B4-BE49-F238E27FC236}">
                <a16:creationId xmlns:a16="http://schemas.microsoft.com/office/drawing/2014/main" id="{C0EDFD12-C599-4576-B8A0-15DAE6DE123E}"/>
              </a:ext>
            </a:extLst>
          </p:cNvPr>
          <p:cNvSpPr>
            <a:spLocks noGrp="1"/>
          </p:cNvSpPr>
          <p:nvPr>
            <p:ph type="body" sz="quarter" idx="12"/>
          </p:nvPr>
        </p:nvSpPr>
        <p:spPr>
          <a:xfrm>
            <a:off x="502025" y="747913"/>
            <a:ext cx="11509735" cy="819224"/>
          </a:xfrm>
        </p:spPr>
        <p:txBody>
          <a:bodyPr>
            <a:normAutofit/>
          </a:bodyPr>
          <a:lstStyle/>
          <a:p>
            <a:r>
              <a:rPr lang="en-US" dirty="0"/>
              <a:t>Campus Matters: </a:t>
            </a:r>
          </a:p>
        </p:txBody>
      </p:sp>
    </p:spTree>
    <p:extLst>
      <p:ext uri="{BB962C8B-B14F-4D97-AF65-F5344CB8AC3E}">
        <p14:creationId xmlns:p14="http://schemas.microsoft.com/office/powerpoint/2010/main" val="3649429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txEl>
                                              <p:pRg st="5" end="5"/>
                                            </p:txEl>
                                          </p:spTgt>
                                        </p:tgtEl>
                                        <p:attrNameLst>
                                          <p:attrName>style.visibility</p:attrName>
                                        </p:attrNameLst>
                                      </p:cBhvr>
                                      <p:to>
                                        <p:strVal val="visible"/>
                                      </p:to>
                                    </p:set>
                                    <p:anim calcmode="lin" valueType="num">
                                      <p:cBhvr additive="base">
                                        <p:cTn id="3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C332-8A2D-7CE3-90AB-946CD5E8F4FD}"/>
              </a:ext>
            </a:extLst>
          </p:cNvPr>
          <p:cNvSpPr>
            <a:spLocks noGrp="1"/>
          </p:cNvSpPr>
          <p:nvPr>
            <p:ph type="title"/>
          </p:nvPr>
        </p:nvSpPr>
        <p:spPr>
          <a:xfrm>
            <a:off x="783445" y="1"/>
            <a:ext cx="10515600" cy="854170"/>
          </a:xfrm>
        </p:spPr>
        <p:txBody>
          <a:bodyPr/>
          <a:lstStyle/>
          <a:p>
            <a:pPr algn="ctr"/>
            <a:r>
              <a:rPr lang="en-US" dirty="0">
                <a:solidFill>
                  <a:srgbClr val="00B050"/>
                </a:solidFill>
              </a:rPr>
              <a:t>Overall FY 24 Budget</a:t>
            </a:r>
          </a:p>
        </p:txBody>
      </p:sp>
      <p:graphicFrame>
        <p:nvGraphicFramePr>
          <p:cNvPr id="3" name="Table 2">
            <a:extLst>
              <a:ext uri="{FF2B5EF4-FFF2-40B4-BE49-F238E27FC236}">
                <a16:creationId xmlns:a16="http://schemas.microsoft.com/office/drawing/2014/main" id="{EE95F8BC-ABD0-A0F6-F7E8-E0674B0C8484}"/>
              </a:ext>
            </a:extLst>
          </p:cNvPr>
          <p:cNvGraphicFramePr>
            <a:graphicFrameLocks noGrp="1"/>
          </p:cNvGraphicFramePr>
          <p:nvPr/>
        </p:nvGraphicFramePr>
        <p:xfrm>
          <a:off x="164263" y="662529"/>
          <a:ext cx="11898151" cy="6017509"/>
        </p:xfrm>
        <a:graphic>
          <a:graphicData uri="http://schemas.openxmlformats.org/drawingml/2006/table">
            <a:tbl>
              <a:tblPr>
                <a:tableStyleId>{2D5ABB26-0587-4C30-8999-92F81FD0307C}</a:tableStyleId>
              </a:tblPr>
              <a:tblGrid>
                <a:gridCol w="1859500">
                  <a:extLst>
                    <a:ext uri="{9D8B030D-6E8A-4147-A177-3AD203B41FA5}">
                      <a16:colId xmlns:a16="http://schemas.microsoft.com/office/drawing/2014/main" val="4014531897"/>
                    </a:ext>
                  </a:extLst>
                </a:gridCol>
                <a:gridCol w="1004823">
                  <a:extLst>
                    <a:ext uri="{9D8B030D-6E8A-4147-A177-3AD203B41FA5}">
                      <a16:colId xmlns:a16="http://schemas.microsoft.com/office/drawing/2014/main" val="3891313344"/>
                    </a:ext>
                  </a:extLst>
                </a:gridCol>
                <a:gridCol w="869934">
                  <a:extLst>
                    <a:ext uri="{9D8B030D-6E8A-4147-A177-3AD203B41FA5}">
                      <a16:colId xmlns:a16="http://schemas.microsoft.com/office/drawing/2014/main" val="4268569192"/>
                    </a:ext>
                  </a:extLst>
                </a:gridCol>
                <a:gridCol w="941777">
                  <a:extLst>
                    <a:ext uri="{9D8B030D-6E8A-4147-A177-3AD203B41FA5}">
                      <a16:colId xmlns:a16="http://schemas.microsoft.com/office/drawing/2014/main" val="4058982701"/>
                    </a:ext>
                  </a:extLst>
                </a:gridCol>
                <a:gridCol w="963679">
                  <a:extLst>
                    <a:ext uri="{9D8B030D-6E8A-4147-A177-3AD203B41FA5}">
                      <a16:colId xmlns:a16="http://schemas.microsoft.com/office/drawing/2014/main" val="3816465422"/>
                    </a:ext>
                  </a:extLst>
                </a:gridCol>
                <a:gridCol w="947253">
                  <a:extLst>
                    <a:ext uri="{9D8B030D-6E8A-4147-A177-3AD203B41FA5}">
                      <a16:colId xmlns:a16="http://schemas.microsoft.com/office/drawing/2014/main" val="2824259224"/>
                    </a:ext>
                  </a:extLst>
                </a:gridCol>
                <a:gridCol w="892498">
                  <a:extLst>
                    <a:ext uri="{9D8B030D-6E8A-4147-A177-3AD203B41FA5}">
                      <a16:colId xmlns:a16="http://schemas.microsoft.com/office/drawing/2014/main" val="574974936"/>
                    </a:ext>
                  </a:extLst>
                </a:gridCol>
                <a:gridCol w="947253">
                  <a:extLst>
                    <a:ext uri="{9D8B030D-6E8A-4147-A177-3AD203B41FA5}">
                      <a16:colId xmlns:a16="http://schemas.microsoft.com/office/drawing/2014/main" val="1541891382"/>
                    </a:ext>
                  </a:extLst>
                </a:gridCol>
                <a:gridCol w="903449">
                  <a:extLst>
                    <a:ext uri="{9D8B030D-6E8A-4147-A177-3AD203B41FA5}">
                      <a16:colId xmlns:a16="http://schemas.microsoft.com/office/drawing/2014/main" val="470046326"/>
                    </a:ext>
                  </a:extLst>
                </a:gridCol>
                <a:gridCol w="949059">
                  <a:extLst>
                    <a:ext uri="{9D8B030D-6E8A-4147-A177-3AD203B41FA5}">
                      <a16:colId xmlns:a16="http://schemas.microsoft.com/office/drawing/2014/main" val="4066678757"/>
                    </a:ext>
                  </a:extLst>
                </a:gridCol>
                <a:gridCol w="692982">
                  <a:extLst>
                    <a:ext uri="{9D8B030D-6E8A-4147-A177-3AD203B41FA5}">
                      <a16:colId xmlns:a16="http://schemas.microsoft.com/office/drawing/2014/main" val="2711371620"/>
                    </a:ext>
                  </a:extLst>
                </a:gridCol>
                <a:gridCol w="925944">
                  <a:extLst>
                    <a:ext uri="{9D8B030D-6E8A-4147-A177-3AD203B41FA5}">
                      <a16:colId xmlns:a16="http://schemas.microsoft.com/office/drawing/2014/main" val="497071424"/>
                    </a:ext>
                  </a:extLst>
                </a:gridCol>
              </a:tblGrid>
              <a:tr h="442996">
                <a:tc>
                  <a:txBody>
                    <a:bodyPr/>
                    <a:lstStyle/>
                    <a:p>
                      <a:pPr algn="l" fontAlgn="b"/>
                      <a:endParaRPr lang="en-US" sz="900" b="0" i="0" u="none" strike="noStrike">
                        <a:effectLst/>
                        <a:latin typeface="Arial" panose="020B0604020202020204" pitchFamily="34" charset="0"/>
                      </a:endParaRPr>
                    </a:p>
                  </a:txBody>
                  <a:tcPr marL="4746" marR="4746" marT="4746" marB="0" anchor="b"/>
                </a:tc>
                <a:tc>
                  <a:txBody>
                    <a:bodyPr/>
                    <a:lstStyle/>
                    <a:p>
                      <a:pPr algn="ctr" fontAlgn="b"/>
                      <a:r>
                        <a:rPr lang="en-US" sz="1000" b="1" u="none" strike="noStrike" dirty="0">
                          <a:effectLst/>
                        </a:rPr>
                        <a:t>Operations</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Other Unrestricted</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Auxiliary Ops</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Grants and Contracts</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Gifts-Endow-RSA</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Res Non-Gift Sch &amp; Other</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Current Funds  </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Endowment</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Plant Funds</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a:effectLst/>
                        </a:rPr>
                        <a:t>Loan Funds</a:t>
                      </a:r>
                      <a:endParaRPr lang="en-US" sz="1000" b="1" i="0" u="none" strike="noStrike">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University  </a:t>
                      </a:r>
                      <a:endParaRPr lang="en-US" sz="1000" b="1" i="0" u="none" strike="noStrike" dirty="0">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995416842"/>
                  </a:ext>
                </a:extLst>
              </a:tr>
              <a:tr h="179823">
                <a:tc>
                  <a:txBody>
                    <a:bodyPr/>
                    <a:lstStyle/>
                    <a:p>
                      <a:pPr algn="l" fontAlgn="b"/>
                      <a:r>
                        <a:rPr lang="en-US" sz="1000" b="1" u="none" strike="noStrike" dirty="0">
                          <a:effectLst/>
                        </a:rPr>
                        <a:t>Beginning Net Assets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78,369,623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1,509,850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2,647,667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32,466,373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114,993,514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226,241,280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301,560,697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6,708,272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649,503,762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764389713"/>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300754513"/>
                  </a:ext>
                </a:extLst>
              </a:tr>
              <a:tr h="179823">
                <a:tc>
                  <a:txBody>
                    <a:bodyPr/>
                    <a:lstStyle/>
                    <a:p>
                      <a:pPr algn="l" fontAlgn="b"/>
                      <a:r>
                        <a:rPr lang="en-US" sz="1000" b="1" u="none" strike="noStrike" dirty="0">
                          <a:effectLst/>
                        </a:rPr>
                        <a:t>Revenues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63246612"/>
                  </a:ext>
                </a:extLst>
              </a:tr>
              <a:tr h="179823">
                <a:tc>
                  <a:txBody>
                    <a:bodyPr/>
                    <a:lstStyle/>
                    <a:p>
                      <a:pPr algn="l" fontAlgn="b"/>
                      <a:r>
                        <a:rPr lang="en-US" sz="1000" u="none" strike="noStrike">
                          <a:effectLst/>
                        </a:rPr>
                        <a:t>    Tuition and Fees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130,720,817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609,285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2,176,000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133,506,102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133,506,102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701680941"/>
                  </a:ext>
                </a:extLst>
              </a:tr>
              <a:tr h="179823">
                <a:tc>
                  <a:txBody>
                    <a:bodyPr/>
                    <a:lstStyle/>
                    <a:p>
                      <a:pPr algn="l" fontAlgn="b"/>
                      <a:r>
                        <a:rPr lang="en-US" sz="1000" u="none" strike="noStrike">
                          <a:effectLst/>
                        </a:rPr>
                        <a:t>    Scholarship Allowance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(45,496,454)</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(8,000)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(1,098,000)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(10,639,400)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(11,676,822)</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(5,000,000)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(73,918,676)</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(73,918,676)</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4188176182"/>
                  </a:ext>
                </a:extLst>
              </a:tr>
              <a:tr h="179823">
                <a:tc>
                  <a:txBody>
                    <a:bodyPr/>
                    <a:lstStyle/>
                    <a:p>
                      <a:pPr algn="l" fontAlgn="b"/>
                      <a:r>
                        <a:rPr lang="en-US" sz="1000" u="none" strike="noStrike" dirty="0">
                          <a:effectLst/>
                        </a:rPr>
                        <a:t>  </a:t>
                      </a:r>
                      <a:r>
                        <a:rPr lang="en-US" sz="1000" b="1" u="none" strike="noStrike" dirty="0">
                          <a:effectLst/>
                        </a:rPr>
                        <a:t>Total Net Tuition and Fees </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85,224,364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601,285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1,078,000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(10,639,400)</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(11,676,822)</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(5,000,000)</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59,587,426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59,587,426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327988460"/>
                  </a:ext>
                </a:extLst>
              </a:tr>
              <a:tr h="179823">
                <a:tc>
                  <a:txBody>
                    <a:bodyPr/>
                    <a:lstStyle/>
                    <a:p>
                      <a:pPr algn="l" fontAlgn="b"/>
                      <a:r>
                        <a:rPr lang="en-US" sz="1000" u="none" strike="noStrike">
                          <a:effectLst/>
                        </a:rPr>
                        <a:t>  State Appropriations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60,120,535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60,120,535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3,261,693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63,382,228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759829968"/>
                  </a:ext>
                </a:extLst>
              </a:tr>
              <a:tr h="179823">
                <a:tc>
                  <a:txBody>
                    <a:bodyPr/>
                    <a:lstStyle/>
                    <a:p>
                      <a:pPr algn="l" fontAlgn="b"/>
                      <a:r>
                        <a:rPr lang="en-US" sz="1000" u="none" strike="noStrike">
                          <a:effectLst/>
                        </a:rPr>
                        <a:t>  Grants and Contracts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64,600,000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2,075,000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5,000,000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71,675,000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8,000,000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79,675,000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346964659"/>
                  </a:ext>
                </a:extLst>
              </a:tr>
              <a:tr h="179823">
                <a:tc>
                  <a:txBody>
                    <a:bodyPr/>
                    <a:lstStyle/>
                    <a:p>
                      <a:pPr algn="l" fontAlgn="b"/>
                      <a:r>
                        <a:rPr lang="en-US" sz="1000" u="none" strike="noStrike">
                          <a:effectLst/>
                        </a:rPr>
                        <a:t>  Gifts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100,500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19,898,035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19,998,535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2,520,043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26,693,742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49,212,320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920971522"/>
                  </a:ext>
                </a:extLst>
              </a:tr>
              <a:tr h="179823">
                <a:tc>
                  <a:txBody>
                    <a:bodyPr/>
                    <a:lstStyle/>
                    <a:p>
                      <a:pPr algn="l" fontAlgn="b"/>
                      <a:r>
                        <a:rPr lang="en-US" sz="1000" u="none" strike="noStrike">
                          <a:effectLst/>
                        </a:rPr>
                        <a:t>  Recovery of F&amp;A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8,071,700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(8,071,700)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661064485"/>
                  </a:ext>
                </a:extLst>
              </a:tr>
              <a:tr h="179823">
                <a:tc>
                  <a:txBody>
                    <a:bodyPr/>
                    <a:lstStyle/>
                    <a:p>
                      <a:pPr algn="l" fontAlgn="b"/>
                      <a:r>
                        <a:rPr lang="en-US" sz="1000" u="none" strike="noStrike">
                          <a:effectLst/>
                        </a:rPr>
                        <a:t>  Endowment and Investments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3,694,317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24,000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8,536,004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12,254,322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(1,319,847)</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1,862,121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256,274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13,052,870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1987805"/>
                  </a:ext>
                </a:extLst>
              </a:tr>
              <a:tr h="179823">
                <a:tc>
                  <a:txBody>
                    <a:bodyPr/>
                    <a:lstStyle/>
                    <a:p>
                      <a:pPr algn="l" fontAlgn="b"/>
                      <a:r>
                        <a:rPr lang="en-US" sz="1000" u="none" strike="noStrike">
                          <a:effectLst/>
                        </a:rPr>
                        <a:t>  Sales and Services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1,190,731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55,625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20,897,600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22,144,056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22,144,056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51303341"/>
                  </a:ext>
                </a:extLst>
              </a:tr>
              <a:tr h="179823">
                <a:tc>
                  <a:txBody>
                    <a:bodyPr/>
                    <a:lstStyle/>
                    <a:p>
                      <a:pPr algn="l" fontAlgn="b"/>
                      <a:r>
                        <a:rPr lang="en-US" sz="1000" u="none" strike="noStrike">
                          <a:effectLst/>
                        </a:rPr>
                        <a:t>  Other Income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2,615,539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61,850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1,042,440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230,090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3,949,919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9,858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(57,000)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3,902,777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942848876"/>
                  </a:ext>
                </a:extLst>
              </a:tr>
              <a:tr h="179823">
                <a:tc>
                  <a:txBody>
                    <a:bodyPr/>
                    <a:lstStyle/>
                    <a:p>
                      <a:pPr algn="l" fontAlgn="b"/>
                      <a:r>
                        <a:rPr lang="en-US" sz="1000" b="1" u="none" strike="noStrike" dirty="0">
                          <a:effectLst/>
                        </a:rPr>
                        <a:t>Total Revenues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161,017,685 </a:t>
                      </a:r>
                      <a:endParaRPr lang="en-US" sz="1000" b="1"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718,760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23,042,040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45,888,900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19,062,407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249,729,792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1,200,196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39,827,414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199,274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290,956,676 </a:t>
                      </a:r>
                      <a:endParaRPr lang="en-US" sz="1000" b="1" i="0" u="none" strike="noStrike" dirty="0">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611270745"/>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826594787"/>
                  </a:ext>
                </a:extLst>
              </a:tr>
              <a:tr h="179823">
                <a:tc>
                  <a:txBody>
                    <a:bodyPr/>
                    <a:lstStyle/>
                    <a:p>
                      <a:pPr algn="l" fontAlgn="b"/>
                      <a:r>
                        <a:rPr lang="en-US" sz="1000" b="1" u="none" strike="noStrike" dirty="0">
                          <a:effectLst/>
                        </a:rPr>
                        <a:t>Transfers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462950911"/>
                  </a:ext>
                </a:extLst>
              </a:tr>
              <a:tr h="179823">
                <a:tc>
                  <a:txBody>
                    <a:bodyPr/>
                    <a:lstStyle/>
                    <a:p>
                      <a:pPr algn="l" fontAlgn="b"/>
                      <a:r>
                        <a:rPr lang="en-US" sz="1000" u="none" strike="noStrike">
                          <a:effectLst/>
                        </a:rPr>
                        <a:t>  Internal Transfers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(45,445)</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1,454,326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(1,246,400)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(80,000)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82,481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82,481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357086146"/>
                  </a:ext>
                </a:extLst>
              </a:tr>
              <a:tr h="179823">
                <a:tc>
                  <a:txBody>
                    <a:bodyPr/>
                    <a:lstStyle/>
                    <a:p>
                      <a:pPr algn="l" fontAlgn="b"/>
                      <a:r>
                        <a:rPr lang="en-US" sz="1000" u="none" strike="noStrike">
                          <a:effectLst/>
                        </a:rPr>
                        <a:t>  Mandatory Transfers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(3,289,443)</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(7,190,127)</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127,000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(500,000)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(10,852,570)</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500,000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10,352,570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78750879"/>
                  </a:ext>
                </a:extLst>
              </a:tr>
              <a:tr h="179823">
                <a:tc>
                  <a:txBody>
                    <a:bodyPr/>
                    <a:lstStyle/>
                    <a:p>
                      <a:pPr algn="l" fontAlgn="b"/>
                      <a:r>
                        <a:rPr lang="en-US" sz="1000" u="none" strike="noStrike">
                          <a:effectLst/>
                        </a:rPr>
                        <a:t>  Non-Mandatory Transfers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(4,767,215)</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(2,000,000)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(18,250,900)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(81,885)</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(25,100,000)</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25,100,000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451375690"/>
                  </a:ext>
                </a:extLst>
              </a:tr>
              <a:tr h="179823">
                <a:tc>
                  <a:txBody>
                    <a:bodyPr/>
                    <a:lstStyle/>
                    <a:p>
                      <a:pPr algn="l" fontAlgn="b"/>
                      <a:r>
                        <a:rPr lang="en-US" sz="1000" b="1" u="none" strike="noStrike" dirty="0">
                          <a:effectLst/>
                        </a:rPr>
                        <a:t>Total</a:t>
                      </a:r>
                      <a:r>
                        <a:rPr lang="en-US" sz="1000" u="none" strike="noStrike" dirty="0">
                          <a:effectLst/>
                        </a:rPr>
                        <a:t> </a:t>
                      </a:r>
                      <a:r>
                        <a:rPr lang="en-US" sz="1000" b="1" u="none" strike="noStrike" dirty="0">
                          <a:effectLst/>
                        </a:rPr>
                        <a:t>Transfers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(8,102,103)</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1,454,326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(10,436,527)</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(18,123,900)</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(661,885)</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(35,870,089)</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500,000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35,452,570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82,481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829548826"/>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895211532"/>
                  </a:ext>
                </a:extLst>
              </a:tr>
              <a:tr h="179823">
                <a:tc>
                  <a:txBody>
                    <a:bodyPr/>
                    <a:lstStyle/>
                    <a:p>
                      <a:pPr algn="l" fontAlgn="b"/>
                      <a:r>
                        <a:rPr lang="en-US" sz="1000" b="1" u="none" strike="noStrike" dirty="0">
                          <a:effectLst/>
                        </a:rPr>
                        <a:t>Expenditures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955216601"/>
                  </a:ext>
                </a:extLst>
              </a:tr>
              <a:tr h="179823">
                <a:tc>
                  <a:txBody>
                    <a:bodyPr/>
                    <a:lstStyle/>
                    <a:p>
                      <a:pPr algn="l" fontAlgn="b"/>
                      <a:r>
                        <a:rPr lang="en-US" sz="1000" u="none" strike="noStrike">
                          <a:effectLst/>
                        </a:rPr>
                        <a:t>    Salaries &amp; Wages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82,662,837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5,638,820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3,245,079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14,702,319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6,685,789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112,934,844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112,934,844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97895349"/>
                  </a:ext>
                </a:extLst>
              </a:tr>
              <a:tr h="179823">
                <a:tc>
                  <a:txBody>
                    <a:bodyPr/>
                    <a:lstStyle/>
                    <a:p>
                      <a:pPr algn="l" fontAlgn="b"/>
                      <a:r>
                        <a:rPr lang="en-US" sz="1000" u="none" strike="noStrike">
                          <a:effectLst/>
                        </a:rPr>
                        <a:t>    Benefit Expenses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29,271,769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2,362,482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1,489,308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2,345,481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1,629,741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37,098,782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37,098,782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590470500"/>
                  </a:ext>
                </a:extLst>
              </a:tr>
              <a:tr h="179823">
                <a:tc>
                  <a:txBody>
                    <a:bodyPr/>
                    <a:lstStyle/>
                    <a:p>
                      <a:pPr algn="l" fontAlgn="b"/>
                      <a:r>
                        <a:rPr lang="en-US" sz="1000" u="none" strike="noStrike" dirty="0">
                          <a:effectLst/>
                        </a:rPr>
                        <a:t>  </a:t>
                      </a:r>
                      <a:r>
                        <a:rPr lang="en-US" sz="1000" b="1" u="none" strike="noStrike" dirty="0">
                          <a:effectLst/>
                        </a:rPr>
                        <a:t>Total</a:t>
                      </a:r>
                      <a:r>
                        <a:rPr lang="en-US" sz="1000" u="none" strike="noStrike" dirty="0">
                          <a:effectLst/>
                        </a:rPr>
                        <a:t> </a:t>
                      </a:r>
                      <a:r>
                        <a:rPr lang="en-US" sz="1000" b="1" u="none" strike="noStrike" dirty="0">
                          <a:effectLst/>
                        </a:rPr>
                        <a:t>Compensation</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111,934,606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8,001,302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4,734,388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17,047,800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8,315,531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150,033,626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150,033,626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983378434"/>
                  </a:ext>
                </a:extLst>
              </a:tr>
              <a:tr h="179823">
                <a:tc>
                  <a:txBody>
                    <a:bodyPr/>
                    <a:lstStyle/>
                    <a:p>
                      <a:pPr algn="l" fontAlgn="b"/>
                      <a:r>
                        <a:rPr lang="en-US" sz="1000" u="none" strike="noStrike">
                          <a:effectLst/>
                        </a:rPr>
                        <a:t>  Other Expenses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41,692,586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(5,763,385)</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7,650,260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10,717,200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10,182,411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64,479,072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10,000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13,890,716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78,385,788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514942620"/>
                  </a:ext>
                </a:extLst>
              </a:tr>
              <a:tr h="179823">
                <a:tc>
                  <a:txBody>
                    <a:bodyPr/>
                    <a:lstStyle/>
                    <a:p>
                      <a:pPr algn="l" fontAlgn="b"/>
                      <a:r>
                        <a:rPr lang="en-US" sz="1000" b="1" u="none" strike="noStrike" dirty="0">
                          <a:effectLst/>
                        </a:rPr>
                        <a:t>Total</a:t>
                      </a:r>
                      <a:r>
                        <a:rPr lang="en-US" sz="1000" u="none" strike="noStrike" dirty="0">
                          <a:effectLst/>
                        </a:rPr>
                        <a:t> </a:t>
                      </a:r>
                      <a:r>
                        <a:rPr lang="en-US" sz="1000" b="1" u="none" strike="noStrike" dirty="0">
                          <a:effectLst/>
                        </a:rPr>
                        <a:t>Expenditures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153,627,192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2,237,917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12,384,648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27,765,000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18,497,942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214,512,698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10,000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13,890,716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6,000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228,419,414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541200848"/>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706898174"/>
                  </a:ext>
                </a:extLst>
              </a:tr>
              <a:tr h="179823">
                <a:tc>
                  <a:txBody>
                    <a:bodyPr/>
                    <a:lstStyle/>
                    <a:p>
                      <a:pPr algn="l" fontAlgn="b"/>
                      <a:r>
                        <a:rPr lang="en-US" sz="1000" b="1" u="none" strike="noStrike" dirty="0">
                          <a:effectLst/>
                        </a:rPr>
                        <a:t>Change</a:t>
                      </a:r>
                      <a:r>
                        <a:rPr lang="en-US" sz="1000" u="none" strike="noStrike" dirty="0">
                          <a:effectLst/>
                        </a:rPr>
                        <a:t> </a:t>
                      </a:r>
                      <a:r>
                        <a:rPr lang="en-US" sz="1000" b="1" u="none" strike="noStrike" dirty="0">
                          <a:effectLst/>
                        </a:rPr>
                        <a:t>in Net Assets</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(711,610)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(64,831)</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220,865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(97,420)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(652,995)</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1,690,196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61,389,268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193,274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62,619,743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172863905"/>
                  </a:ext>
                </a:extLst>
              </a:tr>
              <a:tr h="179823">
                <a:tc>
                  <a:txBody>
                    <a:bodyPr/>
                    <a:lstStyle/>
                    <a:p>
                      <a:pPr algn="l" fontAlgn="b"/>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043887475"/>
                  </a:ext>
                </a:extLst>
              </a:tr>
              <a:tr h="179823">
                <a:tc>
                  <a:txBody>
                    <a:bodyPr/>
                    <a:lstStyle/>
                    <a:p>
                      <a:pPr algn="l" fontAlgn="b"/>
                      <a:r>
                        <a:rPr lang="en-US" sz="1000" b="1" u="none" strike="noStrike" dirty="0">
                          <a:effectLst/>
                        </a:rPr>
                        <a:t>Ending Net Assets</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77,658,013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1,445,020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2,868,533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32,368,953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114,340,519 </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227,931,476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362,949,965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6,901,547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712,123,506 </a:t>
                      </a:r>
                      <a:endParaRPr lang="en-US" sz="1000" b="1" i="0" u="none" strike="noStrike" dirty="0">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014521448"/>
                  </a:ext>
                </a:extLst>
              </a:tr>
            </a:tbl>
          </a:graphicData>
        </a:graphic>
      </p:graphicFrame>
      <p:sp>
        <p:nvSpPr>
          <p:cNvPr id="4" name="TextBox 3">
            <a:extLst>
              <a:ext uri="{FF2B5EF4-FFF2-40B4-BE49-F238E27FC236}">
                <a16:creationId xmlns:a16="http://schemas.microsoft.com/office/drawing/2014/main" id="{19DBBA40-C98C-DD3F-DBC7-45C42BCA147F}"/>
              </a:ext>
            </a:extLst>
          </p:cNvPr>
          <p:cNvSpPr txBox="1"/>
          <p:nvPr/>
        </p:nvSpPr>
        <p:spPr>
          <a:xfrm>
            <a:off x="1988714" y="5980027"/>
            <a:ext cx="2008563" cy="215444"/>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‘Green’ money, $158 MM</a:t>
            </a:r>
          </a:p>
        </p:txBody>
      </p:sp>
      <p:sp>
        <p:nvSpPr>
          <p:cNvPr id="5" name="TextBox 4">
            <a:extLst>
              <a:ext uri="{FF2B5EF4-FFF2-40B4-BE49-F238E27FC236}">
                <a16:creationId xmlns:a16="http://schemas.microsoft.com/office/drawing/2014/main" id="{F420D181-DD21-DF1E-5BD4-7AF8B67C1629}"/>
              </a:ext>
            </a:extLst>
          </p:cNvPr>
          <p:cNvSpPr txBox="1"/>
          <p:nvPr/>
        </p:nvSpPr>
        <p:spPr>
          <a:xfrm>
            <a:off x="10053851" y="5980027"/>
            <a:ext cx="2008563" cy="215444"/>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Overall budget, $228 MM</a:t>
            </a:r>
          </a:p>
        </p:txBody>
      </p:sp>
    </p:spTree>
    <p:extLst>
      <p:ext uri="{BB962C8B-B14F-4D97-AF65-F5344CB8AC3E}">
        <p14:creationId xmlns:p14="http://schemas.microsoft.com/office/powerpoint/2010/main" val="17576538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C332-8A2D-7CE3-90AB-946CD5E8F4FD}"/>
              </a:ext>
            </a:extLst>
          </p:cNvPr>
          <p:cNvSpPr>
            <a:spLocks noGrp="1"/>
          </p:cNvSpPr>
          <p:nvPr>
            <p:ph type="title"/>
          </p:nvPr>
        </p:nvSpPr>
        <p:spPr>
          <a:xfrm>
            <a:off x="783445" y="1"/>
            <a:ext cx="10515600" cy="854170"/>
          </a:xfrm>
        </p:spPr>
        <p:txBody>
          <a:bodyPr/>
          <a:lstStyle/>
          <a:p>
            <a:pPr algn="ctr"/>
            <a:r>
              <a:rPr lang="en-US" dirty="0">
                <a:solidFill>
                  <a:srgbClr val="00B050"/>
                </a:solidFill>
              </a:rPr>
              <a:t>Overall FY 24 Budget</a:t>
            </a:r>
          </a:p>
        </p:txBody>
      </p:sp>
      <p:graphicFrame>
        <p:nvGraphicFramePr>
          <p:cNvPr id="3" name="Table 2">
            <a:extLst>
              <a:ext uri="{FF2B5EF4-FFF2-40B4-BE49-F238E27FC236}">
                <a16:creationId xmlns:a16="http://schemas.microsoft.com/office/drawing/2014/main" id="{EE95F8BC-ABD0-A0F6-F7E8-E0674B0C8484}"/>
              </a:ext>
            </a:extLst>
          </p:cNvPr>
          <p:cNvGraphicFramePr>
            <a:graphicFrameLocks noGrp="1"/>
          </p:cNvGraphicFramePr>
          <p:nvPr/>
        </p:nvGraphicFramePr>
        <p:xfrm>
          <a:off x="164263" y="662529"/>
          <a:ext cx="11898151" cy="6017509"/>
        </p:xfrm>
        <a:graphic>
          <a:graphicData uri="http://schemas.openxmlformats.org/drawingml/2006/table">
            <a:tbl>
              <a:tblPr>
                <a:tableStyleId>{2D5ABB26-0587-4C30-8999-92F81FD0307C}</a:tableStyleId>
              </a:tblPr>
              <a:tblGrid>
                <a:gridCol w="1859500">
                  <a:extLst>
                    <a:ext uri="{9D8B030D-6E8A-4147-A177-3AD203B41FA5}">
                      <a16:colId xmlns:a16="http://schemas.microsoft.com/office/drawing/2014/main" val="4014531897"/>
                    </a:ext>
                  </a:extLst>
                </a:gridCol>
                <a:gridCol w="1004823">
                  <a:extLst>
                    <a:ext uri="{9D8B030D-6E8A-4147-A177-3AD203B41FA5}">
                      <a16:colId xmlns:a16="http://schemas.microsoft.com/office/drawing/2014/main" val="3891313344"/>
                    </a:ext>
                  </a:extLst>
                </a:gridCol>
                <a:gridCol w="869934">
                  <a:extLst>
                    <a:ext uri="{9D8B030D-6E8A-4147-A177-3AD203B41FA5}">
                      <a16:colId xmlns:a16="http://schemas.microsoft.com/office/drawing/2014/main" val="4268569192"/>
                    </a:ext>
                  </a:extLst>
                </a:gridCol>
                <a:gridCol w="941777">
                  <a:extLst>
                    <a:ext uri="{9D8B030D-6E8A-4147-A177-3AD203B41FA5}">
                      <a16:colId xmlns:a16="http://schemas.microsoft.com/office/drawing/2014/main" val="4058982701"/>
                    </a:ext>
                  </a:extLst>
                </a:gridCol>
                <a:gridCol w="963679">
                  <a:extLst>
                    <a:ext uri="{9D8B030D-6E8A-4147-A177-3AD203B41FA5}">
                      <a16:colId xmlns:a16="http://schemas.microsoft.com/office/drawing/2014/main" val="3816465422"/>
                    </a:ext>
                  </a:extLst>
                </a:gridCol>
                <a:gridCol w="947253">
                  <a:extLst>
                    <a:ext uri="{9D8B030D-6E8A-4147-A177-3AD203B41FA5}">
                      <a16:colId xmlns:a16="http://schemas.microsoft.com/office/drawing/2014/main" val="2824259224"/>
                    </a:ext>
                  </a:extLst>
                </a:gridCol>
                <a:gridCol w="892498">
                  <a:extLst>
                    <a:ext uri="{9D8B030D-6E8A-4147-A177-3AD203B41FA5}">
                      <a16:colId xmlns:a16="http://schemas.microsoft.com/office/drawing/2014/main" val="574974936"/>
                    </a:ext>
                  </a:extLst>
                </a:gridCol>
                <a:gridCol w="947253">
                  <a:extLst>
                    <a:ext uri="{9D8B030D-6E8A-4147-A177-3AD203B41FA5}">
                      <a16:colId xmlns:a16="http://schemas.microsoft.com/office/drawing/2014/main" val="1541891382"/>
                    </a:ext>
                  </a:extLst>
                </a:gridCol>
                <a:gridCol w="903449">
                  <a:extLst>
                    <a:ext uri="{9D8B030D-6E8A-4147-A177-3AD203B41FA5}">
                      <a16:colId xmlns:a16="http://schemas.microsoft.com/office/drawing/2014/main" val="470046326"/>
                    </a:ext>
                  </a:extLst>
                </a:gridCol>
                <a:gridCol w="949059">
                  <a:extLst>
                    <a:ext uri="{9D8B030D-6E8A-4147-A177-3AD203B41FA5}">
                      <a16:colId xmlns:a16="http://schemas.microsoft.com/office/drawing/2014/main" val="4066678757"/>
                    </a:ext>
                  </a:extLst>
                </a:gridCol>
                <a:gridCol w="692982">
                  <a:extLst>
                    <a:ext uri="{9D8B030D-6E8A-4147-A177-3AD203B41FA5}">
                      <a16:colId xmlns:a16="http://schemas.microsoft.com/office/drawing/2014/main" val="2711371620"/>
                    </a:ext>
                  </a:extLst>
                </a:gridCol>
                <a:gridCol w="925944">
                  <a:extLst>
                    <a:ext uri="{9D8B030D-6E8A-4147-A177-3AD203B41FA5}">
                      <a16:colId xmlns:a16="http://schemas.microsoft.com/office/drawing/2014/main" val="497071424"/>
                    </a:ext>
                  </a:extLst>
                </a:gridCol>
              </a:tblGrid>
              <a:tr h="442996">
                <a:tc>
                  <a:txBody>
                    <a:bodyPr/>
                    <a:lstStyle/>
                    <a:p>
                      <a:pPr algn="l" fontAlgn="b"/>
                      <a:endParaRPr lang="en-US" sz="900" b="0" i="0" u="none" strike="noStrike">
                        <a:effectLst/>
                        <a:latin typeface="Arial" panose="020B0604020202020204" pitchFamily="34" charset="0"/>
                      </a:endParaRPr>
                    </a:p>
                  </a:txBody>
                  <a:tcPr marL="4746" marR="4746" marT="4746" marB="0" anchor="b"/>
                </a:tc>
                <a:tc>
                  <a:txBody>
                    <a:bodyPr/>
                    <a:lstStyle/>
                    <a:p>
                      <a:pPr algn="ctr" fontAlgn="b"/>
                      <a:r>
                        <a:rPr lang="en-US" sz="1000" b="1" u="none" strike="noStrike" dirty="0">
                          <a:effectLst/>
                        </a:rPr>
                        <a:t>Operations</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Other Unrestricted</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Auxiliary Ops</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Grants and Contracts</a:t>
                      </a:r>
                      <a:endParaRPr lang="en-US" sz="1000" b="1" i="0" u="none" strike="noStrike" dirty="0">
                        <a:effectLst/>
                        <a:latin typeface="Calibri" panose="020F0502020204030204" pitchFamily="34" charset="0"/>
                      </a:endParaRPr>
                    </a:p>
                  </a:txBody>
                  <a:tcPr marL="4746" marR="4746" marT="4746" marB="0" anchor="b">
                    <a:solidFill>
                      <a:srgbClr val="FFFF00"/>
                    </a:solidFill>
                  </a:tcPr>
                </a:tc>
                <a:tc>
                  <a:txBody>
                    <a:bodyPr/>
                    <a:lstStyle/>
                    <a:p>
                      <a:pPr algn="ctr" fontAlgn="b"/>
                      <a:r>
                        <a:rPr lang="en-US" sz="1000" b="1" u="none" strike="noStrike" dirty="0">
                          <a:effectLst/>
                        </a:rPr>
                        <a:t>Gifts-Endow-RSA</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Res Non-Gift Sch &amp; Other</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Current Funds  </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Endowment</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Plant Funds</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a:effectLst/>
                        </a:rPr>
                        <a:t>Loan Funds</a:t>
                      </a:r>
                      <a:endParaRPr lang="en-US" sz="1000" b="1" i="0" u="none" strike="noStrike">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University  </a:t>
                      </a:r>
                      <a:endParaRPr lang="en-US" sz="1000" b="1" i="0" u="none" strike="noStrike" dirty="0">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995416842"/>
                  </a:ext>
                </a:extLst>
              </a:tr>
              <a:tr h="179823">
                <a:tc>
                  <a:txBody>
                    <a:bodyPr/>
                    <a:lstStyle/>
                    <a:p>
                      <a:pPr algn="l" fontAlgn="b"/>
                      <a:r>
                        <a:rPr lang="en-US" sz="1000" b="1" u="none" strike="noStrike" dirty="0">
                          <a:effectLst/>
                        </a:rPr>
                        <a:t>Beginning Net Assets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78,369,623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1,509,850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2,647,667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32,466,373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114,993,514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226,241,280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301,560,697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6,708,272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649,503,762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764389713"/>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300754513"/>
                  </a:ext>
                </a:extLst>
              </a:tr>
              <a:tr h="179823">
                <a:tc>
                  <a:txBody>
                    <a:bodyPr/>
                    <a:lstStyle/>
                    <a:p>
                      <a:pPr algn="l" fontAlgn="b"/>
                      <a:r>
                        <a:rPr lang="en-US" sz="1000" b="1" u="none" strike="noStrike" dirty="0">
                          <a:effectLst/>
                        </a:rPr>
                        <a:t>Revenues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63246612"/>
                  </a:ext>
                </a:extLst>
              </a:tr>
              <a:tr h="179823">
                <a:tc>
                  <a:txBody>
                    <a:bodyPr/>
                    <a:lstStyle/>
                    <a:p>
                      <a:pPr algn="l" fontAlgn="b"/>
                      <a:r>
                        <a:rPr lang="en-US" sz="1000" u="none" strike="noStrike">
                          <a:effectLst/>
                        </a:rPr>
                        <a:t>    Tuition and Fees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130,720,817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609,285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2,176,000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133,506,102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133,506,102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701680941"/>
                  </a:ext>
                </a:extLst>
              </a:tr>
              <a:tr h="179823">
                <a:tc>
                  <a:txBody>
                    <a:bodyPr/>
                    <a:lstStyle/>
                    <a:p>
                      <a:pPr algn="l" fontAlgn="b"/>
                      <a:r>
                        <a:rPr lang="en-US" sz="1000" u="none" strike="noStrike">
                          <a:effectLst/>
                        </a:rPr>
                        <a:t>    Scholarship Allowance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(45,496,454)</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(8,000)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(1,098,000)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(10,639,400)</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(11,676,822)</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(5,000,000)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(73,918,676)</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(73,918,676)</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4188176182"/>
                  </a:ext>
                </a:extLst>
              </a:tr>
              <a:tr h="179823">
                <a:tc>
                  <a:txBody>
                    <a:bodyPr/>
                    <a:lstStyle/>
                    <a:p>
                      <a:pPr algn="l" fontAlgn="b"/>
                      <a:r>
                        <a:rPr lang="en-US" sz="1000" u="none" strike="noStrike" dirty="0">
                          <a:effectLst/>
                        </a:rPr>
                        <a:t>  </a:t>
                      </a:r>
                      <a:r>
                        <a:rPr lang="en-US" sz="1000" b="1" u="none" strike="noStrike" dirty="0">
                          <a:effectLst/>
                        </a:rPr>
                        <a:t>Total Net Tuition and Fees </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85,224,364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601,285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1,078,000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(10,639,400)</a:t>
                      </a:r>
                      <a:endParaRPr lang="en-US" sz="1000" b="1" i="0" u="none" strike="noStrike">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(11,676,822)</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(5,000,000)</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59,587,426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59,587,426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327988460"/>
                  </a:ext>
                </a:extLst>
              </a:tr>
              <a:tr h="179823">
                <a:tc>
                  <a:txBody>
                    <a:bodyPr/>
                    <a:lstStyle/>
                    <a:p>
                      <a:pPr algn="l" fontAlgn="b"/>
                      <a:r>
                        <a:rPr lang="en-US" sz="1000" u="none" strike="noStrike">
                          <a:effectLst/>
                        </a:rPr>
                        <a:t>  State Appropriations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60,120,535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60,120,535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3,261,693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63,382,228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759829968"/>
                  </a:ext>
                </a:extLst>
              </a:tr>
              <a:tr h="179823">
                <a:tc>
                  <a:txBody>
                    <a:bodyPr/>
                    <a:lstStyle/>
                    <a:p>
                      <a:pPr algn="l" fontAlgn="b"/>
                      <a:r>
                        <a:rPr lang="en-US" sz="1000" u="none" strike="noStrike">
                          <a:effectLst/>
                        </a:rPr>
                        <a:t>  Grants and Contracts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64,600,000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2,075,000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5,000,000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71,675,000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8,000,000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79,675,000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346964659"/>
                  </a:ext>
                </a:extLst>
              </a:tr>
              <a:tr h="179823">
                <a:tc>
                  <a:txBody>
                    <a:bodyPr/>
                    <a:lstStyle/>
                    <a:p>
                      <a:pPr algn="l" fontAlgn="b"/>
                      <a:r>
                        <a:rPr lang="en-US" sz="1000" u="none" strike="noStrike">
                          <a:effectLst/>
                        </a:rPr>
                        <a:t>  Gifts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100,500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19,898,035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19,998,535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2,520,043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26,693,742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49,212,320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920971522"/>
                  </a:ext>
                </a:extLst>
              </a:tr>
              <a:tr h="179823">
                <a:tc>
                  <a:txBody>
                    <a:bodyPr/>
                    <a:lstStyle/>
                    <a:p>
                      <a:pPr algn="l" fontAlgn="b"/>
                      <a:r>
                        <a:rPr lang="en-US" sz="1000" u="none" strike="noStrike">
                          <a:effectLst/>
                        </a:rPr>
                        <a:t>  Recovery of F&amp;A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8,071,700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(8,071,700)</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661064485"/>
                  </a:ext>
                </a:extLst>
              </a:tr>
              <a:tr h="179823">
                <a:tc>
                  <a:txBody>
                    <a:bodyPr/>
                    <a:lstStyle/>
                    <a:p>
                      <a:pPr algn="l" fontAlgn="b"/>
                      <a:r>
                        <a:rPr lang="en-US" sz="1000" u="none" strike="noStrike">
                          <a:effectLst/>
                        </a:rPr>
                        <a:t>  Endowment and Investments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3,694,317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24,000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8,536,004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12,254,322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(1,319,847)</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1,862,121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256,274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13,052,870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1987805"/>
                  </a:ext>
                </a:extLst>
              </a:tr>
              <a:tr h="179823">
                <a:tc>
                  <a:txBody>
                    <a:bodyPr/>
                    <a:lstStyle/>
                    <a:p>
                      <a:pPr algn="l" fontAlgn="b"/>
                      <a:r>
                        <a:rPr lang="en-US" sz="1000" u="none" strike="noStrike">
                          <a:effectLst/>
                        </a:rPr>
                        <a:t>  Sales and Services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1,190,731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55,625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20,897,600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100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22,144,056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22,144,056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51303341"/>
                  </a:ext>
                </a:extLst>
              </a:tr>
              <a:tr h="179823">
                <a:tc>
                  <a:txBody>
                    <a:bodyPr/>
                    <a:lstStyle/>
                    <a:p>
                      <a:pPr algn="l" fontAlgn="b"/>
                      <a:r>
                        <a:rPr lang="en-US" sz="1000" u="none" strike="noStrike">
                          <a:effectLst/>
                        </a:rPr>
                        <a:t>  Other Income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2,615,539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61,850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1,042,440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230,090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3,949,919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9,858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(57,000)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3,902,777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942848876"/>
                  </a:ext>
                </a:extLst>
              </a:tr>
              <a:tr h="179823">
                <a:tc>
                  <a:txBody>
                    <a:bodyPr/>
                    <a:lstStyle/>
                    <a:p>
                      <a:pPr algn="l" fontAlgn="b"/>
                      <a:r>
                        <a:rPr lang="en-US" sz="1000" b="1" u="none" strike="noStrike" dirty="0">
                          <a:effectLst/>
                        </a:rPr>
                        <a:t>Total Revenues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161,017,685 </a:t>
                      </a:r>
                      <a:endParaRPr lang="en-US" sz="1000" b="1"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718,760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23,042,040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45,888,900 </a:t>
                      </a:r>
                      <a:endParaRPr lang="en-US" sz="1000" b="1" i="0" u="none" strike="noStrike">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19,062,407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249,729,792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1,200,196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39,827,414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199,274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290,956,676 </a:t>
                      </a:r>
                      <a:endParaRPr lang="en-US" sz="1000" b="1" i="0" u="none" strike="noStrike" dirty="0">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611270745"/>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826594787"/>
                  </a:ext>
                </a:extLst>
              </a:tr>
              <a:tr h="179823">
                <a:tc>
                  <a:txBody>
                    <a:bodyPr/>
                    <a:lstStyle/>
                    <a:p>
                      <a:pPr algn="l" fontAlgn="b"/>
                      <a:r>
                        <a:rPr lang="en-US" sz="1000" b="1" u="none" strike="noStrike" dirty="0">
                          <a:effectLst/>
                        </a:rPr>
                        <a:t>Transfers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462950911"/>
                  </a:ext>
                </a:extLst>
              </a:tr>
              <a:tr h="179823">
                <a:tc>
                  <a:txBody>
                    <a:bodyPr/>
                    <a:lstStyle/>
                    <a:p>
                      <a:pPr algn="l" fontAlgn="b"/>
                      <a:r>
                        <a:rPr lang="en-US" sz="1000" u="none" strike="noStrike">
                          <a:effectLst/>
                        </a:rPr>
                        <a:t>  Internal Transfers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(45,445)</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1,454,326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(1,246,400)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(80,000)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82,481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82,481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357086146"/>
                  </a:ext>
                </a:extLst>
              </a:tr>
              <a:tr h="179823">
                <a:tc>
                  <a:txBody>
                    <a:bodyPr/>
                    <a:lstStyle/>
                    <a:p>
                      <a:pPr algn="l" fontAlgn="b"/>
                      <a:r>
                        <a:rPr lang="en-US" sz="1000" u="none" strike="noStrike">
                          <a:effectLst/>
                        </a:rPr>
                        <a:t>  Mandatory Transfers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(3,289,443)</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(7,190,127)</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127,000 </a:t>
                      </a:r>
                      <a:endParaRPr lang="en-US" sz="1000" b="0" i="0" u="none" strike="noStrike">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(500,000)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(10,852,570)</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500,000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10,352,570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78750879"/>
                  </a:ext>
                </a:extLst>
              </a:tr>
              <a:tr h="179823">
                <a:tc>
                  <a:txBody>
                    <a:bodyPr/>
                    <a:lstStyle/>
                    <a:p>
                      <a:pPr algn="l" fontAlgn="b"/>
                      <a:r>
                        <a:rPr lang="en-US" sz="1000" u="none" strike="noStrike">
                          <a:effectLst/>
                        </a:rPr>
                        <a:t>  Non-Mandatory Transfers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(4,767,215)</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(2,000,000)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(18,250,900)</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(81,885)</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(25,100,000)</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25,100,000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451375690"/>
                  </a:ext>
                </a:extLst>
              </a:tr>
              <a:tr h="179823">
                <a:tc>
                  <a:txBody>
                    <a:bodyPr/>
                    <a:lstStyle/>
                    <a:p>
                      <a:pPr algn="l" fontAlgn="b"/>
                      <a:r>
                        <a:rPr lang="en-US" sz="1000" b="1" u="none" strike="noStrike" dirty="0">
                          <a:effectLst/>
                        </a:rPr>
                        <a:t>Total</a:t>
                      </a:r>
                      <a:r>
                        <a:rPr lang="en-US" sz="1000" u="none" strike="noStrike" dirty="0">
                          <a:effectLst/>
                        </a:rPr>
                        <a:t> </a:t>
                      </a:r>
                      <a:r>
                        <a:rPr lang="en-US" sz="1000" b="1" u="none" strike="noStrike" dirty="0">
                          <a:effectLst/>
                        </a:rPr>
                        <a:t>Transfers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(8,102,103)</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1,454,326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(10,436,527)</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(18,123,900)</a:t>
                      </a:r>
                      <a:endParaRPr lang="en-US" sz="1000" b="1"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(661,885)</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(35,870,089)</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500,000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35,452,570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82,481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829548826"/>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895211532"/>
                  </a:ext>
                </a:extLst>
              </a:tr>
              <a:tr h="179823">
                <a:tc>
                  <a:txBody>
                    <a:bodyPr/>
                    <a:lstStyle/>
                    <a:p>
                      <a:pPr algn="l" fontAlgn="b"/>
                      <a:r>
                        <a:rPr lang="en-US" sz="1000" b="1" u="none" strike="noStrike" dirty="0">
                          <a:effectLst/>
                        </a:rPr>
                        <a:t>Expenditures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955216601"/>
                  </a:ext>
                </a:extLst>
              </a:tr>
              <a:tr h="179823">
                <a:tc>
                  <a:txBody>
                    <a:bodyPr/>
                    <a:lstStyle/>
                    <a:p>
                      <a:pPr algn="l" fontAlgn="b"/>
                      <a:r>
                        <a:rPr lang="en-US" sz="1000" u="none" strike="noStrike">
                          <a:effectLst/>
                        </a:rPr>
                        <a:t>    Salaries &amp; Wages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82,662,837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5,638,820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3,245,079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14,702,319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6,685,789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112,934,844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112,934,844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97895349"/>
                  </a:ext>
                </a:extLst>
              </a:tr>
              <a:tr h="179823">
                <a:tc>
                  <a:txBody>
                    <a:bodyPr/>
                    <a:lstStyle/>
                    <a:p>
                      <a:pPr algn="l" fontAlgn="b"/>
                      <a:r>
                        <a:rPr lang="en-US" sz="1000" u="none" strike="noStrike">
                          <a:effectLst/>
                        </a:rPr>
                        <a:t>    Benefit Expenses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29,271,769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2,362,482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1,489,308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2,345,481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1,629,741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37,098,782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37,098,782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590470500"/>
                  </a:ext>
                </a:extLst>
              </a:tr>
              <a:tr h="179823">
                <a:tc>
                  <a:txBody>
                    <a:bodyPr/>
                    <a:lstStyle/>
                    <a:p>
                      <a:pPr algn="l" fontAlgn="b"/>
                      <a:r>
                        <a:rPr lang="en-US" sz="1000" u="none" strike="noStrike" dirty="0">
                          <a:effectLst/>
                        </a:rPr>
                        <a:t>  </a:t>
                      </a:r>
                      <a:r>
                        <a:rPr lang="en-US" sz="1000" b="1" u="none" strike="noStrike" dirty="0">
                          <a:effectLst/>
                        </a:rPr>
                        <a:t>Total</a:t>
                      </a:r>
                      <a:r>
                        <a:rPr lang="en-US" sz="1000" u="none" strike="noStrike" dirty="0">
                          <a:effectLst/>
                        </a:rPr>
                        <a:t> </a:t>
                      </a:r>
                      <a:r>
                        <a:rPr lang="en-US" sz="1000" b="1" u="none" strike="noStrike" dirty="0">
                          <a:effectLst/>
                        </a:rPr>
                        <a:t>Compensation</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111,934,606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8,001,302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4,734,388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17,047,800 </a:t>
                      </a:r>
                      <a:endParaRPr lang="en-US" sz="1000" b="1"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8,315,531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150,033,626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150,033,626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983378434"/>
                  </a:ext>
                </a:extLst>
              </a:tr>
              <a:tr h="179823">
                <a:tc>
                  <a:txBody>
                    <a:bodyPr/>
                    <a:lstStyle/>
                    <a:p>
                      <a:pPr algn="l" fontAlgn="b"/>
                      <a:r>
                        <a:rPr lang="en-US" sz="1000" u="none" strike="noStrike">
                          <a:effectLst/>
                        </a:rPr>
                        <a:t>  Other Expenses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41,692,586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(5,763,385)</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7,650,260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10,717,200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10,182,411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64,479,072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10,000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13,890,716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78,385,788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514942620"/>
                  </a:ext>
                </a:extLst>
              </a:tr>
              <a:tr h="179823">
                <a:tc>
                  <a:txBody>
                    <a:bodyPr/>
                    <a:lstStyle/>
                    <a:p>
                      <a:pPr algn="l" fontAlgn="b"/>
                      <a:r>
                        <a:rPr lang="en-US" sz="1000" b="1" u="none" strike="noStrike" dirty="0">
                          <a:effectLst/>
                        </a:rPr>
                        <a:t>Total</a:t>
                      </a:r>
                      <a:r>
                        <a:rPr lang="en-US" sz="1000" u="none" strike="noStrike" dirty="0">
                          <a:effectLst/>
                        </a:rPr>
                        <a:t> </a:t>
                      </a:r>
                      <a:r>
                        <a:rPr lang="en-US" sz="1000" b="1" u="none" strike="noStrike" dirty="0">
                          <a:effectLst/>
                        </a:rPr>
                        <a:t>Expenditures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153,627,192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2,237,917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12,384,648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27,765,000 </a:t>
                      </a:r>
                      <a:endParaRPr lang="en-US" sz="1000" b="1"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18,497,942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214,512,698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10,000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13,890,716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6,000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228,419,414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541200848"/>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706898174"/>
                  </a:ext>
                </a:extLst>
              </a:tr>
              <a:tr h="179823">
                <a:tc>
                  <a:txBody>
                    <a:bodyPr/>
                    <a:lstStyle/>
                    <a:p>
                      <a:pPr algn="l" fontAlgn="b"/>
                      <a:r>
                        <a:rPr lang="en-US" sz="1000" b="1" u="none" strike="noStrike" dirty="0">
                          <a:effectLst/>
                        </a:rPr>
                        <a:t>Change</a:t>
                      </a:r>
                      <a:r>
                        <a:rPr lang="en-US" sz="1000" u="none" strike="noStrike" dirty="0">
                          <a:effectLst/>
                        </a:rPr>
                        <a:t> </a:t>
                      </a:r>
                      <a:r>
                        <a:rPr lang="en-US" sz="1000" b="1" u="none" strike="noStrike" dirty="0">
                          <a:effectLst/>
                        </a:rPr>
                        <a:t>in Net Assets</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(711,610)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(64,831)</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220,865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(97,420)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(652,995)</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1,690,196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61,389,268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193,274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62,619,743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172863905"/>
                  </a:ext>
                </a:extLst>
              </a:tr>
              <a:tr h="179823">
                <a:tc>
                  <a:txBody>
                    <a:bodyPr/>
                    <a:lstStyle/>
                    <a:p>
                      <a:pPr algn="l" fontAlgn="b"/>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043887475"/>
                  </a:ext>
                </a:extLst>
              </a:tr>
              <a:tr h="179823">
                <a:tc>
                  <a:txBody>
                    <a:bodyPr/>
                    <a:lstStyle/>
                    <a:p>
                      <a:pPr algn="l" fontAlgn="b"/>
                      <a:r>
                        <a:rPr lang="en-US" sz="1000" b="1" u="none" strike="noStrike" dirty="0">
                          <a:effectLst/>
                        </a:rPr>
                        <a:t>Ending Net Assets</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77,658,013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1,445,020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2,868,533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32,368,953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114,340,519 </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227,931,476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362,949,965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6,901,547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712,123,506 </a:t>
                      </a:r>
                      <a:endParaRPr lang="en-US" sz="1000" b="1" i="0" u="none" strike="noStrike" dirty="0">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014521448"/>
                  </a:ext>
                </a:extLst>
              </a:tr>
            </a:tbl>
          </a:graphicData>
        </a:graphic>
      </p:graphicFrame>
      <p:cxnSp>
        <p:nvCxnSpPr>
          <p:cNvPr id="5" name="Straight Arrow Connector 4">
            <a:extLst>
              <a:ext uri="{FF2B5EF4-FFF2-40B4-BE49-F238E27FC236}">
                <a16:creationId xmlns:a16="http://schemas.microsoft.com/office/drawing/2014/main" id="{DC56A78C-2EC4-3A0E-61FA-A539470E999F}"/>
              </a:ext>
            </a:extLst>
          </p:cNvPr>
          <p:cNvCxnSpPr/>
          <p:nvPr/>
        </p:nvCxnSpPr>
        <p:spPr>
          <a:xfrm flipH="1">
            <a:off x="3071727" y="2841758"/>
            <a:ext cx="2058769"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Freeform: Shape 6">
            <a:extLst>
              <a:ext uri="{FF2B5EF4-FFF2-40B4-BE49-F238E27FC236}">
                <a16:creationId xmlns:a16="http://schemas.microsoft.com/office/drawing/2014/main" id="{E02678BD-16EC-246E-BCEF-21F55BC145BC}"/>
              </a:ext>
            </a:extLst>
          </p:cNvPr>
          <p:cNvSpPr/>
          <p:nvPr/>
        </p:nvSpPr>
        <p:spPr>
          <a:xfrm>
            <a:off x="5831353" y="2124474"/>
            <a:ext cx="147845" cy="328527"/>
          </a:xfrm>
          <a:custGeom>
            <a:avLst/>
            <a:gdLst>
              <a:gd name="connsiteX0" fmla="*/ 5476 w 147845"/>
              <a:gd name="connsiteY0" fmla="*/ 328527 h 328527"/>
              <a:gd name="connsiteX1" fmla="*/ 147837 w 147845"/>
              <a:gd name="connsiteY1" fmla="*/ 131411 h 328527"/>
              <a:gd name="connsiteX2" fmla="*/ 0 w 147845"/>
              <a:gd name="connsiteY2" fmla="*/ 0 h 328527"/>
            </a:gdLst>
            <a:ahLst/>
            <a:cxnLst>
              <a:cxn ang="0">
                <a:pos x="connsiteX0" y="connsiteY0"/>
              </a:cxn>
              <a:cxn ang="0">
                <a:pos x="connsiteX1" y="connsiteY1"/>
              </a:cxn>
              <a:cxn ang="0">
                <a:pos x="connsiteX2" y="connsiteY2"/>
              </a:cxn>
            </a:cxnLst>
            <a:rect l="l" t="t" r="r" b="b"/>
            <a:pathLst>
              <a:path w="147845" h="328527">
                <a:moveTo>
                  <a:pt x="5476" y="328527"/>
                </a:moveTo>
                <a:cubicBezTo>
                  <a:pt x="77113" y="257346"/>
                  <a:pt x="148750" y="186165"/>
                  <a:pt x="147837" y="131411"/>
                </a:cubicBezTo>
                <a:cubicBezTo>
                  <a:pt x="146924" y="76657"/>
                  <a:pt x="73462" y="38328"/>
                  <a:pt x="0"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CABDFC87-7310-6517-9EAD-127CCC77AF02}"/>
              </a:ext>
            </a:extLst>
          </p:cNvPr>
          <p:cNvSpPr txBox="1"/>
          <p:nvPr/>
        </p:nvSpPr>
        <p:spPr>
          <a:xfrm>
            <a:off x="5922617" y="2124474"/>
            <a:ext cx="881973"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Pell, e.g.</a:t>
            </a:r>
          </a:p>
        </p:txBody>
      </p:sp>
      <p:sp>
        <p:nvSpPr>
          <p:cNvPr id="9" name="TextBox 8">
            <a:extLst>
              <a:ext uri="{FF2B5EF4-FFF2-40B4-BE49-F238E27FC236}">
                <a16:creationId xmlns:a16="http://schemas.microsoft.com/office/drawing/2014/main" id="{86362E6D-4A13-27BD-9413-63A06C8A1E7B}"/>
              </a:ext>
            </a:extLst>
          </p:cNvPr>
          <p:cNvSpPr txBox="1"/>
          <p:nvPr/>
        </p:nvSpPr>
        <p:spPr>
          <a:xfrm>
            <a:off x="5129100" y="4821571"/>
            <a:ext cx="776175"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a:t>
            </a:r>
            <a:r>
              <a:rPr kumimoji="0" lang="en-US" sz="1400" b="0" i="0" u="sng" strike="noStrike" kern="0" cap="none" spc="0" normalizeH="0" baseline="0" noProof="0" dirty="0">
                <a:ln>
                  <a:noFill/>
                </a:ln>
                <a:solidFill>
                  <a:srgbClr val="FF0000"/>
                </a:solidFill>
                <a:effectLst/>
                <a:uLnTx/>
                <a:uFillTx/>
                <a:latin typeface="Arial"/>
                <a:cs typeface="Arial"/>
                <a:sym typeface="Arial"/>
              </a:rPr>
              <a:t>Direct</a:t>
            </a:r>
            <a:r>
              <a:rPr kumimoji="0" lang="en-US" sz="1400" b="0" i="0" u="none" strike="noStrike" kern="0" cap="none" spc="0" normalizeH="0" baseline="0" noProof="0" dirty="0">
                <a:ln>
                  <a:noFill/>
                </a:ln>
                <a:solidFill>
                  <a:srgbClr val="FF0000"/>
                </a:solidFill>
                <a:effectLst/>
                <a:uLnTx/>
                <a:uFillTx/>
                <a:latin typeface="Arial"/>
                <a:cs typeface="Arial"/>
                <a:sym typeface="Arial"/>
              </a:rPr>
              <a:t>”</a:t>
            </a:r>
          </a:p>
        </p:txBody>
      </p:sp>
      <p:cxnSp>
        <p:nvCxnSpPr>
          <p:cNvPr id="10" name="Straight Arrow Connector 9">
            <a:extLst>
              <a:ext uri="{FF2B5EF4-FFF2-40B4-BE49-F238E27FC236}">
                <a16:creationId xmlns:a16="http://schemas.microsoft.com/office/drawing/2014/main" id="{33729F17-CADA-C17A-05C8-DD0F782DB6EE}"/>
              </a:ext>
            </a:extLst>
          </p:cNvPr>
          <p:cNvCxnSpPr>
            <a:cxnSpLocks/>
          </p:cNvCxnSpPr>
          <p:nvPr/>
        </p:nvCxnSpPr>
        <p:spPr>
          <a:xfrm flipV="1">
            <a:off x="5831353" y="4432813"/>
            <a:ext cx="3953275" cy="845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A4A45C3-8D3A-6998-E3B5-8EDD85FB1DBC}"/>
              </a:ext>
            </a:extLst>
          </p:cNvPr>
          <p:cNvSpPr txBox="1"/>
          <p:nvPr/>
        </p:nvSpPr>
        <p:spPr>
          <a:xfrm>
            <a:off x="6751718" y="4192129"/>
            <a:ext cx="91242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Buildings</a:t>
            </a:r>
          </a:p>
        </p:txBody>
      </p:sp>
      <p:sp>
        <p:nvSpPr>
          <p:cNvPr id="14" name="TextBox 13">
            <a:extLst>
              <a:ext uri="{FF2B5EF4-FFF2-40B4-BE49-F238E27FC236}">
                <a16:creationId xmlns:a16="http://schemas.microsoft.com/office/drawing/2014/main" id="{01A57A0D-DE4E-CEF7-B7D8-EACD91C237F0}"/>
              </a:ext>
            </a:extLst>
          </p:cNvPr>
          <p:cNvSpPr txBox="1"/>
          <p:nvPr/>
        </p:nvSpPr>
        <p:spPr>
          <a:xfrm>
            <a:off x="5831353" y="5335427"/>
            <a:ext cx="1234312" cy="523220"/>
          </a:xfrm>
          <a:prstGeom prst="rect">
            <a:avLst/>
          </a:prstGeom>
          <a:solidFill>
            <a:schemeClr val="bg1"/>
          </a:solidFill>
        </p:spPr>
        <p:txBody>
          <a:bodyPr wrap="none" lIns="0" r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 GRA, summer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 supplies, etc.</a:t>
            </a:r>
          </a:p>
        </p:txBody>
      </p:sp>
      <p:sp>
        <p:nvSpPr>
          <p:cNvPr id="4" name="TextBox 3">
            <a:extLst>
              <a:ext uri="{FF2B5EF4-FFF2-40B4-BE49-F238E27FC236}">
                <a16:creationId xmlns:a16="http://schemas.microsoft.com/office/drawing/2014/main" id="{25D60EEF-4FE3-040B-9EF2-DF4F275BBBC2}"/>
              </a:ext>
            </a:extLst>
          </p:cNvPr>
          <p:cNvSpPr txBox="1"/>
          <p:nvPr/>
        </p:nvSpPr>
        <p:spPr>
          <a:xfrm>
            <a:off x="3071727" y="2557866"/>
            <a:ext cx="2055050" cy="215444"/>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~29% on 27.7 MM ‘Direct’</a:t>
            </a:r>
          </a:p>
        </p:txBody>
      </p:sp>
      <p:sp>
        <p:nvSpPr>
          <p:cNvPr id="6" name="TextBox 5">
            <a:extLst>
              <a:ext uri="{FF2B5EF4-FFF2-40B4-BE49-F238E27FC236}">
                <a16:creationId xmlns:a16="http://schemas.microsoft.com/office/drawing/2014/main" id="{0E0B5D07-E9E3-42BA-DBF5-9E6E33B664D8}"/>
              </a:ext>
            </a:extLst>
          </p:cNvPr>
          <p:cNvSpPr txBox="1"/>
          <p:nvPr/>
        </p:nvSpPr>
        <p:spPr>
          <a:xfrm>
            <a:off x="5100282" y="446504"/>
            <a:ext cx="1881925" cy="215444"/>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Simplified explanations!</a:t>
            </a:r>
          </a:p>
        </p:txBody>
      </p:sp>
    </p:spTree>
    <p:extLst>
      <p:ext uri="{BB962C8B-B14F-4D97-AF65-F5344CB8AC3E}">
        <p14:creationId xmlns:p14="http://schemas.microsoft.com/office/powerpoint/2010/main" val="7630187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C332-8A2D-7CE3-90AB-946CD5E8F4FD}"/>
              </a:ext>
            </a:extLst>
          </p:cNvPr>
          <p:cNvSpPr>
            <a:spLocks noGrp="1"/>
          </p:cNvSpPr>
          <p:nvPr>
            <p:ph type="title"/>
          </p:nvPr>
        </p:nvSpPr>
        <p:spPr>
          <a:xfrm>
            <a:off x="783445" y="1"/>
            <a:ext cx="10515600" cy="854170"/>
          </a:xfrm>
        </p:spPr>
        <p:txBody>
          <a:bodyPr/>
          <a:lstStyle/>
          <a:p>
            <a:pPr algn="ctr"/>
            <a:r>
              <a:rPr lang="en-US" dirty="0">
                <a:solidFill>
                  <a:srgbClr val="00B050"/>
                </a:solidFill>
              </a:rPr>
              <a:t>Overall FY 24 Budget</a:t>
            </a:r>
          </a:p>
        </p:txBody>
      </p:sp>
      <p:graphicFrame>
        <p:nvGraphicFramePr>
          <p:cNvPr id="3" name="Table 2">
            <a:extLst>
              <a:ext uri="{FF2B5EF4-FFF2-40B4-BE49-F238E27FC236}">
                <a16:creationId xmlns:a16="http://schemas.microsoft.com/office/drawing/2014/main" id="{EE95F8BC-ABD0-A0F6-F7E8-E0674B0C8484}"/>
              </a:ext>
            </a:extLst>
          </p:cNvPr>
          <p:cNvGraphicFramePr>
            <a:graphicFrameLocks noGrp="1"/>
          </p:cNvGraphicFramePr>
          <p:nvPr/>
        </p:nvGraphicFramePr>
        <p:xfrm>
          <a:off x="164263" y="662529"/>
          <a:ext cx="11898151" cy="6017509"/>
        </p:xfrm>
        <a:graphic>
          <a:graphicData uri="http://schemas.openxmlformats.org/drawingml/2006/table">
            <a:tbl>
              <a:tblPr>
                <a:tableStyleId>{2D5ABB26-0587-4C30-8999-92F81FD0307C}</a:tableStyleId>
              </a:tblPr>
              <a:tblGrid>
                <a:gridCol w="1859500">
                  <a:extLst>
                    <a:ext uri="{9D8B030D-6E8A-4147-A177-3AD203B41FA5}">
                      <a16:colId xmlns:a16="http://schemas.microsoft.com/office/drawing/2014/main" val="4014531897"/>
                    </a:ext>
                  </a:extLst>
                </a:gridCol>
                <a:gridCol w="1004823">
                  <a:extLst>
                    <a:ext uri="{9D8B030D-6E8A-4147-A177-3AD203B41FA5}">
                      <a16:colId xmlns:a16="http://schemas.microsoft.com/office/drawing/2014/main" val="3891313344"/>
                    </a:ext>
                  </a:extLst>
                </a:gridCol>
                <a:gridCol w="869934">
                  <a:extLst>
                    <a:ext uri="{9D8B030D-6E8A-4147-A177-3AD203B41FA5}">
                      <a16:colId xmlns:a16="http://schemas.microsoft.com/office/drawing/2014/main" val="4268569192"/>
                    </a:ext>
                  </a:extLst>
                </a:gridCol>
                <a:gridCol w="941777">
                  <a:extLst>
                    <a:ext uri="{9D8B030D-6E8A-4147-A177-3AD203B41FA5}">
                      <a16:colId xmlns:a16="http://schemas.microsoft.com/office/drawing/2014/main" val="4058982701"/>
                    </a:ext>
                  </a:extLst>
                </a:gridCol>
                <a:gridCol w="963679">
                  <a:extLst>
                    <a:ext uri="{9D8B030D-6E8A-4147-A177-3AD203B41FA5}">
                      <a16:colId xmlns:a16="http://schemas.microsoft.com/office/drawing/2014/main" val="3816465422"/>
                    </a:ext>
                  </a:extLst>
                </a:gridCol>
                <a:gridCol w="947253">
                  <a:extLst>
                    <a:ext uri="{9D8B030D-6E8A-4147-A177-3AD203B41FA5}">
                      <a16:colId xmlns:a16="http://schemas.microsoft.com/office/drawing/2014/main" val="2824259224"/>
                    </a:ext>
                  </a:extLst>
                </a:gridCol>
                <a:gridCol w="892498">
                  <a:extLst>
                    <a:ext uri="{9D8B030D-6E8A-4147-A177-3AD203B41FA5}">
                      <a16:colId xmlns:a16="http://schemas.microsoft.com/office/drawing/2014/main" val="574974936"/>
                    </a:ext>
                  </a:extLst>
                </a:gridCol>
                <a:gridCol w="947253">
                  <a:extLst>
                    <a:ext uri="{9D8B030D-6E8A-4147-A177-3AD203B41FA5}">
                      <a16:colId xmlns:a16="http://schemas.microsoft.com/office/drawing/2014/main" val="1541891382"/>
                    </a:ext>
                  </a:extLst>
                </a:gridCol>
                <a:gridCol w="903449">
                  <a:extLst>
                    <a:ext uri="{9D8B030D-6E8A-4147-A177-3AD203B41FA5}">
                      <a16:colId xmlns:a16="http://schemas.microsoft.com/office/drawing/2014/main" val="470046326"/>
                    </a:ext>
                  </a:extLst>
                </a:gridCol>
                <a:gridCol w="949059">
                  <a:extLst>
                    <a:ext uri="{9D8B030D-6E8A-4147-A177-3AD203B41FA5}">
                      <a16:colId xmlns:a16="http://schemas.microsoft.com/office/drawing/2014/main" val="4066678757"/>
                    </a:ext>
                  </a:extLst>
                </a:gridCol>
                <a:gridCol w="692982">
                  <a:extLst>
                    <a:ext uri="{9D8B030D-6E8A-4147-A177-3AD203B41FA5}">
                      <a16:colId xmlns:a16="http://schemas.microsoft.com/office/drawing/2014/main" val="2711371620"/>
                    </a:ext>
                  </a:extLst>
                </a:gridCol>
                <a:gridCol w="925944">
                  <a:extLst>
                    <a:ext uri="{9D8B030D-6E8A-4147-A177-3AD203B41FA5}">
                      <a16:colId xmlns:a16="http://schemas.microsoft.com/office/drawing/2014/main" val="497071424"/>
                    </a:ext>
                  </a:extLst>
                </a:gridCol>
              </a:tblGrid>
              <a:tr h="442996">
                <a:tc>
                  <a:txBody>
                    <a:bodyPr/>
                    <a:lstStyle/>
                    <a:p>
                      <a:pPr algn="l" fontAlgn="b"/>
                      <a:endParaRPr lang="en-US" sz="900" b="0" i="0" u="none" strike="noStrike">
                        <a:effectLst/>
                        <a:latin typeface="Arial" panose="020B0604020202020204" pitchFamily="34" charset="0"/>
                      </a:endParaRPr>
                    </a:p>
                  </a:txBody>
                  <a:tcPr marL="4746" marR="4746" marT="4746" marB="0" anchor="b"/>
                </a:tc>
                <a:tc>
                  <a:txBody>
                    <a:bodyPr/>
                    <a:lstStyle/>
                    <a:p>
                      <a:pPr algn="ctr" fontAlgn="b"/>
                      <a:r>
                        <a:rPr lang="en-US" sz="1000" b="1" u="none" strike="noStrike" dirty="0">
                          <a:effectLst/>
                        </a:rPr>
                        <a:t>Operations</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Other Unrestricted</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Auxiliary Ops</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Grants and Contracts</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ctr" fontAlgn="b"/>
                      <a:r>
                        <a:rPr lang="en-US" sz="1000" b="1" u="none" strike="noStrike" dirty="0">
                          <a:effectLst/>
                        </a:rPr>
                        <a:t>Gifts-Endow-RSA</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Res Non-Gift Sch &amp; Other</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Current Funds  </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Endowment</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Plant Funds</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a:effectLst/>
                        </a:rPr>
                        <a:t>Loan Funds</a:t>
                      </a:r>
                      <a:endParaRPr lang="en-US" sz="1000" b="1" i="0" u="none" strike="noStrike">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University  </a:t>
                      </a:r>
                      <a:endParaRPr lang="en-US" sz="1000" b="1" i="0" u="none" strike="noStrike" dirty="0">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995416842"/>
                  </a:ext>
                </a:extLst>
              </a:tr>
              <a:tr h="179823">
                <a:tc>
                  <a:txBody>
                    <a:bodyPr/>
                    <a:lstStyle/>
                    <a:p>
                      <a:pPr algn="l" fontAlgn="b"/>
                      <a:r>
                        <a:rPr lang="en-US" sz="1000" b="1" u="none" strike="noStrike" dirty="0">
                          <a:effectLst/>
                        </a:rPr>
                        <a:t>Beginning Net Assets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78,369,623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1,509,850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2,647,667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32,466,373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114,993,514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226,241,280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301,560,697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6,708,272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649,503,762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764389713"/>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300754513"/>
                  </a:ext>
                </a:extLst>
              </a:tr>
              <a:tr h="179823">
                <a:tc>
                  <a:txBody>
                    <a:bodyPr/>
                    <a:lstStyle/>
                    <a:p>
                      <a:pPr algn="l" fontAlgn="b"/>
                      <a:r>
                        <a:rPr lang="en-US" sz="1000" b="1" u="none" strike="noStrike" dirty="0">
                          <a:effectLst/>
                        </a:rPr>
                        <a:t>Revenues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63246612"/>
                  </a:ext>
                </a:extLst>
              </a:tr>
              <a:tr h="179823">
                <a:tc>
                  <a:txBody>
                    <a:bodyPr/>
                    <a:lstStyle/>
                    <a:p>
                      <a:pPr algn="l" fontAlgn="b"/>
                      <a:r>
                        <a:rPr lang="en-US" sz="1000" u="none" strike="noStrike">
                          <a:effectLst/>
                        </a:rPr>
                        <a:t>    Tuition and Fees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130,720,817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609,285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2,176,000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133,506,102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133,506,102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701680941"/>
                  </a:ext>
                </a:extLst>
              </a:tr>
              <a:tr h="179823">
                <a:tc>
                  <a:txBody>
                    <a:bodyPr/>
                    <a:lstStyle/>
                    <a:p>
                      <a:pPr algn="l" fontAlgn="b"/>
                      <a:r>
                        <a:rPr lang="en-US" sz="1000" u="none" strike="noStrike">
                          <a:effectLst/>
                        </a:rPr>
                        <a:t>    Scholarship Allowance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(45,496,454)</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(8,000)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(1,098,000)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(10,639,400)</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(11,676,822)</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(5,000,000)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(73,918,676)</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(73,918,676)</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4188176182"/>
                  </a:ext>
                </a:extLst>
              </a:tr>
              <a:tr h="179823">
                <a:tc>
                  <a:txBody>
                    <a:bodyPr/>
                    <a:lstStyle/>
                    <a:p>
                      <a:pPr algn="l" fontAlgn="b"/>
                      <a:r>
                        <a:rPr lang="en-US" sz="1000" u="none" strike="noStrike" dirty="0">
                          <a:effectLst/>
                        </a:rPr>
                        <a:t>  </a:t>
                      </a:r>
                      <a:r>
                        <a:rPr lang="en-US" sz="1000" b="1" u="none" strike="noStrike" dirty="0">
                          <a:effectLst/>
                        </a:rPr>
                        <a:t>Total Net Tuition and Fees </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85,224,364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601,285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1,078,000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(10,639,400)</a:t>
                      </a:r>
                      <a:endParaRPr lang="en-US" sz="1000" b="1"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(11,676,822)</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(5,000,000)</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59,587,426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59,587,426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327988460"/>
                  </a:ext>
                </a:extLst>
              </a:tr>
              <a:tr h="179823">
                <a:tc>
                  <a:txBody>
                    <a:bodyPr/>
                    <a:lstStyle/>
                    <a:p>
                      <a:pPr algn="l" fontAlgn="b"/>
                      <a:r>
                        <a:rPr lang="en-US" sz="1000" u="none" strike="noStrike">
                          <a:effectLst/>
                        </a:rPr>
                        <a:t>  State Appropriations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60,120,535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60,120,535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3,261,693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63,382,228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759829968"/>
                  </a:ext>
                </a:extLst>
              </a:tr>
              <a:tr h="179823">
                <a:tc>
                  <a:txBody>
                    <a:bodyPr/>
                    <a:lstStyle/>
                    <a:p>
                      <a:pPr algn="l" fontAlgn="b"/>
                      <a:r>
                        <a:rPr lang="en-US" sz="1000" u="none" strike="noStrike">
                          <a:effectLst/>
                        </a:rPr>
                        <a:t>  Grants and Contracts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64,600,000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2,075,000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5,000,000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71,675,000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8,000,000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79,675,000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346964659"/>
                  </a:ext>
                </a:extLst>
              </a:tr>
              <a:tr h="179823">
                <a:tc>
                  <a:txBody>
                    <a:bodyPr/>
                    <a:lstStyle/>
                    <a:p>
                      <a:pPr algn="l" fontAlgn="b"/>
                      <a:r>
                        <a:rPr lang="en-US" sz="1000" u="none" strike="noStrike">
                          <a:effectLst/>
                        </a:rPr>
                        <a:t>  Gifts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100,500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19,898,035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19,998,535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2,520,043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26,693,742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49,212,320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920971522"/>
                  </a:ext>
                </a:extLst>
              </a:tr>
              <a:tr h="179823">
                <a:tc>
                  <a:txBody>
                    <a:bodyPr/>
                    <a:lstStyle/>
                    <a:p>
                      <a:pPr algn="l" fontAlgn="b"/>
                      <a:r>
                        <a:rPr lang="en-US" sz="1000" u="none" strike="noStrike">
                          <a:effectLst/>
                        </a:rPr>
                        <a:t>  Recovery of F&amp;A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8,071,700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(8,071,700)</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661064485"/>
                  </a:ext>
                </a:extLst>
              </a:tr>
              <a:tr h="179823">
                <a:tc>
                  <a:txBody>
                    <a:bodyPr/>
                    <a:lstStyle/>
                    <a:p>
                      <a:pPr algn="l" fontAlgn="b"/>
                      <a:r>
                        <a:rPr lang="en-US" sz="1000" u="none" strike="noStrike">
                          <a:effectLst/>
                        </a:rPr>
                        <a:t>  Endowment and Investments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3,694,317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24,000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8,536,004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12,254,322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(1,319,847)</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1,862,121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256,274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13,052,870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1987805"/>
                  </a:ext>
                </a:extLst>
              </a:tr>
              <a:tr h="179823">
                <a:tc>
                  <a:txBody>
                    <a:bodyPr/>
                    <a:lstStyle/>
                    <a:p>
                      <a:pPr algn="l" fontAlgn="b"/>
                      <a:r>
                        <a:rPr lang="en-US" sz="1000" u="none" strike="noStrike">
                          <a:effectLst/>
                        </a:rPr>
                        <a:t>  Sales and Services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1,190,731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55,625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20,897,600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100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22,144,056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22,144,056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51303341"/>
                  </a:ext>
                </a:extLst>
              </a:tr>
              <a:tr h="179823">
                <a:tc>
                  <a:txBody>
                    <a:bodyPr/>
                    <a:lstStyle/>
                    <a:p>
                      <a:pPr algn="l" fontAlgn="b"/>
                      <a:r>
                        <a:rPr lang="en-US" sz="1000" u="none" strike="noStrike">
                          <a:effectLst/>
                        </a:rPr>
                        <a:t>  Other Income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2,615,539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61,850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1,042,440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230,090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3,949,919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9,858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(57,000)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3,902,777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942848876"/>
                  </a:ext>
                </a:extLst>
              </a:tr>
              <a:tr h="179823">
                <a:tc>
                  <a:txBody>
                    <a:bodyPr/>
                    <a:lstStyle/>
                    <a:p>
                      <a:pPr algn="l" fontAlgn="b"/>
                      <a:r>
                        <a:rPr lang="en-US" sz="1000" b="1" u="none" strike="noStrike" dirty="0">
                          <a:effectLst/>
                        </a:rPr>
                        <a:t>Total Revenues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161,017,685 </a:t>
                      </a:r>
                      <a:endParaRPr lang="en-US" sz="1000" b="1"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718,760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23,042,040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45,888,900 </a:t>
                      </a:r>
                      <a:endParaRPr lang="en-US" sz="1000" b="1"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19,062,407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249,729,792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1,200,196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39,827,414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199,274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290,956,676 </a:t>
                      </a:r>
                      <a:endParaRPr lang="en-US" sz="1000" b="1" i="0" u="none" strike="noStrike" dirty="0">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611270745"/>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826594787"/>
                  </a:ext>
                </a:extLst>
              </a:tr>
              <a:tr h="179823">
                <a:tc>
                  <a:txBody>
                    <a:bodyPr/>
                    <a:lstStyle/>
                    <a:p>
                      <a:pPr algn="l" fontAlgn="b"/>
                      <a:r>
                        <a:rPr lang="en-US" sz="1000" b="1" u="none" strike="noStrike" dirty="0">
                          <a:effectLst/>
                        </a:rPr>
                        <a:t>Transfers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462950911"/>
                  </a:ext>
                </a:extLst>
              </a:tr>
              <a:tr h="179823">
                <a:tc>
                  <a:txBody>
                    <a:bodyPr/>
                    <a:lstStyle/>
                    <a:p>
                      <a:pPr algn="l" fontAlgn="b"/>
                      <a:r>
                        <a:rPr lang="en-US" sz="1000" u="none" strike="noStrike">
                          <a:effectLst/>
                        </a:rPr>
                        <a:t>  Internal Transfers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(45,445)</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1,454,326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(1,246,400)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(80,000)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82,481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82,481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357086146"/>
                  </a:ext>
                </a:extLst>
              </a:tr>
              <a:tr h="179823">
                <a:tc>
                  <a:txBody>
                    <a:bodyPr/>
                    <a:lstStyle/>
                    <a:p>
                      <a:pPr algn="l" fontAlgn="b"/>
                      <a:r>
                        <a:rPr lang="en-US" sz="1000" u="none" strike="noStrike">
                          <a:effectLst/>
                        </a:rPr>
                        <a:t>  Mandatory Transfers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(3,289,443)</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(7,190,127)</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127,000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(500,000)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(10,852,570)</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500,000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10,352,570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78750879"/>
                  </a:ext>
                </a:extLst>
              </a:tr>
              <a:tr h="179823">
                <a:tc>
                  <a:txBody>
                    <a:bodyPr/>
                    <a:lstStyle/>
                    <a:p>
                      <a:pPr algn="l" fontAlgn="b"/>
                      <a:r>
                        <a:rPr lang="en-US" sz="1000" u="none" strike="noStrike">
                          <a:effectLst/>
                        </a:rPr>
                        <a:t>  Non-Mandatory Transfers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(4,767,215)</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(2,000,000)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(18,250,900)</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(81,885)</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(25,100,000)</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25,100,000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451375690"/>
                  </a:ext>
                </a:extLst>
              </a:tr>
              <a:tr h="179823">
                <a:tc>
                  <a:txBody>
                    <a:bodyPr/>
                    <a:lstStyle/>
                    <a:p>
                      <a:pPr algn="l" fontAlgn="b"/>
                      <a:r>
                        <a:rPr lang="en-US" sz="1000" b="1" u="none" strike="noStrike" dirty="0">
                          <a:effectLst/>
                        </a:rPr>
                        <a:t>Total</a:t>
                      </a:r>
                      <a:r>
                        <a:rPr lang="en-US" sz="1000" u="none" strike="noStrike" dirty="0">
                          <a:effectLst/>
                        </a:rPr>
                        <a:t> </a:t>
                      </a:r>
                      <a:r>
                        <a:rPr lang="en-US" sz="1000" b="1" u="none" strike="noStrike" dirty="0">
                          <a:effectLst/>
                        </a:rPr>
                        <a:t>Transfers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(8,102,103)</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1,454,326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(10,436,527)</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(18,123,900)</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(661,885)</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(35,870,089)</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500,000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35,452,570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82,481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829548826"/>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895211532"/>
                  </a:ext>
                </a:extLst>
              </a:tr>
              <a:tr h="179823">
                <a:tc>
                  <a:txBody>
                    <a:bodyPr/>
                    <a:lstStyle/>
                    <a:p>
                      <a:pPr algn="l" fontAlgn="b"/>
                      <a:r>
                        <a:rPr lang="en-US" sz="1000" b="1" u="none" strike="noStrike" dirty="0">
                          <a:effectLst/>
                        </a:rPr>
                        <a:t>Expenditures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955216601"/>
                  </a:ext>
                </a:extLst>
              </a:tr>
              <a:tr h="179823">
                <a:tc>
                  <a:txBody>
                    <a:bodyPr/>
                    <a:lstStyle/>
                    <a:p>
                      <a:pPr algn="l" fontAlgn="b"/>
                      <a:r>
                        <a:rPr lang="en-US" sz="1000" u="none" strike="noStrike">
                          <a:effectLst/>
                        </a:rPr>
                        <a:t>    Salaries &amp; Wages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82,662,837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5,638,820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3,245,079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14,702,319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6,685,789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112,934,844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112,934,844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97895349"/>
                  </a:ext>
                </a:extLst>
              </a:tr>
              <a:tr h="179823">
                <a:tc>
                  <a:txBody>
                    <a:bodyPr/>
                    <a:lstStyle/>
                    <a:p>
                      <a:pPr algn="l" fontAlgn="b"/>
                      <a:r>
                        <a:rPr lang="en-US" sz="1000" u="none" strike="noStrike">
                          <a:effectLst/>
                        </a:rPr>
                        <a:t>    Benefit Expenses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29,271,769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2,362,482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1,489,308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2,345,481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1,629,741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37,098,782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37,098,782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590470500"/>
                  </a:ext>
                </a:extLst>
              </a:tr>
              <a:tr h="179823">
                <a:tc>
                  <a:txBody>
                    <a:bodyPr/>
                    <a:lstStyle/>
                    <a:p>
                      <a:pPr algn="l" fontAlgn="b"/>
                      <a:r>
                        <a:rPr lang="en-US" sz="1000" u="none" strike="noStrike" dirty="0">
                          <a:effectLst/>
                        </a:rPr>
                        <a:t>  </a:t>
                      </a:r>
                      <a:r>
                        <a:rPr lang="en-US" sz="1000" b="1" u="none" strike="noStrike" dirty="0">
                          <a:effectLst/>
                        </a:rPr>
                        <a:t>Total</a:t>
                      </a:r>
                      <a:r>
                        <a:rPr lang="en-US" sz="1000" u="none" strike="noStrike" dirty="0">
                          <a:effectLst/>
                        </a:rPr>
                        <a:t> </a:t>
                      </a:r>
                      <a:r>
                        <a:rPr lang="en-US" sz="1000" b="1" u="none" strike="noStrike" dirty="0">
                          <a:effectLst/>
                        </a:rPr>
                        <a:t>Compensation</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111,934,606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8,001,302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4,734,388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17,047,800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8,315,531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150,033,626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150,033,626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983378434"/>
                  </a:ext>
                </a:extLst>
              </a:tr>
              <a:tr h="179823">
                <a:tc>
                  <a:txBody>
                    <a:bodyPr/>
                    <a:lstStyle/>
                    <a:p>
                      <a:pPr algn="l" fontAlgn="b"/>
                      <a:r>
                        <a:rPr lang="en-US" sz="1000" u="none" strike="noStrike">
                          <a:effectLst/>
                        </a:rPr>
                        <a:t>  Other Expenses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41,692,586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(5,763,385)</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7,650,260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10,717,200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10,182,411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64,479,072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10,000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13,890,716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78,385,788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514942620"/>
                  </a:ext>
                </a:extLst>
              </a:tr>
              <a:tr h="179823">
                <a:tc>
                  <a:txBody>
                    <a:bodyPr/>
                    <a:lstStyle/>
                    <a:p>
                      <a:pPr algn="l" fontAlgn="b"/>
                      <a:r>
                        <a:rPr lang="en-US" sz="1000" b="1" u="none" strike="noStrike" dirty="0">
                          <a:effectLst/>
                        </a:rPr>
                        <a:t>Total</a:t>
                      </a:r>
                      <a:r>
                        <a:rPr lang="en-US" sz="1000" u="none" strike="noStrike" dirty="0">
                          <a:effectLst/>
                        </a:rPr>
                        <a:t> </a:t>
                      </a:r>
                      <a:r>
                        <a:rPr lang="en-US" sz="1000" b="1" u="none" strike="noStrike" dirty="0">
                          <a:effectLst/>
                        </a:rPr>
                        <a:t>Expenditures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153,627,192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2,237,917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12,384,648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27,765,000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18,497,942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214,512,698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10,000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13,890,716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6,000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228,419,414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541200848"/>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706898174"/>
                  </a:ext>
                </a:extLst>
              </a:tr>
              <a:tr h="179823">
                <a:tc>
                  <a:txBody>
                    <a:bodyPr/>
                    <a:lstStyle/>
                    <a:p>
                      <a:pPr algn="l" fontAlgn="b"/>
                      <a:r>
                        <a:rPr lang="en-US" sz="1000" b="1" u="none" strike="noStrike" dirty="0">
                          <a:effectLst/>
                        </a:rPr>
                        <a:t>Change</a:t>
                      </a:r>
                      <a:r>
                        <a:rPr lang="en-US" sz="1000" u="none" strike="noStrike" dirty="0">
                          <a:effectLst/>
                        </a:rPr>
                        <a:t> </a:t>
                      </a:r>
                      <a:r>
                        <a:rPr lang="en-US" sz="1000" b="1" u="none" strike="noStrike" dirty="0">
                          <a:effectLst/>
                        </a:rPr>
                        <a:t>in Net Assets</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(711,610)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(64,831)</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220,865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(97,420)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(652,995)</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1,690,196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61,389,268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193,274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62,619,743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172863905"/>
                  </a:ext>
                </a:extLst>
              </a:tr>
              <a:tr h="179823">
                <a:tc>
                  <a:txBody>
                    <a:bodyPr/>
                    <a:lstStyle/>
                    <a:p>
                      <a:pPr algn="l" fontAlgn="b"/>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043887475"/>
                  </a:ext>
                </a:extLst>
              </a:tr>
              <a:tr h="179823">
                <a:tc>
                  <a:txBody>
                    <a:bodyPr/>
                    <a:lstStyle/>
                    <a:p>
                      <a:pPr algn="l" fontAlgn="b"/>
                      <a:r>
                        <a:rPr lang="en-US" sz="1000" b="1" u="none" strike="noStrike" dirty="0">
                          <a:effectLst/>
                        </a:rPr>
                        <a:t>Ending Net Assets</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77,658,013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1,445,020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2,868,533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32,368,953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114,340,519 </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227,931,476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362,949,965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6,901,547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712,123,506 </a:t>
                      </a:r>
                      <a:endParaRPr lang="en-US" sz="1000" b="1" i="0" u="none" strike="noStrike" dirty="0">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014521448"/>
                  </a:ext>
                </a:extLst>
              </a:tr>
            </a:tbl>
          </a:graphicData>
        </a:graphic>
      </p:graphicFrame>
      <p:cxnSp>
        <p:nvCxnSpPr>
          <p:cNvPr id="5" name="Straight Arrow Connector 4">
            <a:extLst>
              <a:ext uri="{FF2B5EF4-FFF2-40B4-BE49-F238E27FC236}">
                <a16:creationId xmlns:a16="http://schemas.microsoft.com/office/drawing/2014/main" id="{DC56A78C-2EC4-3A0E-61FA-A539470E999F}"/>
              </a:ext>
            </a:extLst>
          </p:cNvPr>
          <p:cNvCxnSpPr>
            <a:cxnSpLocks/>
          </p:cNvCxnSpPr>
          <p:nvPr/>
        </p:nvCxnSpPr>
        <p:spPr>
          <a:xfrm flipH="1">
            <a:off x="3929974" y="4077511"/>
            <a:ext cx="25166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6362E6D-4A13-27BD-9413-63A06C8A1E7B}"/>
              </a:ext>
            </a:extLst>
          </p:cNvPr>
          <p:cNvSpPr txBox="1"/>
          <p:nvPr/>
        </p:nvSpPr>
        <p:spPr>
          <a:xfrm>
            <a:off x="4017934" y="592561"/>
            <a:ext cx="811441" cy="523220"/>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Dorms,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Food</a:t>
            </a:r>
          </a:p>
        </p:txBody>
      </p:sp>
      <p:cxnSp>
        <p:nvCxnSpPr>
          <p:cNvPr id="10" name="Straight Arrow Connector 9">
            <a:extLst>
              <a:ext uri="{FF2B5EF4-FFF2-40B4-BE49-F238E27FC236}">
                <a16:creationId xmlns:a16="http://schemas.microsoft.com/office/drawing/2014/main" id="{33729F17-CADA-C17A-05C8-DD0F782DB6EE}"/>
              </a:ext>
            </a:extLst>
          </p:cNvPr>
          <p:cNvCxnSpPr>
            <a:cxnSpLocks/>
          </p:cNvCxnSpPr>
          <p:nvPr/>
        </p:nvCxnSpPr>
        <p:spPr>
          <a:xfrm>
            <a:off x="4916953" y="4279137"/>
            <a:ext cx="483664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A4A45C3-8D3A-6998-E3B5-8EDD85FB1DBC}"/>
              </a:ext>
            </a:extLst>
          </p:cNvPr>
          <p:cNvSpPr txBox="1"/>
          <p:nvPr/>
        </p:nvSpPr>
        <p:spPr>
          <a:xfrm>
            <a:off x="5837318" y="4030002"/>
            <a:ext cx="217304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Bond payments</a:t>
            </a:r>
          </a:p>
        </p:txBody>
      </p:sp>
      <p:sp>
        <p:nvSpPr>
          <p:cNvPr id="14" name="TextBox 13">
            <a:extLst>
              <a:ext uri="{FF2B5EF4-FFF2-40B4-BE49-F238E27FC236}">
                <a16:creationId xmlns:a16="http://schemas.microsoft.com/office/drawing/2014/main" id="{01A57A0D-DE4E-CEF7-B7D8-EACD91C237F0}"/>
              </a:ext>
            </a:extLst>
          </p:cNvPr>
          <p:cNvSpPr txBox="1"/>
          <p:nvPr/>
        </p:nvSpPr>
        <p:spPr>
          <a:xfrm>
            <a:off x="4829375" y="5355594"/>
            <a:ext cx="1553310" cy="307777"/>
          </a:xfrm>
          <a:prstGeom prst="rect">
            <a:avLst/>
          </a:prstGeom>
          <a:solidFill>
            <a:schemeClr val="bg1"/>
          </a:solidFill>
        </p:spPr>
        <p:txBody>
          <a:bodyPr wrap="none" lIns="0" r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 Res Hall staff, etc.</a:t>
            </a:r>
          </a:p>
        </p:txBody>
      </p:sp>
      <p:sp>
        <p:nvSpPr>
          <p:cNvPr id="4" name="TextBox 3">
            <a:extLst>
              <a:ext uri="{FF2B5EF4-FFF2-40B4-BE49-F238E27FC236}">
                <a16:creationId xmlns:a16="http://schemas.microsoft.com/office/drawing/2014/main" id="{2E6F8A6E-303D-FB38-434C-018D2EBCF3EF}"/>
              </a:ext>
            </a:extLst>
          </p:cNvPr>
          <p:cNvSpPr txBox="1"/>
          <p:nvPr/>
        </p:nvSpPr>
        <p:spPr>
          <a:xfrm>
            <a:off x="1866704" y="4183890"/>
            <a:ext cx="2151230" cy="523220"/>
          </a:xfrm>
          <a:prstGeom prst="rect">
            <a:avLst/>
          </a:prstGeom>
          <a:solidFill>
            <a:schemeClr val="bg1"/>
          </a:solidFill>
        </p:spPr>
        <p:txBody>
          <a:bodyPr wrap="none" lIns="0" r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Facilities staff at Res Halls,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Other staff for Res Halls</a:t>
            </a:r>
          </a:p>
        </p:txBody>
      </p:sp>
      <p:sp>
        <p:nvSpPr>
          <p:cNvPr id="6" name="TextBox 5">
            <a:extLst>
              <a:ext uri="{FF2B5EF4-FFF2-40B4-BE49-F238E27FC236}">
                <a16:creationId xmlns:a16="http://schemas.microsoft.com/office/drawing/2014/main" id="{05A62BA4-5F1E-D56B-955B-3F6130D7DBB3}"/>
              </a:ext>
            </a:extLst>
          </p:cNvPr>
          <p:cNvSpPr txBox="1"/>
          <p:nvPr/>
        </p:nvSpPr>
        <p:spPr>
          <a:xfrm>
            <a:off x="5100282" y="446504"/>
            <a:ext cx="1881925" cy="215444"/>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Simplified explanations!</a:t>
            </a:r>
          </a:p>
        </p:txBody>
      </p:sp>
    </p:spTree>
    <p:extLst>
      <p:ext uri="{BB962C8B-B14F-4D97-AF65-F5344CB8AC3E}">
        <p14:creationId xmlns:p14="http://schemas.microsoft.com/office/powerpoint/2010/main" val="194413947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C332-8A2D-7CE3-90AB-946CD5E8F4FD}"/>
              </a:ext>
            </a:extLst>
          </p:cNvPr>
          <p:cNvSpPr>
            <a:spLocks noGrp="1"/>
          </p:cNvSpPr>
          <p:nvPr>
            <p:ph type="title"/>
          </p:nvPr>
        </p:nvSpPr>
        <p:spPr>
          <a:xfrm>
            <a:off x="783445" y="1"/>
            <a:ext cx="10515600" cy="854170"/>
          </a:xfrm>
        </p:spPr>
        <p:txBody>
          <a:bodyPr/>
          <a:lstStyle/>
          <a:p>
            <a:pPr algn="ctr"/>
            <a:r>
              <a:rPr lang="en-US" dirty="0">
                <a:solidFill>
                  <a:srgbClr val="00B050"/>
                </a:solidFill>
              </a:rPr>
              <a:t>Overall FY 24 Budget</a:t>
            </a:r>
          </a:p>
        </p:txBody>
      </p:sp>
      <p:graphicFrame>
        <p:nvGraphicFramePr>
          <p:cNvPr id="3" name="Table 2">
            <a:extLst>
              <a:ext uri="{FF2B5EF4-FFF2-40B4-BE49-F238E27FC236}">
                <a16:creationId xmlns:a16="http://schemas.microsoft.com/office/drawing/2014/main" id="{EE95F8BC-ABD0-A0F6-F7E8-E0674B0C8484}"/>
              </a:ext>
            </a:extLst>
          </p:cNvPr>
          <p:cNvGraphicFramePr>
            <a:graphicFrameLocks noGrp="1"/>
          </p:cNvGraphicFramePr>
          <p:nvPr/>
        </p:nvGraphicFramePr>
        <p:xfrm>
          <a:off x="164263" y="662529"/>
          <a:ext cx="11898151" cy="6017509"/>
        </p:xfrm>
        <a:graphic>
          <a:graphicData uri="http://schemas.openxmlformats.org/drawingml/2006/table">
            <a:tbl>
              <a:tblPr>
                <a:tableStyleId>{2D5ABB26-0587-4C30-8999-92F81FD0307C}</a:tableStyleId>
              </a:tblPr>
              <a:tblGrid>
                <a:gridCol w="1859500">
                  <a:extLst>
                    <a:ext uri="{9D8B030D-6E8A-4147-A177-3AD203B41FA5}">
                      <a16:colId xmlns:a16="http://schemas.microsoft.com/office/drawing/2014/main" val="4014531897"/>
                    </a:ext>
                  </a:extLst>
                </a:gridCol>
                <a:gridCol w="1004823">
                  <a:extLst>
                    <a:ext uri="{9D8B030D-6E8A-4147-A177-3AD203B41FA5}">
                      <a16:colId xmlns:a16="http://schemas.microsoft.com/office/drawing/2014/main" val="3891313344"/>
                    </a:ext>
                  </a:extLst>
                </a:gridCol>
                <a:gridCol w="869934">
                  <a:extLst>
                    <a:ext uri="{9D8B030D-6E8A-4147-A177-3AD203B41FA5}">
                      <a16:colId xmlns:a16="http://schemas.microsoft.com/office/drawing/2014/main" val="4268569192"/>
                    </a:ext>
                  </a:extLst>
                </a:gridCol>
                <a:gridCol w="941777">
                  <a:extLst>
                    <a:ext uri="{9D8B030D-6E8A-4147-A177-3AD203B41FA5}">
                      <a16:colId xmlns:a16="http://schemas.microsoft.com/office/drawing/2014/main" val="4058982701"/>
                    </a:ext>
                  </a:extLst>
                </a:gridCol>
                <a:gridCol w="963679">
                  <a:extLst>
                    <a:ext uri="{9D8B030D-6E8A-4147-A177-3AD203B41FA5}">
                      <a16:colId xmlns:a16="http://schemas.microsoft.com/office/drawing/2014/main" val="3816465422"/>
                    </a:ext>
                  </a:extLst>
                </a:gridCol>
                <a:gridCol w="947253">
                  <a:extLst>
                    <a:ext uri="{9D8B030D-6E8A-4147-A177-3AD203B41FA5}">
                      <a16:colId xmlns:a16="http://schemas.microsoft.com/office/drawing/2014/main" val="2824259224"/>
                    </a:ext>
                  </a:extLst>
                </a:gridCol>
                <a:gridCol w="892498">
                  <a:extLst>
                    <a:ext uri="{9D8B030D-6E8A-4147-A177-3AD203B41FA5}">
                      <a16:colId xmlns:a16="http://schemas.microsoft.com/office/drawing/2014/main" val="574974936"/>
                    </a:ext>
                  </a:extLst>
                </a:gridCol>
                <a:gridCol w="947253">
                  <a:extLst>
                    <a:ext uri="{9D8B030D-6E8A-4147-A177-3AD203B41FA5}">
                      <a16:colId xmlns:a16="http://schemas.microsoft.com/office/drawing/2014/main" val="1541891382"/>
                    </a:ext>
                  </a:extLst>
                </a:gridCol>
                <a:gridCol w="903449">
                  <a:extLst>
                    <a:ext uri="{9D8B030D-6E8A-4147-A177-3AD203B41FA5}">
                      <a16:colId xmlns:a16="http://schemas.microsoft.com/office/drawing/2014/main" val="470046326"/>
                    </a:ext>
                  </a:extLst>
                </a:gridCol>
                <a:gridCol w="949059">
                  <a:extLst>
                    <a:ext uri="{9D8B030D-6E8A-4147-A177-3AD203B41FA5}">
                      <a16:colId xmlns:a16="http://schemas.microsoft.com/office/drawing/2014/main" val="4066678757"/>
                    </a:ext>
                  </a:extLst>
                </a:gridCol>
                <a:gridCol w="692982">
                  <a:extLst>
                    <a:ext uri="{9D8B030D-6E8A-4147-A177-3AD203B41FA5}">
                      <a16:colId xmlns:a16="http://schemas.microsoft.com/office/drawing/2014/main" val="2711371620"/>
                    </a:ext>
                  </a:extLst>
                </a:gridCol>
                <a:gridCol w="925944">
                  <a:extLst>
                    <a:ext uri="{9D8B030D-6E8A-4147-A177-3AD203B41FA5}">
                      <a16:colId xmlns:a16="http://schemas.microsoft.com/office/drawing/2014/main" val="497071424"/>
                    </a:ext>
                  </a:extLst>
                </a:gridCol>
              </a:tblGrid>
              <a:tr h="442996">
                <a:tc>
                  <a:txBody>
                    <a:bodyPr/>
                    <a:lstStyle/>
                    <a:p>
                      <a:pPr algn="l" fontAlgn="b"/>
                      <a:endParaRPr lang="en-US" sz="900" b="0" i="0" u="none" strike="noStrike">
                        <a:effectLst/>
                        <a:latin typeface="Arial" panose="020B0604020202020204" pitchFamily="34" charset="0"/>
                      </a:endParaRPr>
                    </a:p>
                  </a:txBody>
                  <a:tcPr marL="4746" marR="4746" marT="4746" marB="0" anchor="b"/>
                </a:tc>
                <a:tc>
                  <a:txBody>
                    <a:bodyPr/>
                    <a:lstStyle/>
                    <a:p>
                      <a:pPr algn="ctr" fontAlgn="b"/>
                      <a:r>
                        <a:rPr lang="en-US" sz="1000" b="1" u="none" strike="noStrike" dirty="0">
                          <a:effectLst/>
                        </a:rPr>
                        <a:t>Operations</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Other Unrestricted</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Auxiliary Ops</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Grants and Contracts</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ctr" fontAlgn="b"/>
                      <a:r>
                        <a:rPr lang="en-US" sz="1000" b="1" u="none" strike="noStrike" dirty="0">
                          <a:effectLst/>
                        </a:rPr>
                        <a:t>Gifts-Endow-RSA</a:t>
                      </a:r>
                      <a:endParaRPr lang="en-US" sz="1000" b="1" i="0" u="none" strike="noStrike" dirty="0">
                        <a:effectLst/>
                        <a:latin typeface="Calibri" panose="020F0502020204030204" pitchFamily="34" charset="0"/>
                      </a:endParaRPr>
                    </a:p>
                  </a:txBody>
                  <a:tcPr marL="4746" marR="4746" marT="4746" marB="0" anchor="b">
                    <a:solidFill>
                      <a:srgbClr val="FFFF00"/>
                    </a:solidFill>
                  </a:tcPr>
                </a:tc>
                <a:tc>
                  <a:txBody>
                    <a:bodyPr/>
                    <a:lstStyle/>
                    <a:p>
                      <a:pPr algn="ctr" fontAlgn="b"/>
                      <a:r>
                        <a:rPr lang="en-US" sz="1000" b="1" u="none" strike="noStrike" dirty="0">
                          <a:effectLst/>
                        </a:rPr>
                        <a:t>Res Non-Gift Sch &amp; Other</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Current Funds  </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Endowment</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Plant Funds</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a:effectLst/>
                        </a:rPr>
                        <a:t>Loan Funds</a:t>
                      </a:r>
                      <a:endParaRPr lang="en-US" sz="1000" b="1" i="0" u="none" strike="noStrike">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University  </a:t>
                      </a:r>
                      <a:endParaRPr lang="en-US" sz="1000" b="1" i="0" u="none" strike="noStrike" dirty="0">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995416842"/>
                  </a:ext>
                </a:extLst>
              </a:tr>
              <a:tr h="179823">
                <a:tc>
                  <a:txBody>
                    <a:bodyPr/>
                    <a:lstStyle/>
                    <a:p>
                      <a:pPr algn="l" fontAlgn="b"/>
                      <a:r>
                        <a:rPr lang="en-US" sz="1000" b="1" u="none" strike="noStrike" dirty="0">
                          <a:effectLst/>
                        </a:rPr>
                        <a:t>Beginning Net Assets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78,369,623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1,509,850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2,647,667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32,466,373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114,993,514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226,241,280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301,560,697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6,708,272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649,503,762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764389713"/>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300754513"/>
                  </a:ext>
                </a:extLst>
              </a:tr>
              <a:tr h="179823">
                <a:tc>
                  <a:txBody>
                    <a:bodyPr/>
                    <a:lstStyle/>
                    <a:p>
                      <a:pPr algn="l" fontAlgn="b"/>
                      <a:r>
                        <a:rPr lang="en-US" sz="1000" b="1" u="none" strike="noStrike" dirty="0">
                          <a:effectLst/>
                        </a:rPr>
                        <a:t>Revenues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63246612"/>
                  </a:ext>
                </a:extLst>
              </a:tr>
              <a:tr h="179823">
                <a:tc>
                  <a:txBody>
                    <a:bodyPr/>
                    <a:lstStyle/>
                    <a:p>
                      <a:pPr algn="l" fontAlgn="b"/>
                      <a:r>
                        <a:rPr lang="en-US" sz="1000" u="none" strike="noStrike">
                          <a:effectLst/>
                        </a:rPr>
                        <a:t>    Tuition and Fees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130,720,817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609,285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2,176,000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133,506,102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133,506,102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701680941"/>
                  </a:ext>
                </a:extLst>
              </a:tr>
              <a:tr h="179823">
                <a:tc>
                  <a:txBody>
                    <a:bodyPr/>
                    <a:lstStyle/>
                    <a:p>
                      <a:pPr algn="l" fontAlgn="b"/>
                      <a:r>
                        <a:rPr lang="en-US" sz="1000" u="none" strike="noStrike">
                          <a:effectLst/>
                        </a:rPr>
                        <a:t>    Scholarship Allowance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(45,496,454)</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(8,000)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(1,098,000)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(10,639,400)</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(11,676,822)</a:t>
                      </a:r>
                      <a:endParaRPr lang="en-US" sz="1000" b="0" i="0" u="none" strike="noStrike">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(5,000,000)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(73,918,676)</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(73,918,676)</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4188176182"/>
                  </a:ext>
                </a:extLst>
              </a:tr>
              <a:tr h="179823">
                <a:tc>
                  <a:txBody>
                    <a:bodyPr/>
                    <a:lstStyle/>
                    <a:p>
                      <a:pPr algn="l" fontAlgn="b"/>
                      <a:r>
                        <a:rPr lang="en-US" sz="1000" u="none" strike="noStrike" dirty="0">
                          <a:effectLst/>
                        </a:rPr>
                        <a:t>  </a:t>
                      </a:r>
                      <a:r>
                        <a:rPr lang="en-US" sz="1000" b="1" u="none" strike="noStrike" dirty="0">
                          <a:effectLst/>
                        </a:rPr>
                        <a:t>Total Net Tuition and Fees </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85,224,364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601,285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1,078,000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(10,639,400)</a:t>
                      </a:r>
                      <a:endParaRPr lang="en-US" sz="1000" b="1"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(11,676,822)</a:t>
                      </a:r>
                      <a:endParaRPr lang="en-US" sz="1000" b="1" i="0" u="none" strike="noStrike">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(5,000,000)</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59,587,426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59,587,426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327988460"/>
                  </a:ext>
                </a:extLst>
              </a:tr>
              <a:tr h="179823">
                <a:tc>
                  <a:txBody>
                    <a:bodyPr/>
                    <a:lstStyle/>
                    <a:p>
                      <a:pPr algn="l" fontAlgn="b"/>
                      <a:r>
                        <a:rPr lang="en-US" sz="1000" u="none" strike="noStrike">
                          <a:effectLst/>
                        </a:rPr>
                        <a:t>  State Appropriations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60,120,535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60,120,535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3,261,693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63,382,228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759829968"/>
                  </a:ext>
                </a:extLst>
              </a:tr>
              <a:tr h="179823">
                <a:tc>
                  <a:txBody>
                    <a:bodyPr/>
                    <a:lstStyle/>
                    <a:p>
                      <a:pPr algn="l" fontAlgn="b"/>
                      <a:r>
                        <a:rPr lang="en-US" sz="1000" u="none" strike="noStrike">
                          <a:effectLst/>
                        </a:rPr>
                        <a:t>  Grants and Contracts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64,600,000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2,075,000 </a:t>
                      </a:r>
                      <a:endParaRPr lang="en-US" sz="1000" b="0" i="0" u="none" strike="noStrike">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5,000,000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71,675,000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8,000,000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79,675,000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346964659"/>
                  </a:ext>
                </a:extLst>
              </a:tr>
              <a:tr h="179823">
                <a:tc>
                  <a:txBody>
                    <a:bodyPr/>
                    <a:lstStyle/>
                    <a:p>
                      <a:pPr algn="l" fontAlgn="b"/>
                      <a:r>
                        <a:rPr lang="en-US" sz="1000" u="none" strike="noStrike">
                          <a:effectLst/>
                        </a:rPr>
                        <a:t>  Gifts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100,500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19,898,035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19,998,535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2,520,043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26,693,742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49,212,320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920971522"/>
                  </a:ext>
                </a:extLst>
              </a:tr>
              <a:tr h="179823">
                <a:tc>
                  <a:txBody>
                    <a:bodyPr/>
                    <a:lstStyle/>
                    <a:p>
                      <a:pPr algn="l" fontAlgn="b"/>
                      <a:r>
                        <a:rPr lang="en-US" sz="1000" u="none" strike="noStrike">
                          <a:effectLst/>
                        </a:rPr>
                        <a:t>  Recovery of F&amp;A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8,071,700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(8,071,700)</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661064485"/>
                  </a:ext>
                </a:extLst>
              </a:tr>
              <a:tr h="179823">
                <a:tc>
                  <a:txBody>
                    <a:bodyPr/>
                    <a:lstStyle/>
                    <a:p>
                      <a:pPr algn="l" fontAlgn="b"/>
                      <a:r>
                        <a:rPr lang="en-US" sz="1000" u="none" strike="noStrike">
                          <a:effectLst/>
                        </a:rPr>
                        <a:t>  Endowment and Investments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3,694,317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24,000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8,536,004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12,254,322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(1,319,847)</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1,862,121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256,274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13,052,870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1987805"/>
                  </a:ext>
                </a:extLst>
              </a:tr>
              <a:tr h="179823">
                <a:tc>
                  <a:txBody>
                    <a:bodyPr/>
                    <a:lstStyle/>
                    <a:p>
                      <a:pPr algn="l" fontAlgn="b"/>
                      <a:r>
                        <a:rPr lang="en-US" sz="1000" u="none" strike="noStrike">
                          <a:effectLst/>
                        </a:rPr>
                        <a:t>  Sales and Services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1,190,731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55,625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20,897,600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100 </a:t>
                      </a:r>
                      <a:endParaRPr lang="en-US" sz="1000" b="0" i="0" u="none" strike="noStrike">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22,144,056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22,144,056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51303341"/>
                  </a:ext>
                </a:extLst>
              </a:tr>
              <a:tr h="179823">
                <a:tc>
                  <a:txBody>
                    <a:bodyPr/>
                    <a:lstStyle/>
                    <a:p>
                      <a:pPr algn="l" fontAlgn="b"/>
                      <a:r>
                        <a:rPr lang="en-US" sz="1000" u="none" strike="noStrike">
                          <a:effectLst/>
                        </a:rPr>
                        <a:t>  Other Income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2,615,539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61,850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1,042,440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230,090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3,949,919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9,858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(57,000)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3,902,777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942848876"/>
                  </a:ext>
                </a:extLst>
              </a:tr>
              <a:tr h="179823">
                <a:tc>
                  <a:txBody>
                    <a:bodyPr/>
                    <a:lstStyle/>
                    <a:p>
                      <a:pPr algn="l" fontAlgn="b"/>
                      <a:r>
                        <a:rPr lang="en-US" sz="1000" b="1" u="none" strike="noStrike" dirty="0">
                          <a:effectLst/>
                        </a:rPr>
                        <a:t>Total Revenues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161,017,685 </a:t>
                      </a:r>
                      <a:endParaRPr lang="en-US" sz="1000" b="1"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718,760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23,042,040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45,888,900 </a:t>
                      </a:r>
                      <a:endParaRPr lang="en-US" sz="1000" b="1"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19,062,407 </a:t>
                      </a:r>
                      <a:endParaRPr lang="en-US" sz="1000" b="1"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249,729,792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1,200,196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39,827,414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199,274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290,956,676 </a:t>
                      </a:r>
                      <a:endParaRPr lang="en-US" sz="1000" b="1" i="0" u="none" strike="noStrike" dirty="0">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611270745"/>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826594787"/>
                  </a:ext>
                </a:extLst>
              </a:tr>
              <a:tr h="179823">
                <a:tc>
                  <a:txBody>
                    <a:bodyPr/>
                    <a:lstStyle/>
                    <a:p>
                      <a:pPr algn="l" fontAlgn="b"/>
                      <a:r>
                        <a:rPr lang="en-US" sz="1000" b="1" u="none" strike="noStrike" dirty="0">
                          <a:effectLst/>
                        </a:rPr>
                        <a:t>Transfers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462950911"/>
                  </a:ext>
                </a:extLst>
              </a:tr>
              <a:tr h="179823">
                <a:tc>
                  <a:txBody>
                    <a:bodyPr/>
                    <a:lstStyle/>
                    <a:p>
                      <a:pPr algn="l" fontAlgn="b"/>
                      <a:r>
                        <a:rPr lang="en-US" sz="1000" u="none" strike="noStrike">
                          <a:effectLst/>
                        </a:rPr>
                        <a:t>  Internal Transfers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(45,445)</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1,454,326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(1,246,400)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(80,000)</a:t>
                      </a:r>
                      <a:endParaRPr lang="en-US" sz="1000" b="0" i="0" u="none" strike="noStrike">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82,481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82,481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357086146"/>
                  </a:ext>
                </a:extLst>
              </a:tr>
              <a:tr h="179823">
                <a:tc>
                  <a:txBody>
                    <a:bodyPr/>
                    <a:lstStyle/>
                    <a:p>
                      <a:pPr algn="l" fontAlgn="b"/>
                      <a:r>
                        <a:rPr lang="en-US" sz="1000" u="none" strike="noStrike">
                          <a:effectLst/>
                        </a:rPr>
                        <a:t>  Mandatory Transfers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(3,289,443)</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(7,190,127)</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127,000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(500,000)</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(10,852,570)</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500,000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10,352,570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78750879"/>
                  </a:ext>
                </a:extLst>
              </a:tr>
              <a:tr h="179823">
                <a:tc>
                  <a:txBody>
                    <a:bodyPr/>
                    <a:lstStyle/>
                    <a:p>
                      <a:pPr algn="l" fontAlgn="b"/>
                      <a:r>
                        <a:rPr lang="en-US" sz="1000" u="none" strike="noStrike">
                          <a:effectLst/>
                        </a:rPr>
                        <a:t>  Non-Mandatory Transfers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(4,767,215)</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(2,000,000)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(18,250,900)</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(81,885)</a:t>
                      </a:r>
                      <a:endParaRPr lang="en-US" sz="1000" b="0" i="0" u="none" strike="noStrike">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(25,100,000)</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25,100,000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451375690"/>
                  </a:ext>
                </a:extLst>
              </a:tr>
              <a:tr h="179823">
                <a:tc>
                  <a:txBody>
                    <a:bodyPr/>
                    <a:lstStyle/>
                    <a:p>
                      <a:pPr algn="l" fontAlgn="b"/>
                      <a:r>
                        <a:rPr lang="en-US" sz="1000" b="1" u="none" strike="noStrike" dirty="0">
                          <a:effectLst/>
                        </a:rPr>
                        <a:t>Total</a:t>
                      </a:r>
                      <a:r>
                        <a:rPr lang="en-US" sz="1000" u="none" strike="noStrike" dirty="0">
                          <a:effectLst/>
                        </a:rPr>
                        <a:t> </a:t>
                      </a:r>
                      <a:r>
                        <a:rPr lang="en-US" sz="1000" b="1" u="none" strike="noStrike" dirty="0">
                          <a:effectLst/>
                        </a:rPr>
                        <a:t>Transfers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(8,102,103)</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1,454,326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(10,436,527)</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(18,123,900)</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(661,885)</a:t>
                      </a:r>
                      <a:endParaRPr lang="en-US" sz="1000" b="1"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(35,870,089)</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500,000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35,452,570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82,481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829548826"/>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895211532"/>
                  </a:ext>
                </a:extLst>
              </a:tr>
              <a:tr h="179823">
                <a:tc>
                  <a:txBody>
                    <a:bodyPr/>
                    <a:lstStyle/>
                    <a:p>
                      <a:pPr algn="l" fontAlgn="b"/>
                      <a:r>
                        <a:rPr lang="en-US" sz="1000" b="1" u="none" strike="noStrike" dirty="0">
                          <a:effectLst/>
                        </a:rPr>
                        <a:t>Expenditures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955216601"/>
                  </a:ext>
                </a:extLst>
              </a:tr>
              <a:tr h="179823">
                <a:tc>
                  <a:txBody>
                    <a:bodyPr/>
                    <a:lstStyle/>
                    <a:p>
                      <a:pPr algn="l" fontAlgn="b"/>
                      <a:r>
                        <a:rPr lang="en-US" sz="1000" u="none" strike="noStrike">
                          <a:effectLst/>
                        </a:rPr>
                        <a:t>    Salaries &amp; Wages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82,662,837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5,638,820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3,245,079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14,702,319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6,685,789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112,934,844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112,934,844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97895349"/>
                  </a:ext>
                </a:extLst>
              </a:tr>
              <a:tr h="179823">
                <a:tc>
                  <a:txBody>
                    <a:bodyPr/>
                    <a:lstStyle/>
                    <a:p>
                      <a:pPr algn="l" fontAlgn="b"/>
                      <a:r>
                        <a:rPr lang="en-US" sz="1000" u="none" strike="noStrike">
                          <a:effectLst/>
                        </a:rPr>
                        <a:t>    Benefit Expenses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29,271,769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2,362,482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1,489,308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2,345,481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1,629,741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37,098,782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37,098,782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590470500"/>
                  </a:ext>
                </a:extLst>
              </a:tr>
              <a:tr h="179823">
                <a:tc>
                  <a:txBody>
                    <a:bodyPr/>
                    <a:lstStyle/>
                    <a:p>
                      <a:pPr algn="l" fontAlgn="b"/>
                      <a:r>
                        <a:rPr lang="en-US" sz="1000" u="none" strike="noStrike" dirty="0">
                          <a:effectLst/>
                        </a:rPr>
                        <a:t>  </a:t>
                      </a:r>
                      <a:r>
                        <a:rPr lang="en-US" sz="1000" b="1" u="none" strike="noStrike" dirty="0">
                          <a:effectLst/>
                        </a:rPr>
                        <a:t>Total</a:t>
                      </a:r>
                      <a:r>
                        <a:rPr lang="en-US" sz="1000" u="none" strike="noStrike" dirty="0">
                          <a:effectLst/>
                        </a:rPr>
                        <a:t> </a:t>
                      </a:r>
                      <a:r>
                        <a:rPr lang="en-US" sz="1000" b="1" u="none" strike="noStrike" dirty="0">
                          <a:effectLst/>
                        </a:rPr>
                        <a:t>Compensation</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111,934,606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8,001,302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4,734,388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17,047,800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8,315,531 </a:t>
                      </a:r>
                      <a:endParaRPr lang="en-US" sz="1000" b="1"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150,033,626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150,033,626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983378434"/>
                  </a:ext>
                </a:extLst>
              </a:tr>
              <a:tr h="179823">
                <a:tc>
                  <a:txBody>
                    <a:bodyPr/>
                    <a:lstStyle/>
                    <a:p>
                      <a:pPr algn="l" fontAlgn="b"/>
                      <a:r>
                        <a:rPr lang="en-US" sz="1000" u="none" strike="noStrike">
                          <a:effectLst/>
                        </a:rPr>
                        <a:t>  Other Expenses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41,692,586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(5,763,385)</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7,650,260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10,717,200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10,182,411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64,479,072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10,000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13,890,716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78,385,788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514942620"/>
                  </a:ext>
                </a:extLst>
              </a:tr>
              <a:tr h="179823">
                <a:tc>
                  <a:txBody>
                    <a:bodyPr/>
                    <a:lstStyle/>
                    <a:p>
                      <a:pPr algn="l" fontAlgn="b"/>
                      <a:r>
                        <a:rPr lang="en-US" sz="1000" b="1" u="none" strike="noStrike" dirty="0">
                          <a:effectLst/>
                        </a:rPr>
                        <a:t>Total</a:t>
                      </a:r>
                      <a:r>
                        <a:rPr lang="en-US" sz="1000" u="none" strike="noStrike" dirty="0">
                          <a:effectLst/>
                        </a:rPr>
                        <a:t> </a:t>
                      </a:r>
                      <a:r>
                        <a:rPr lang="en-US" sz="1000" b="1" u="none" strike="noStrike" dirty="0">
                          <a:effectLst/>
                        </a:rPr>
                        <a:t>Expenditures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153,627,192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2,237,917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12,384,648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27,765,000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18,497,942 </a:t>
                      </a:r>
                      <a:endParaRPr lang="en-US" sz="1000" b="1"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214,512,698 </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10,000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13,890,716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6,000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228,419,414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541200848"/>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706898174"/>
                  </a:ext>
                </a:extLst>
              </a:tr>
              <a:tr h="179823">
                <a:tc>
                  <a:txBody>
                    <a:bodyPr/>
                    <a:lstStyle/>
                    <a:p>
                      <a:pPr algn="l" fontAlgn="b"/>
                      <a:r>
                        <a:rPr lang="en-US" sz="1000" b="1" u="none" strike="noStrike" dirty="0">
                          <a:effectLst/>
                        </a:rPr>
                        <a:t>Change</a:t>
                      </a:r>
                      <a:r>
                        <a:rPr lang="en-US" sz="1000" u="none" strike="noStrike" dirty="0">
                          <a:effectLst/>
                        </a:rPr>
                        <a:t> </a:t>
                      </a:r>
                      <a:r>
                        <a:rPr lang="en-US" sz="1000" b="1" u="none" strike="noStrike" dirty="0">
                          <a:effectLst/>
                        </a:rPr>
                        <a:t>in Net Assets</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(711,610)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(64,831)</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220,865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(97,420)</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(652,995)</a:t>
                      </a:r>
                      <a:endParaRPr lang="en-US" sz="1000" b="1" i="0" u="none" strike="noStrike">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a:effectLst/>
                        </a:rPr>
                        <a:t>1,690,196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61,389,268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193,274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62,619,743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172863905"/>
                  </a:ext>
                </a:extLst>
              </a:tr>
              <a:tr h="179823">
                <a:tc>
                  <a:txBody>
                    <a:bodyPr/>
                    <a:lstStyle/>
                    <a:p>
                      <a:pPr algn="l" fontAlgn="b"/>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043887475"/>
                  </a:ext>
                </a:extLst>
              </a:tr>
              <a:tr h="179823">
                <a:tc>
                  <a:txBody>
                    <a:bodyPr/>
                    <a:lstStyle/>
                    <a:p>
                      <a:pPr algn="l" fontAlgn="b"/>
                      <a:r>
                        <a:rPr lang="en-US" sz="1000" b="1" u="none" strike="noStrike" dirty="0">
                          <a:effectLst/>
                        </a:rPr>
                        <a:t>Ending Net Assets</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77,658,013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1,445,020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2,868,533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32,368,953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114,340,519 </a:t>
                      </a:r>
                      <a:endParaRPr lang="en-US" sz="1000" b="1" i="0" u="none" strike="noStrike" dirty="0">
                        <a:solidFill>
                          <a:srgbClr val="000000"/>
                        </a:solidFill>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227,931,476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362,949,965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6,901,547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712,123,506 </a:t>
                      </a:r>
                      <a:endParaRPr lang="en-US" sz="1000" b="1" i="0" u="none" strike="noStrike" dirty="0">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014521448"/>
                  </a:ext>
                </a:extLst>
              </a:tr>
            </a:tbl>
          </a:graphicData>
        </a:graphic>
      </p:graphicFrame>
      <p:cxnSp>
        <p:nvCxnSpPr>
          <p:cNvPr id="10" name="Straight Arrow Connector 9">
            <a:extLst>
              <a:ext uri="{FF2B5EF4-FFF2-40B4-BE49-F238E27FC236}">
                <a16:creationId xmlns:a16="http://schemas.microsoft.com/office/drawing/2014/main" id="{33729F17-CADA-C17A-05C8-DD0F782DB6EE}"/>
              </a:ext>
            </a:extLst>
          </p:cNvPr>
          <p:cNvCxnSpPr>
            <a:cxnSpLocks/>
          </p:cNvCxnSpPr>
          <p:nvPr/>
        </p:nvCxnSpPr>
        <p:spPr>
          <a:xfrm>
            <a:off x="6784663" y="4266166"/>
            <a:ext cx="222315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A4A45C3-8D3A-6998-E3B5-8EDD85FB1DBC}"/>
              </a:ext>
            </a:extLst>
          </p:cNvPr>
          <p:cNvSpPr txBox="1"/>
          <p:nvPr/>
        </p:nvSpPr>
        <p:spPr>
          <a:xfrm>
            <a:off x="6706323" y="4023240"/>
            <a:ext cx="2173043" cy="215444"/>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Gifts Endowing ….</a:t>
            </a:r>
          </a:p>
        </p:txBody>
      </p:sp>
      <p:sp>
        <p:nvSpPr>
          <p:cNvPr id="14" name="TextBox 13">
            <a:extLst>
              <a:ext uri="{FF2B5EF4-FFF2-40B4-BE49-F238E27FC236}">
                <a16:creationId xmlns:a16="http://schemas.microsoft.com/office/drawing/2014/main" id="{01A57A0D-DE4E-CEF7-B7D8-EACD91C237F0}"/>
              </a:ext>
            </a:extLst>
          </p:cNvPr>
          <p:cNvSpPr txBox="1"/>
          <p:nvPr/>
        </p:nvSpPr>
        <p:spPr>
          <a:xfrm>
            <a:off x="6745753" y="5358124"/>
            <a:ext cx="2551981" cy="307777"/>
          </a:xfrm>
          <a:prstGeom prst="rect">
            <a:avLst/>
          </a:prstGeom>
          <a:solidFill>
            <a:schemeClr val="bg1"/>
          </a:solidFill>
        </p:spPr>
        <p:txBody>
          <a:bodyPr wrap="none" lIns="0" r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 KI funded positions + endowed</a:t>
            </a:r>
          </a:p>
        </p:txBody>
      </p:sp>
      <p:sp>
        <p:nvSpPr>
          <p:cNvPr id="6" name="TextBox 5">
            <a:extLst>
              <a:ext uri="{FF2B5EF4-FFF2-40B4-BE49-F238E27FC236}">
                <a16:creationId xmlns:a16="http://schemas.microsoft.com/office/drawing/2014/main" id="{65C818A1-2FDA-AE94-0CFB-93A5193BFAAF}"/>
              </a:ext>
            </a:extLst>
          </p:cNvPr>
          <p:cNvSpPr txBox="1"/>
          <p:nvPr/>
        </p:nvSpPr>
        <p:spPr>
          <a:xfrm>
            <a:off x="6752238" y="5589237"/>
            <a:ext cx="3236463" cy="430887"/>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 KI funded expenses $6.3 MM,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  + Donor-directed (</a:t>
            </a:r>
            <a:r>
              <a:rPr kumimoji="0" lang="en-US" sz="1400" b="0" i="0" u="none" strike="noStrike" kern="0" cap="none" spc="0" normalizeH="0" baseline="0" noProof="0" dirty="0" err="1">
                <a:ln>
                  <a:noFill/>
                </a:ln>
                <a:solidFill>
                  <a:srgbClr val="FF0000"/>
                </a:solidFill>
                <a:effectLst/>
                <a:uLnTx/>
                <a:uFillTx/>
                <a:latin typeface="Arial"/>
                <a:cs typeface="Arial"/>
                <a:sym typeface="Arial"/>
              </a:rPr>
              <a:t>e.g</a:t>
            </a:r>
            <a:r>
              <a:rPr kumimoji="0" lang="en-US" sz="1400" b="0" i="0" u="none" strike="noStrike" kern="0" cap="none" spc="0" normalizeH="0" baseline="0" noProof="0" dirty="0">
                <a:ln>
                  <a:noFill/>
                </a:ln>
                <a:solidFill>
                  <a:srgbClr val="FF0000"/>
                </a:solidFill>
                <a:effectLst/>
                <a:uLnTx/>
                <a:uFillTx/>
                <a:latin typeface="Arial"/>
                <a:cs typeface="Arial"/>
                <a:sym typeface="Arial"/>
              </a:rPr>
              <a:t> Dep’t-level funds)</a:t>
            </a:r>
          </a:p>
        </p:txBody>
      </p:sp>
      <p:sp>
        <p:nvSpPr>
          <p:cNvPr id="7" name="Freeform: Shape 6">
            <a:extLst>
              <a:ext uri="{FF2B5EF4-FFF2-40B4-BE49-F238E27FC236}">
                <a16:creationId xmlns:a16="http://schemas.microsoft.com/office/drawing/2014/main" id="{11EBD3C3-8C8F-63F0-85FA-7E69705312CF}"/>
              </a:ext>
            </a:extLst>
          </p:cNvPr>
          <p:cNvSpPr/>
          <p:nvPr/>
        </p:nvSpPr>
        <p:spPr>
          <a:xfrm>
            <a:off x="6784663" y="2205800"/>
            <a:ext cx="150631" cy="413929"/>
          </a:xfrm>
          <a:custGeom>
            <a:avLst/>
            <a:gdLst>
              <a:gd name="connsiteX0" fmla="*/ 5476 w 147845"/>
              <a:gd name="connsiteY0" fmla="*/ 328527 h 328527"/>
              <a:gd name="connsiteX1" fmla="*/ 147837 w 147845"/>
              <a:gd name="connsiteY1" fmla="*/ 131411 h 328527"/>
              <a:gd name="connsiteX2" fmla="*/ 0 w 147845"/>
              <a:gd name="connsiteY2" fmla="*/ 0 h 328527"/>
            </a:gdLst>
            <a:ahLst/>
            <a:cxnLst>
              <a:cxn ang="0">
                <a:pos x="connsiteX0" y="connsiteY0"/>
              </a:cxn>
              <a:cxn ang="0">
                <a:pos x="connsiteX1" y="connsiteY1"/>
              </a:cxn>
              <a:cxn ang="0">
                <a:pos x="connsiteX2" y="connsiteY2"/>
              </a:cxn>
            </a:cxnLst>
            <a:rect l="l" t="t" r="r" b="b"/>
            <a:pathLst>
              <a:path w="147845" h="328527">
                <a:moveTo>
                  <a:pt x="5476" y="328527"/>
                </a:moveTo>
                <a:cubicBezTo>
                  <a:pt x="77113" y="257346"/>
                  <a:pt x="148750" y="186165"/>
                  <a:pt x="147837" y="131411"/>
                </a:cubicBezTo>
                <a:cubicBezTo>
                  <a:pt x="146924" y="76657"/>
                  <a:pt x="73462" y="38328"/>
                  <a:pt x="0" y="0"/>
                </a:cubicBezTo>
              </a:path>
            </a:pathLst>
          </a:custGeom>
          <a:noFill/>
          <a:ln>
            <a:solidFill>
              <a:srgbClr val="FF0000"/>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Freeform: Shape 10">
            <a:extLst>
              <a:ext uri="{FF2B5EF4-FFF2-40B4-BE49-F238E27FC236}">
                <a16:creationId xmlns:a16="http://schemas.microsoft.com/office/drawing/2014/main" id="{F7E05F30-1870-685D-B33E-A4EC3FF8ECA7}"/>
              </a:ext>
            </a:extLst>
          </p:cNvPr>
          <p:cNvSpPr/>
          <p:nvPr/>
        </p:nvSpPr>
        <p:spPr>
          <a:xfrm>
            <a:off x="6796964" y="2257682"/>
            <a:ext cx="183694" cy="745787"/>
          </a:xfrm>
          <a:custGeom>
            <a:avLst/>
            <a:gdLst>
              <a:gd name="connsiteX0" fmla="*/ 58366 w 186228"/>
              <a:gd name="connsiteY0" fmla="*/ 0 h 745787"/>
              <a:gd name="connsiteX1" fmla="*/ 168613 w 186228"/>
              <a:gd name="connsiteY1" fmla="*/ 116732 h 745787"/>
              <a:gd name="connsiteX2" fmla="*/ 168613 w 186228"/>
              <a:gd name="connsiteY2" fmla="*/ 603115 h 745787"/>
              <a:gd name="connsiteX3" fmla="*/ 0 w 186228"/>
              <a:gd name="connsiteY3" fmla="*/ 745787 h 745787"/>
              <a:gd name="connsiteX0" fmla="*/ 45666 w 186945"/>
              <a:gd name="connsiteY0" fmla="*/ 0 h 745787"/>
              <a:gd name="connsiteX1" fmla="*/ 168613 w 186945"/>
              <a:gd name="connsiteY1" fmla="*/ 116732 h 745787"/>
              <a:gd name="connsiteX2" fmla="*/ 168613 w 186945"/>
              <a:gd name="connsiteY2" fmla="*/ 603115 h 745787"/>
              <a:gd name="connsiteX3" fmla="*/ 0 w 186945"/>
              <a:gd name="connsiteY3" fmla="*/ 745787 h 745787"/>
              <a:gd name="connsiteX0" fmla="*/ 45666 w 183694"/>
              <a:gd name="connsiteY0" fmla="*/ 0 h 745787"/>
              <a:gd name="connsiteX1" fmla="*/ 160146 w 183694"/>
              <a:gd name="connsiteY1" fmla="*/ 146365 h 745787"/>
              <a:gd name="connsiteX2" fmla="*/ 168613 w 183694"/>
              <a:gd name="connsiteY2" fmla="*/ 603115 h 745787"/>
              <a:gd name="connsiteX3" fmla="*/ 0 w 183694"/>
              <a:gd name="connsiteY3" fmla="*/ 745787 h 745787"/>
            </a:gdLst>
            <a:ahLst/>
            <a:cxnLst>
              <a:cxn ang="0">
                <a:pos x="connsiteX0" y="connsiteY0"/>
              </a:cxn>
              <a:cxn ang="0">
                <a:pos x="connsiteX1" y="connsiteY1"/>
              </a:cxn>
              <a:cxn ang="0">
                <a:pos x="connsiteX2" y="connsiteY2"/>
              </a:cxn>
              <a:cxn ang="0">
                <a:pos x="connsiteX3" y="connsiteY3"/>
              </a:cxn>
            </a:cxnLst>
            <a:rect l="l" t="t" r="r" b="b"/>
            <a:pathLst>
              <a:path w="183694" h="745787">
                <a:moveTo>
                  <a:pt x="45666" y="0"/>
                </a:moveTo>
                <a:cubicBezTo>
                  <a:pt x="91602" y="8106"/>
                  <a:pt x="139655" y="45846"/>
                  <a:pt x="160146" y="146365"/>
                </a:cubicBezTo>
                <a:cubicBezTo>
                  <a:pt x="180637" y="246884"/>
                  <a:pt x="196715" y="498273"/>
                  <a:pt x="168613" y="603115"/>
                </a:cubicBezTo>
                <a:cubicBezTo>
                  <a:pt x="140511" y="707957"/>
                  <a:pt x="70255" y="726872"/>
                  <a:pt x="0" y="745787"/>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2" name="TextBox 11">
            <a:extLst>
              <a:ext uri="{FF2B5EF4-FFF2-40B4-BE49-F238E27FC236}">
                <a16:creationId xmlns:a16="http://schemas.microsoft.com/office/drawing/2014/main" id="{94601A0A-126A-244B-AAA2-AF5B6A216E53}"/>
              </a:ext>
            </a:extLst>
          </p:cNvPr>
          <p:cNvSpPr txBox="1"/>
          <p:nvPr/>
        </p:nvSpPr>
        <p:spPr>
          <a:xfrm>
            <a:off x="6888811" y="2004325"/>
            <a:ext cx="2173043" cy="215444"/>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Endowed scholarships + KI</a:t>
            </a:r>
          </a:p>
        </p:txBody>
      </p:sp>
      <p:sp>
        <p:nvSpPr>
          <p:cNvPr id="15" name="Freeform: Shape 14">
            <a:extLst>
              <a:ext uri="{FF2B5EF4-FFF2-40B4-BE49-F238E27FC236}">
                <a16:creationId xmlns:a16="http://schemas.microsoft.com/office/drawing/2014/main" id="{A7E76393-B958-71F4-89C8-BCB481E1D28B}"/>
              </a:ext>
            </a:extLst>
          </p:cNvPr>
          <p:cNvSpPr/>
          <p:nvPr/>
        </p:nvSpPr>
        <p:spPr>
          <a:xfrm>
            <a:off x="5702093" y="1231900"/>
            <a:ext cx="3073607" cy="1651000"/>
          </a:xfrm>
          <a:custGeom>
            <a:avLst/>
            <a:gdLst>
              <a:gd name="connsiteX0" fmla="*/ 3073607 w 3073607"/>
              <a:gd name="connsiteY0" fmla="*/ 0 h 1651000"/>
              <a:gd name="connsiteX1" fmla="*/ 216107 w 3073607"/>
              <a:gd name="connsiteY1" fmla="*/ 285750 h 1651000"/>
              <a:gd name="connsiteX2" fmla="*/ 419307 w 3073607"/>
              <a:gd name="connsiteY2" fmla="*/ 1651000 h 1651000"/>
            </a:gdLst>
            <a:ahLst/>
            <a:cxnLst>
              <a:cxn ang="0">
                <a:pos x="connsiteX0" y="connsiteY0"/>
              </a:cxn>
              <a:cxn ang="0">
                <a:pos x="connsiteX1" y="connsiteY1"/>
              </a:cxn>
              <a:cxn ang="0">
                <a:pos x="connsiteX2" y="connsiteY2"/>
              </a:cxn>
            </a:cxnLst>
            <a:rect l="l" t="t" r="r" b="b"/>
            <a:pathLst>
              <a:path w="3073607" h="1651000">
                <a:moveTo>
                  <a:pt x="3073607" y="0"/>
                </a:moveTo>
                <a:cubicBezTo>
                  <a:pt x="1866048" y="5291"/>
                  <a:pt x="658490" y="10583"/>
                  <a:pt x="216107" y="285750"/>
                </a:cubicBezTo>
                <a:cubicBezTo>
                  <a:pt x="-226276" y="560917"/>
                  <a:pt x="96515" y="1105958"/>
                  <a:pt x="419307" y="1651000"/>
                </a:cubicBezTo>
              </a:path>
            </a:pathLst>
          </a:custGeom>
          <a:noFill/>
          <a:ln>
            <a:solidFill>
              <a:srgbClr val="FF0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A708B214-7E92-E725-6336-4150B94A5AC5}"/>
              </a:ext>
            </a:extLst>
          </p:cNvPr>
          <p:cNvSpPr txBox="1"/>
          <p:nvPr/>
        </p:nvSpPr>
        <p:spPr>
          <a:xfrm>
            <a:off x="8482805" y="1294947"/>
            <a:ext cx="2173043" cy="215444"/>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~4.5% yield</a:t>
            </a:r>
          </a:p>
        </p:txBody>
      </p:sp>
      <p:sp>
        <p:nvSpPr>
          <p:cNvPr id="4" name="TextBox 3">
            <a:extLst>
              <a:ext uri="{FF2B5EF4-FFF2-40B4-BE49-F238E27FC236}">
                <a16:creationId xmlns:a16="http://schemas.microsoft.com/office/drawing/2014/main" id="{799589CF-8884-5378-C34A-82C4882692D7}"/>
              </a:ext>
            </a:extLst>
          </p:cNvPr>
          <p:cNvSpPr txBox="1"/>
          <p:nvPr/>
        </p:nvSpPr>
        <p:spPr>
          <a:xfrm>
            <a:off x="5100282" y="446504"/>
            <a:ext cx="1881925" cy="215444"/>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Simplified explanations!</a:t>
            </a:r>
          </a:p>
        </p:txBody>
      </p:sp>
    </p:spTree>
    <p:extLst>
      <p:ext uri="{BB962C8B-B14F-4D97-AF65-F5344CB8AC3E}">
        <p14:creationId xmlns:p14="http://schemas.microsoft.com/office/powerpoint/2010/main" val="3539526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C332-8A2D-7CE3-90AB-946CD5E8F4FD}"/>
              </a:ext>
            </a:extLst>
          </p:cNvPr>
          <p:cNvSpPr>
            <a:spLocks noGrp="1"/>
          </p:cNvSpPr>
          <p:nvPr>
            <p:ph type="title"/>
          </p:nvPr>
        </p:nvSpPr>
        <p:spPr>
          <a:xfrm>
            <a:off x="783445" y="1"/>
            <a:ext cx="10515600" cy="854170"/>
          </a:xfrm>
        </p:spPr>
        <p:txBody>
          <a:bodyPr/>
          <a:lstStyle/>
          <a:p>
            <a:pPr algn="ctr"/>
            <a:r>
              <a:rPr lang="en-US" dirty="0">
                <a:solidFill>
                  <a:srgbClr val="00B050"/>
                </a:solidFill>
              </a:rPr>
              <a:t>Overall FY 24 Budget</a:t>
            </a:r>
          </a:p>
        </p:txBody>
      </p:sp>
      <p:graphicFrame>
        <p:nvGraphicFramePr>
          <p:cNvPr id="3" name="Table 2">
            <a:extLst>
              <a:ext uri="{FF2B5EF4-FFF2-40B4-BE49-F238E27FC236}">
                <a16:creationId xmlns:a16="http://schemas.microsoft.com/office/drawing/2014/main" id="{EE95F8BC-ABD0-A0F6-F7E8-E0674B0C8484}"/>
              </a:ext>
            </a:extLst>
          </p:cNvPr>
          <p:cNvGraphicFramePr>
            <a:graphicFrameLocks noGrp="1"/>
          </p:cNvGraphicFramePr>
          <p:nvPr/>
        </p:nvGraphicFramePr>
        <p:xfrm>
          <a:off x="164263" y="662529"/>
          <a:ext cx="11898151" cy="6017509"/>
        </p:xfrm>
        <a:graphic>
          <a:graphicData uri="http://schemas.openxmlformats.org/drawingml/2006/table">
            <a:tbl>
              <a:tblPr>
                <a:tableStyleId>{2D5ABB26-0587-4C30-8999-92F81FD0307C}</a:tableStyleId>
              </a:tblPr>
              <a:tblGrid>
                <a:gridCol w="1859500">
                  <a:extLst>
                    <a:ext uri="{9D8B030D-6E8A-4147-A177-3AD203B41FA5}">
                      <a16:colId xmlns:a16="http://schemas.microsoft.com/office/drawing/2014/main" val="4014531897"/>
                    </a:ext>
                  </a:extLst>
                </a:gridCol>
                <a:gridCol w="1004823">
                  <a:extLst>
                    <a:ext uri="{9D8B030D-6E8A-4147-A177-3AD203B41FA5}">
                      <a16:colId xmlns:a16="http://schemas.microsoft.com/office/drawing/2014/main" val="3891313344"/>
                    </a:ext>
                  </a:extLst>
                </a:gridCol>
                <a:gridCol w="869934">
                  <a:extLst>
                    <a:ext uri="{9D8B030D-6E8A-4147-A177-3AD203B41FA5}">
                      <a16:colId xmlns:a16="http://schemas.microsoft.com/office/drawing/2014/main" val="4268569192"/>
                    </a:ext>
                  </a:extLst>
                </a:gridCol>
                <a:gridCol w="941777">
                  <a:extLst>
                    <a:ext uri="{9D8B030D-6E8A-4147-A177-3AD203B41FA5}">
                      <a16:colId xmlns:a16="http://schemas.microsoft.com/office/drawing/2014/main" val="4058982701"/>
                    </a:ext>
                  </a:extLst>
                </a:gridCol>
                <a:gridCol w="963679">
                  <a:extLst>
                    <a:ext uri="{9D8B030D-6E8A-4147-A177-3AD203B41FA5}">
                      <a16:colId xmlns:a16="http://schemas.microsoft.com/office/drawing/2014/main" val="3816465422"/>
                    </a:ext>
                  </a:extLst>
                </a:gridCol>
                <a:gridCol w="947253">
                  <a:extLst>
                    <a:ext uri="{9D8B030D-6E8A-4147-A177-3AD203B41FA5}">
                      <a16:colId xmlns:a16="http://schemas.microsoft.com/office/drawing/2014/main" val="2824259224"/>
                    </a:ext>
                  </a:extLst>
                </a:gridCol>
                <a:gridCol w="892498">
                  <a:extLst>
                    <a:ext uri="{9D8B030D-6E8A-4147-A177-3AD203B41FA5}">
                      <a16:colId xmlns:a16="http://schemas.microsoft.com/office/drawing/2014/main" val="574974936"/>
                    </a:ext>
                  </a:extLst>
                </a:gridCol>
                <a:gridCol w="947253">
                  <a:extLst>
                    <a:ext uri="{9D8B030D-6E8A-4147-A177-3AD203B41FA5}">
                      <a16:colId xmlns:a16="http://schemas.microsoft.com/office/drawing/2014/main" val="1541891382"/>
                    </a:ext>
                  </a:extLst>
                </a:gridCol>
                <a:gridCol w="903449">
                  <a:extLst>
                    <a:ext uri="{9D8B030D-6E8A-4147-A177-3AD203B41FA5}">
                      <a16:colId xmlns:a16="http://schemas.microsoft.com/office/drawing/2014/main" val="470046326"/>
                    </a:ext>
                  </a:extLst>
                </a:gridCol>
                <a:gridCol w="949059">
                  <a:extLst>
                    <a:ext uri="{9D8B030D-6E8A-4147-A177-3AD203B41FA5}">
                      <a16:colId xmlns:a16="http://schemas.microsoft.com/office/drawing/2014/main" val="4066678757"/>
                    </a:ext>
                  </a:extLst>
                </a:gridCol>
                <a:gridCol w="692982">
                  <a:extLst>
                    <a:ext uri="{9D8B030D-6E8A-4147-A177-3AD203B41FA5}">
                      <a16:colId xmlns:a16="http://schemas.microsoft.com/office/drawing/2014/main" val="2711371620"/>
                    </a:ext>
                  </a:extLst>
                </a:gridCol>
                <a:gridCol w="925944">
                  <a:extLst>
                    <a:ext uri="{9D8B030D-6E8A-4147-A177-3AD203B41FA5}">
                      <a16:colId xmlns:a16="http://schemas.microsoft.com/office/drawing/2014/main" val="497071424"/>
                    </a:ext>
                  </a:extLst>
                </a:gridCol>
              </a:tblGrid>
              <a:tr h="442996">
                <a:tc>
                  <a:txBody>
                    <a:bodyPr/>
                    <a:lstStyle/>
                    <a:p>
                      <a:pPr algn="l" fontAlgn="b"/>
                      <a:endParaRPr lang="en-US" sz="900" b="0" i="0" u="none" strike="noStrike">
                        <a:effectLst/>
                        <a:latin typeface="Arial" panose="020B0604020202020204" pitchFamily="34" charset="0"/>
                      </a:endParaRPr>
                    </a:p>
                  </a:txBody>
                  <a:tcPr marL="4746" marR="4746" marT="4746" marB="0" anchor="b"/>
                </a:tc>
                <a:tc>
                  <a:txBody>
                    <a:bodyPr/>
                    <a:lstStyle/>
                    <a:p>
                      <a:pPr algn="ctr" fontAlgn="b"/>
                      <a:r>
                        <a:rPr lang="en-US" sz="1000" b="1" u="none" strike="noStrike" dirty="0">
                          <a:effectLst/>
                        </a:rPr>
                        <a:t>Operations</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Other Unrestricted</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Auxiliary Ops</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Grants and Contracts</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ctr" fontAlgn="b"/>
                      <a:r>
                        <a:rPr lang="en-US" sz="1000" b="1" u="none" strike="noStrike" dirty="0">
                          <a:effectLst/>
                        </a:rPr>
                        <a:t>Gifts-Endow-RSA</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ctr" fontAlgn="b"/>
                      <a:r>
                        <a:rPr lang="en-US" sz="1000" b="1" u="none" strike="noStrike" dirty="0">
                          <a:effectLst/>
                        </a:rPr>
                        <a:t>Res Non-Gift Sch &amp; Other</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Current Funds  </a:t>
                      </a:r>
                      <a:endParaRPr lang="en-US" sz="1000" b="1" i="0" u="none" strike="noStrike" dirty="0">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ctr" fontAlgn="b"/>
                      <a:r>
                        <a:rPr lang="en-US" sz="1000" b="1" u="none" strike="noStrike" dirty="0">
                          <a:effectLst/>
                        </a:rPr>
                        <a:t>Endowment</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Plant Funds</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a:effectLst/>
                        </a:rPr>
                        <a:t>Loan Funds</a:t>
                      </a:r>
                      <a:endParaRPr lang="en-US" sz="1000" b="1" i="0" u="none" strike="noStrike">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University  </a:t>
                      </a:r>
                      <a:endParaRPr lang="en-US" sz="1000" b="1" i="0" u="none" strike="noStrike" dirty="0">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995416842"/>
                  </a:ext>
                </a:extLst>
              </a:tr>
              <a:tr h="179823">
                <a:tc>
                  <a:txBody>
                    <a:bodyPr/>
                    <a:lstStyle/>
                    <a:p>
                      <a:pPr algn="l" fontAlgn="b"/>
                      <a:r>
                        <a:rPr lang="en-US" sz="1000" b="1" u="none" strike="noStrike" dirty="0">
                          <a:effectLst/>
                        </a:rPr>
                        <a:t>Beginning Net Assets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78,369,623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1,509,850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2,647,667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32,466,373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114,993,514 </a:t>
                      </a:r>
                      <a:endParaRPr lang="en-US" sz="1000" b="1" i="0" u="none" strike="noStrike" dirty="0">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226,241,280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301,560,697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6,708,272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649,503,762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764389713"/>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300754513"/>
                  </a:ext>
                </a:extLst>
              </a:tr>
              <a:tr h="179823">
                <a:tc>
                  <a:txBody>
                    <a:bodyPr/>
                    <a:lstStyle/>
                    <a:p>
                      <a:pPr algn="l" fontAlgn="b"/>
                      <a:r>
                        <a:rPr lang="en-US" sz="1000" b="1" u="none" strike="noStrike" dirty="0">
                          <a:effectLst/>
                        </a:rPr>
                        <a:t>Revenues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63246612"/>
                  </a:ext>
                </a:extLst>
              </a:tr>
              <a:tr h="179823">
                <a:tc>
                  <a:txBody>
                    <a:bodyPr/>
                    <a:lstStyle/>
                    <a:p>
                      <a:pPr algn="l" fontAlgn="b"/>
                      <a:r>
                        <a:rPr lang="en-US" sz="1000" u="none" strike="noStrike">
                          <a:effectLst/>
                        </a:rPr>
                        <a:t>    Tuition and Fees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130,720,817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609,285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2,176,000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133,506,102 </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133,506,102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701680941"/>
                  </a:ext>
                </a:extLst>
              </a:tr>
              <a:tr h="179823">
                <a:tc>
                  <a:txBody>
                    <a:bodyPr/>
                    <a:lstStyle/>
                    <a:p>
                      <a:pPr algn="l" fontAlgn="b"/>
                      <a:r>
                        <a:rPr lang="en-US" sz="1000" u="none" strike="noStrike">
                          <a:effectLst/>
                        </a:rPr>
                        <a:t>    Scholarship Allowance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(45,496,454)</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(8,000)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(1,098,000)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(10,639,400)</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(11,676,822)</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(5,000,000)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(73,918,676)</a:t>
                      </a:r>
                      <a:endParaRPr lang="en-US" sz="1000" b="1" i="0" u="none" strike="noStrike" dirty="0">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(73,918,676)</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4188176182"/>
                  </a:ext>
                </a:extLst>
              </a:tr>
              <a:tr h="179823">
                <a:tc>
                  <a:txBody>
                    <a:bodyPr/>
                    <a:lstStyle/>
                    <a:p>
                      <a:pPr algn="l" fontAlgn="b"/>
                      <a:r>
                        <a:rPr lang="en-US" sz="1000" u="none" strike="noStrike" dirty="0">
                          <a:effectLst/>
                        </a:rPr>
                        <a:t>  </a:t>
                      </a:r>
                      <a:r>
                        <a:rPr lang="en-US" sz="1000" b="1" u="none" strike="noStrike" dirty="0">
                          <a:effectLst/>
                        </a:rPr>
                        <a:t>Total Net Tuition and Fees </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85,224,364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601,285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1,078,000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(10,639,400)</a:t>
                      </a:r>
                      <a:endParaRPr lang="en-US" sz="1000" b="1"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(11,676,822)</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(5,000,000)</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59,587,426 </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59,587,426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327988460"/>
                  </a:ext>
                </a:extLst>
              </a:tr>
              <a:tr h="179823">
                <a:tc>
                  <a:txBody>
                    <a:bodyPr/>
                    <a:lstStyle/>
                    <a:p>
                      <a:pPr algn="l" fontAlgn="b"/>
                      <a:r>
                        <a:rPr lang="en-US" sz="1000" u="none" strike="noStrike">
                          <a:effectLst/>
                        </a:rPr>
                        <a:t>  State Appropriations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60,120,535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60,120,535 </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3,261,693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63,382,228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759829968"/>
                  </a:ext>
                </a:extLst>
              </a:tr>
              <a:tr h="179823">
                <a:tc>
                  <a:txBody>
                    <a:bodyPr/>
                    <a:lstStyle/>
                    <a:p>
                      <a:pPr algn="l" fontAlgn="b"/>
                      <a:r>
                        <a:rPr lang="en-US" sz="1000" u="none" strike="noStrike">
                          <a:effectLst/>
                        </a:rPr>
                        <a:t>  Grants and Contracts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64,600,000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2,075,000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5,000,000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71,675,000 </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8,000,000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79,675,000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346964659"/>
                  </a:ext>
                </a:extLst>
              </a:tr>
              <a:tr h="179823">
                <a:tc>
                  <a:txBody>
                    <a:bodyPr/>
                    <a:lstStyle/>
                    <a:p>
                      <a:pPr algn="l" fontAlgn="b"/>
                      <a:r>
                        <a:rPr lang="en-US" sz="1000" u="none" strike="noStrike">
                          <a:effectLst/>
                        </a:rPr>
                        <a:t>  Gifts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100,500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19,898,035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19,998,535 </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2,520,043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26,693,742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49,212,320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920971522"/>
                  </a:ext>
                </a:extLst>
              </a:tr>
              <a:tr h="179823">
                <a:tc>
                  <a:txBody>
                    <a:bodyPr/>
                    <a:lstStyle/>
                    <a:p>
                      <a:pPr algn="l" fontAlgn="b"/>
                      <a:r>
                        <a:rPr lang="en-US" sz="1000" u="none" strike="noStrike">
                          <a:effectLst/>
                        </a:rPr>
                        <a:t>  Recovery of F&amp;A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8,071,700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(8,071,700)</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661064485"/>
                  </a:ext>
                </a:extLst>
              </a:tr>
              <a:tr h="179823">
                <a:tc>
                  <a:txBody>
                    <a:bodyPr/>
                    <a:lstStyle/>
                    <a:p>
                      <a:pPr algn="l" fontAlgn="b"/>
                      <a:r>
                        <a:rPr lang="en-US" sz="1000" u="none" strike="noStrike">
                          <a:effectLst/>
                        </a:rPr>
                        <a:t>  Endowment and Investments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3,694,317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24,000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8,536,004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12,254,322 </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(1,319,847)</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1,862,121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256,274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13,052,870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1987805"/>
                  </a:ext>
                </a:extLst>
              </a:tr>
              <a:tr h="179823">
                <a:tc>
                  <a:txBody>
                    <a:bodyPr/>
                    <a:lstStyle/>
                    <a:p>
                      <a:pPr algn="l" fontAlgn="b"/>
                      <a:r>
                        <a:rPr lang="en-US" sz="1000" u="none" strike="noStrike">
                          <a:effectLst/>
                        </a:rPr>
                        <a:t>  Sales and Services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1,190,731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55,625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20,897,600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100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22,144,056 </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22,144,056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51303341"/>
                  </a:ext>
                </a:extLst>
              </a:tr>
              <a:tr h="179823">
                <a:tc>
                  <a:txBody>
                    <a:bodyPr/>
                    <a:lstStyle/>
                    <a:p>
                      <a:pPr algn="l" fontAlgn="b"/>
                      <a:r>
                        <a:rPr lang="en-US" sz="1000" u="none" strike="noStrike">
                          <a:effectLst/>
                        </a:rPr>
                        <a:t>  Other Income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2,615,539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61,850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1,042,440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230,090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3,949,919 </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9,858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(57,000)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3,902,777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942848876"/>
                  </a:ext>
                </a:extLst>
              </a:tr>
              <a:tr h="179823">
                <a:tc>
                  <a:txBody>
                    <a:bodyPr/>
                    <a:lstStyle/>
                    <a:p>
                      <a:pPr algn="l" fontAlgn="b"/>
                      <a:r>
                        <a:rPr lang="en-US" sz="1000" b="1" u="none" strike="noStrike" dirty="0">
                          <a:effectLst/>
                        </a:rPr>
                        <a:t>Total Revenues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161,017,685 </a:t>
                      </a:r>
                      <a:endParaRPr lang="en-US" sz="1000" b="1"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718,760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23,042,040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45,888,900 </a:t>
                      </a:r>
                      <a:endParaRPr lang="en-US" sz="1000" b="1"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19,062,407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249,729,792 </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1,200,196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39,827,414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199,274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290,956,676 </a:t>
                      </a:r>
                      <a:endParaRPr lang="en-US" sz="1000" b="1" i="0" u="none" strike="noStrike" dirty="0">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611270745"/>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826594787"/>
                  </a:ext>
                </a:extLst>
              </a:tr>
              <a:tr h="179823">
                <a:tc>
                  <a:txBody>
                    <a:bodyPr/>
                    <a:lstStyle/>
                    <a:p>
                      <a:pPr algn="l" fontAlgn="b"/>
                      <a:r>
                        <a:rPr lang="en-US" sz="1000" b="1" u="none" strike="noStrike" dirty="0">
                          <a:effectLst/>
                        </a:rPr>
                        <a:t>Transfers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462950911"/>
                  </a:ext>
                </a:extLst>
              </a:tr>
              <a:tr h="179823">
                <a:tc>
                  <a:txBody>
                    <a:bodyPr/>
                    <a:lstStyle/>
                    <a:p>
                      <a:pPr algn="l" fontAlgn="b"/>
                      <a:r>
                        <a:rPr lang="en-US" sz="1000" u="none" strike="noStrike">
                          <a:effectLst/>
                        </a:rPr>
                        <a:t>  Internal Transfers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(45,445)</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1,454,326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(1,246,400)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(80,000)</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82,481 </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82,481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357086146"/>
                  </a:ext>
                </a:extLst>
              </a:tr>
              <a:tr h="179823">
                <a:tc>
                  <a:txBody>
                    <a:bodyPr/>
                    <a:lstStyle/>
                    <a:p>
                      <a:pPr algn="l" fontAlgn="b"/>
                      <a:r>
                        <a:rPr lang="en-US" sz="1000" u="none" strike="noStrike">
                          <a:effectLst/>
                        </a:rPr>
                        <a:t>  Mandatory Transfers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(3,289,443)</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(7,190,127)</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127,000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(500,000)</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(10,852,570)</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500,000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10,352,570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78750879"/>
                  </a:ext>
                </a:extLst>
              </a:tr>
              <a:tr h="179823">
                <a:tc>
                  <a:txBody>
                    <a:bodyPr/>
                    <a:lstStyle/>
                    <a:p>
                      <a:pPr algn="l" fontAlgn="b"/>
                      <a:r>
                        <a:rPr lang="en-US" sz="1000" u="none" strike="noStrike">
                          <a:effectLst/>
                        </a:rPr>
                        <a:t>  Non-Mandatory Transfers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(4,767,215)</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(2,000,000)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(18,250,900)</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(81,885)</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(25,100,000)</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25,100,000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451375690"/>
                  </a:ext>
                </a:extLst>
              </a:tr>
              <a:tr h="179823">
                <a:tc>
                  <a:txBody>
                    <a:bodyPr/>
                    <a:lstStyle/>
                    <a:p>
                      <a:pPr algn="l" fontAlgn="b"/>
                      <a:r>
                        <a:rPr lang="en-US" sz="1000" b="1" u="none" strike="noStrike" dirty="0">
                          <a:effectLst/>
                        </a:rPr>
                        <a:t>Total</a:t>
                      </a:r>
                      <a:r>
                        <a:rPr lang="en-US" sz="1000" u="none" strike="noStrike" dirty="0">
                          <a:effectLst/>
                        </a:rPr>
                        <a:t> </a:t>
                      </a:r>
                      <a:r>
                        <a:rPr lang="en-US" sz="1000" b="1" u="none" strike="noStrike" dirty="0">
                          <a:effectLst/>
                        </a:rPr>
                        <a:t>Transfers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(8,102,103)</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1,454,326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(10,436,527)</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(18,123,900)</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(661,885)</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(35,870,089)</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500,000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35,452,570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82,481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829548826"/>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895211532"/>
                  </a:ext>
                </a:extLst>
              </a:tr>
              <a:tr h="179823">
                <a:tc>
                  <a:txBody>
                    <a:bodyPr/>
                    <a:lstStyle/>
                    <a:p>
                      <a:pPr algn="l" fontAlgn="b"/>
                      <a:r>
                        <a:rPr lang="en-US" sz="1000" b="1" u="none" strike="noStrike" dirty="0">
                          <a:effectLst/>
                        </a:rPr>
                        <a:t>Expenditures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955216601"/>
                  </a:ext>
                </a:extLst>
              </a:tr>
              <a:tr h="179823">
                <a:tc>
                  <a:txBody>
                    <a:bodyPr/>
                    <a:lstStyle/>
                    <a:p>
                      <a:pPr algn="l" fontAlgn="b"/>
                      <a:r>
                        <a:rPr lang="en-US" sz="1000" u="none" strike="noStrike">
                          <a:effectLst/>
                        </a:rPr>
                        <a:t>    Salaries &amp; Wages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82,662,837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5,638,820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3,245,079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14,702,319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6,685,789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112,934,844 </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112,934,844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97895349"/>
                  </a:ext>
                </a:extLst>
              </a:tr>
              <a:tr h="179823">
                <a:tc>
                  <a:txBody>
                    <a:bodyPr/>
                    <a:lstStyle/>
                    <a:p>
                      <a:pPr algn="l" fontAlgn="b"/>
                      <a:r>
                        <a:rPr lang="en-US" sz="1000" u="none" strike="noStrike">
                          <a:effectLst/>
                        </a:rPr>
                        <a:t>    Benefit Expenses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29,271,769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2,362,482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1,489,308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2,345,481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1,629,741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37,098,782 </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37,098,782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590470500"/>
                  </a:ext>
                </a:extLst>
              </a:tr>
              <a:tr h="179823">
                <a:tc>
                  <a:txBody>
                    <a:bodyPr/>
                    <a:lstStyle/>
                    <a:p>
                      <a:pPr algn="l" fontAlgn="b"/>
                      <a:r>
                        <a:rPr lang="en-US" sz="1000" u="none" strike="noStrike" dirty="0">
                          <a:effectLst/>
                        </a:rPr>
                        <a:t>  </a:t>
                      </a:r>
                      <a:r>
                        <a:rPr lang="en-US" sz="1000" b="1" u="none" strike="noStrike" dirty="0">
                          <a:effectLst/>
                        </a:rPr>
                        <a:t>Total</a:t>
                      </a:r>
                      <a:r>
                        <a:rPr lang="en-US" sz="1000" u="none" strike="noStrike" dirty="0">
                          <a:effectLst/>
                        </a:rPr>
                        <a:t> </a:t>
                      </a:r>
                      <a:r>
                        <a:rPr lang="en-US" sz="1000" b="1" u="none" strike="noStrike" dirty="0">
                          <a:effectLst/>
                        </a:rPr>
                        <a:t>Compensation</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111,934,606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8,001,302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4,734,388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17,047,800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8,315,531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150,033,626 </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150,033,626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983378434"/>
                  </a:ext>
                </a:extLst>
              </a:tr>
              <a:tr h="179823">
                <a:tc>
                  <a:txBody>
                    <a:bodyPr/>
                    <a:lstStyle/>
                    <a:p>
                      <a:pPr algn="l" fontAlgn="b"/>
                      <a:r>
                        <a:rPr lang="en-US" sz="1000" u="none" strike="noStrike">
                          <a:effectLst/>
                        </a:rPr>
                        <a:t>  Other Expenses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41,692,586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(5,763,385)</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7,650,260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10,717,200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10,182,411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64,479,072 </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10,000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13,890,716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78,385,788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514942620"/>
                  </a:ext>
                </a:extLst>
              </a:tr>
              <a:tr h="179823">
                <a:tc>
                  <a:txBody>
                    <a:bodyPr/>
                    <a:lstStyle/>
                    <a:p>
                      <a:pPr algn="l" fontAlgn="b"/>
                      <a:r>
                        <a:rPr lang="en-US" sz="1000" b="1" u="none" strike="noStrike" dirty="0">
                          <a:effectLst/>
                        </a:rPr>
                        <a:t>Total</a:t>
                      </a:r>
                      <a:r>
                        <a:rPr lang="en-US" sz="1000" u="none" strike="noStrike" dirty="0">
                          <a:effectLst/>
                        </a:rPr>
                        <a:t> </a:t>
                      </a:r>
                      <a:r>
                        <a:rPr lang="en-US" sz="1000" b="1" u="none" strike="noStrike" dirty="0">
                          <a:effectLst/>
                        </a:rPr>
                        <a:t>Expenditures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153,627,192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2,237,917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12,384,648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27,765,000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18,497,942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214,512,698 </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10,000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13,890,716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6,000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228,419,414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541200848"/>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706898174"/>
                  </a:ext>
                </a:extLst>
              </a:tr>
              <a:tr h="179823">
                <a:tc>
                  <a:txBody>
                    <a:bodyPr/>
                    <a:lstStyle/>
                    <a:p>
                      <a:pPr algn="l" fontAlgn="b"/>
                      <a:r>
                        <a:rPr lang="en-US" sz="1000" b="1" u="none" strike="noStrike" dirty="0">
                          <a:effectLst/>
                        </a:rPr>
                        <a:t>Change</a:t>
                      </a:r>
                      <a:r>
                        <a:rPr lang="en-US" sz="1000" u="none" strike="noStrike" dirty="0">
                          <a:effectLst/>
                        </a:rPr>
                        <a:t> </a:t>
                      </a:r>
                      <a:r>
                        <a:rPr lang="en-US" sz="1000" b="1" u="none" strike="noStrike" dirty="0">
                          <a:effectLst/>
                        </a:rPr>
                        <a:t>in Net Assets</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(711,610)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(64,831)</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220,865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(97,420)</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(652,995)</a:t>
                      </a:r>
                      <a:endParaRPr lang="en-US" sz="1000" b="1" i="0" u="none" strike="noStrike">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1,690,196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61,389,268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193,274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62,619,743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172863905"/>
                  </a:ext>
                </a:extLst>
              </a:tr>
              <a:tr h="179823">
                <a:tc>
                  <a:txBody>
                    <a:bodyPr/>
                    <a:lstStyle/>
                    <a:p>
                      <a:pPr algn="l" fontAlgn="b"/>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043887475"/>
                  </a:ext>
                </a:extLst>
              </a:tr>
              <a:tr h="179823">
                <a:tc>
                  <a:txBody>
                    <a:bodyPr/>
                    <a:lstStyle/>
                    <a:p>
                      <a:pPr algn="l" fontAlgn="b"/>
                      <a:r>
                        <a:rPr lang="en-US" sz="1000" b="1" u="none" strike="noStrike" dirty="0">
                          <a:effectLst/>
                        </a:rPr>
                        <a:t>Ending Net Assets</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77,658,013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1,445,020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2,868,533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32,368,953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114,340,519 </a:t>
                      </a:r>
                      <a:endParaRPr lang="en-US" sz="1000" b="1" i="0" u="none" strike="noStrike" dirty="0">
                        <a:solidFill>
                          <a:srgbClr val="000000"/>
                        </a:solidFill>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227,931,476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362,949,965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6,901,547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712,123,506 </a:t>
                      </a:r>
                      <a:endParaRPr lang="en-US" sz="1000" b="1" i="0" u="none" strike="noStrike" dirty="0">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014521448"/>
                  </a:ext>
                </a:extLst>
              </a:tr>
            </a:tbl>
          </a:graphicData>
        </a:graphic>
      </p:graphicFrame>
      <p:cxnSp>
        <p:nvCxnSpPr>
          <p:cNvPr id="5" name="Straight Arrow Connector 4">
            <a:extLst>
              <a:ext uri="{FF2B5EF4-FFF2-40B4-BE49-F238E27FC236}">
                <a16:creationId xmlns:a16="http://schemas.microsoft.com/office/drawing/2014/main" id="{DC56A78C-2EC4-3A0E-61FA-A539470E999F}"/>
              </a:ext>
            </a:extLst>
          </p:cNvPr>
          <p:cNvCxnSpPr>
            <a:cxnSpLocks/>
          </p:cNvCxnSpPr>
          <p:nvPr/>
        </p:nvCxnSpPr>
        <p:spPr>
          <a:xfrm flipH="1" flipV="1">
            <a:off x="8227604" y="1291818"/>
            <a:ext cx="293216" cy="1083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6362E6D-4A13-27BD-9413-63A06C8A1E7B}"/>
              </a:ext>
            </a:extLst>
          </p:cNvPr>
          <p:cNvSpPr txBox="1"/>
          <p:nvPr/>
        </p:nvSpPr>
        <p:spPr>
          <a:xfrm>
            <a:off x="7768691" y="576409"/>
            <a:ext cx="752129" cy="523220"/>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Overall</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budget</a:t>
            </a:r>
          </a:p>
        </p:txBody>
      </p:sp>
      <p:sp>
        <p:nvSpPr>
          <p:cNvPr id="16" name="TextBox 15">
            <a:extLst>
              <a:ext uri="{FF2B5EF4-FFF2-40B4-BE49-F238E27FC236}">
                <a16:creationId xmlns:a16="http://schemas.microsoft.com/office/drawing/2014/main" id="{A708B214-7E92-E725-6336-4150B94A5AC5}"/>
              </a:ext>
            </a:extLst>
          </p:cNvPr>
          <p:cNvSpPr txBox="1"/>
          <p:nvPr/>
        </p:nvSpPr>
        <p:spPr>
          <a:xfrm>
            <a:off x="8631991" y="1276965"/>
            <a:ext cx="3319252" cy="215444"/>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Institutions should have $ on account</a:t>
            </a:r>
          </a:p>
        </p:txBody>
      </p:sp>
      <p:sp>
        <p:nvSpPr>
          <p:cNvPr id="4" name="TextBox 3">
            <a:extLst>
              <a:ext uri="{FF2B5EF4-FFF2-40B4-BE49-F238E27FC236}">
                <a16:creationId xmlns:a16="http://schemas.microsoft.com/office/drawing/2014/main" id="{8D94B304-DDBC-069A-AD84-CC2FF72FEB1A}"/>
              </a:ext>
            </a:extLst>
          </p:cNvPr>
          <p:cNvSpPr txBox="1"/>
          <p:nvPr/>
        </p:nvSpPr>
        <p:spPr>
          <a:xfrm>
            <a:off x="5100282" y="446504"/>
            <a:ext cx="1881925" cy="215444"/>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Simplified explanations!</a:t>
            </a:r>
          </a:p>
        </p:txBody>
      </p:sp>
    </p:spTree>
    <p:extLst>
      <p:ext uri="{BB962C8B-B14F-4D97-AF65-F5344CB8AC3E}">
        <p14:creationId xmlns:p14="http://schemas.microsoft.com/office/powerpoint/2010/main" val="99841760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C332-8A2D-7CE3-90AB-946CD5E8F4FD}"/>
              </a:ext>
            </a:extLst>
          </p:cNvPr>
          <p:cNvSpPr>
            <a:spLocks noGrp="1"/>
          </p:cNvSpPr>
          <p:nvPr>
            <p:ph type="title"/>
          </p:nvPr>
        </p:nvSpPr>
        <p:spPr>
          <a:xfrm>
            <a:off x="783445" y="1"/>
            <a:ext cx="10515600" cy="854170"/>
          </a:xfrm>
        </p:spPr>
        <p:txBody>
          <a:bodyPr/>
          <a:lstStyle/>
          <a:p>
            <a:pPr algn="ctr"/>
            <a:r>
              <a:rPr lang="en-US" dirty="0">
                <a:solidFill>
                  <a:srgbClr val="00B050"/>
                </a:solidFill>
              </a:rPr>
              <a:t>Overall FY 24 Budget</a:t>
            </a:r>
          </a:p>
        </p:txBody>
      </p:sp>
      <p:graphicFrame>
        <p:nvGraphicFramePr>
          <p:cNvPr id="3" name="Table 2">
            <a:extLst>
              <a:ext uri="{FF2B5EF4-FFF2-40B4-BE49-F238E27FC236}">
                <a16:creationId xmlns:a16="http://schemas.microsoft.com/office/drawing/2014/main" id="{EE95F8BC-ABD0-A0F6-F7E8-E0674B0C8484}"/>
              </a:ext>
            </a:extLst>
          </p:cNvPr>
          <p:cNvGraphicFramePr>
            <a:graphicFrameLocks noGrp="1"/>
          </p:cNvGraphicFramePr>
          <p:nvPr/>
        </p:nvGraphicFramePr>
        <p:xfrm>
          <a:off x="164263" y="662529"/>
          <a:ext cx="11898151" cy="6017509"/>
        </p:xfrm>
        <a:graphic>
          <a:graphicData uri="http://schemas.openxmlformats.org/drawingml/2006/table">
            <a:tbl>
              <a:tblPr>
                <a:tableStyleId>{2D5ABB26-0587-4C30-8999-92F81FD0307C}</a:tableStyleId>
              </a:tblPr>
              <a:tblGrid>
                <a:gridCol w="1859500">
                  <a:extLst>
                    <a:ext uri="{9D8B030D-6E8A-4147-A177-3AD203B41FA5}">
                      <a16:colId xmlns:a16="http://schemas.microsoft.com/office/drawing/2014/main" val="4014531897"/>
                    </a:ext>
                  </a:extLst>
                </a:gridCol>
                <a:gridCol w="1004823">
                  <a:extLst>
                    <a:ext uri="{9D8B030D-6E8A-4147-A177-3AD203B41FA5}">
                      <a16:colId xmlns:a16="http://schemas.microsoft.com/office/drawing/2014/main" val="3891313344"/>
                    </a:ext>
                  </a:extLst>
                </a:gridCol>
                <a:gridCol w="869934">
                  <a:extLst>
                    <a:ext uri="{9D8B030D-6E8A-4147-A177-3AD203B41FA5}">
                      <a16:colId xmlns:a16="http://schemas.microsoft.com/office/drawing/2014/main" val="4268569192"/>
                    </a:ext>
                  </a:extLst>
                </a:gridCol>
                <a:gridCol w="941777">
                  <a:extLst>
                    <a:ext uri="{9D8B030D-6E8A-4147-A177-3AD203B41FA5}">
                      <a16:colId xmlns:a16="http://schemas.microsoft.com/office/drawing/2014/main" val="4058982701"/>
                    </a:ext>
                  </a:extLst>
                </a:gridCol>
                <a:gridCol w="963679">
                  <a:extLst>
                    <a:ext uri="{9D8B030D-6E8A-4147-A177-3AD203B41FA5}">
                      <a16:colId xmlns:a16="http://schemas.microsoft.com/office/drawing/2014/main" val="3816465422"/>
                    </a:ext>
                  </a:extLst>
                </a:gridCol>
                <a:gridCol w="947253">
                  <a:extLst>
                    <a:ext uri="{9D8B030D-6E8A-4147-A177-3AD203B41FA5}">
                      <a16:colId xmlns:a16="http://schemas.microsoft.com/office/drawing/2014/main" val="2824259224"/>
                    </a:ext>
                  </a:extLst>
                </a:gridCol>
                <a:gridCol w="892498">
                  <a:extLst>
                    <a:ext uri="{9D8B030D-6E8A-4147-A177-3AD203B41FA5}">
                      <a16:colId xmlns:a16="http://schemas.microsoft.com/office/drawing/2014/main" val="574974936"/>
                    </a:ext>
                  </a:extLst>
                </a:gridCol>
                <a:gridCol w="947253">
                  <a:extLst>
                    <a:ext uri="{9D8B030D-6E8A-4147-A177-3AD203B41FA5}">
                      <a16:colId xmlns:a16="http://schemas.microsoft.com/office/drawing/2014/main" val="1541891382"/>
                    </a:ext>
                  </a:extLst>
                </a:gridCol>
                <a:gridCol w="903449">
                  <a:extLst>
                    <a:ext uri="{9D8B030D-6E8A-4147-A177-3AD203B41FA5}">
                      <a16:colId xmlns:a16="http://schemas.microsoft.com/office/drawing/2014/main" val="470046326"/>
                    </a:ext>
                  </a:extLst>
                </a:gridCol>
                <a:gridCol w="949059">
                  <a:extLst>
                    <a:ext uri="{9D8B030D-6E8A-4147-A177-3AD203B41FA5}">
                      <a16:colId xmlns:a16="http://schemas.microsoft.com/office/drawing/2014/main" val="4066678757"/>
                    </a:ext>
                  </a:extLst>
                </a:gridCol>
                <a:gridCol w="692982">
                  <a:extLst>
                    <a:ext uri="{9D8B030D-6E8A-4147-A177-3AD203B41FA5}">
                      <a16:colId xmlns:a16="http://schemas.microsoft.com/office/drawing/2014/main" val="2711371620"/>
                    </a:ext>
                  </a:extLst>
                </a:gridCol>
                <a:gridCol w="925944">
                  <a:extLst>
                    <a:ext uri="{9D8B030D-6E8A-4147-A177-3AD203B41FA5}">
                      <a16:colId xmlns:a16="http://schemas.microsoft.com/office/drawing/2014/main" val="497071424"/>
                    </a:ext>
                  </a:extLst>
                </a:gridCol>
              </a:tblGrid>
              <a:tr h="442996">
                <a:tc>
                  <a:txBody>
                    <a:bodyPr/>
                    <a:lstStyle/>
                    <a:p>
                      <a:pPr algn="l" fontAlgn="b"/>
                      <a:endParaRPr lang="en-US" sz="900" b="0" i="0" u="none" strike="noStrike">
                        <a:effectLst/>
                        <a:latin typeface="Arial" panose="020B0604020202020204" pitchFamily="34" charset="0"/>
                      </a:endParaRPr>
                    </a:p>
                  </a:txBody>
                  <a:tcPr marL="4746" marR="4746" marT="4746" marB="0" anchor="b"/>
                </a:tc>
                <a:tc>
                  <a:txBody>
                    <a:bodyPr/>
                    <a:lstStyle/>
                    <a:p>
                      <a:pPr algn="ctr" fontAlgn="b"/>
                      <a:r>
                        <a:rPr lang="en-US" sz="1000" b="1" u="none" strike="noStrike" dirty="0">
                          <a:effectLst/>
                        </a:rPr>
                        <a:t>Operations</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Other Unrestricted</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Auxiliary Ops</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Grants and Contracts</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ctr" fontAlgn="b"/>
                      <a:r>
                        <a:rPr lang="en-US" sz="1000" b="1" u="none" strike="noStrike" dirty="0">
                          <a:effectLst/>
                        </a:rPr>
                        <a:t>Gifts-Endow-RSA</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ctr" fontAlgn="b"/>
                      <a:r>
                        <a:rPr lang="en-US" sz="1000" b="1" u="none" strike="noStrike" dirty="0">
                          <a:effectLst/>
                        </a:rPr>
                        <a:t>Res Non-Gift Sch &amp; Other</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Current Funds  </a:t>
                      </a:r>
                      <a:endParaRPr lang="en-US" sz="1000" b="1" i="0" u="none" strike="noStrike" dirty="0">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ctr" fontAlgn="b"/>
                      <a:r>
                        <a:rPr lang="en-US" sz="1000" b="1" u="none" strike="noStrike" dirty="0">
                          <a:effectLst/>
                        </a:rPr>
                        <a:t>Endowment</a:t>
                      </a:r>
                      <a:endParaRPr lang="en-US" sz="1000" b="1" i="0" u="none" strike="noStrike" dirty="0">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Plant Funds</a:t>
                      </a:r>
                      <a:endParaRPr lang="en-US" sz="1000" b="1" i="0" u="none" strike="noStrike" dirty="0">
                        <a:effectLst/>
                        <a:latin typeface="Calibri" panose="020F0502020204030204" pitchFamily="34" charset="0"/>
                      </a:endParaRPr>
                    </a:p>
                  </a:txBody>
                  <a:tcPr marL="4746" marR="4746" marT="4746" marB="0" anchor="b">
                    <a:solidFill>
                      <a:srgbClr val="FFFF00"/>
                    </a:solidFill>
                  </a:tcPr>
                </a:tc>
                <a:tc>
                  <a:txBody>
                    <a:bodyPr/>
                    <a:lstStyle/>
                    <a:p>
                      <a:pPr algn="ctr" fontAlgn="b"/>
                      <a:r>
                        <a:rPr lang="en-US" sz="1000" b="1" u="none" strike="noStrike">
                          <a:effectLst/>
                        </a:rPr>
                        <a:t>Loan Funds</a:t>
                      </a:r>
                      <a:endParaRPr lang="en-US" sz="1000" b="1" i="0" u="none" strike="noStrike">
                        <a:effectLst/>
                        <a:latin typeface="Calibri" panose="020F0502020204030204" pitchFamily="34" charset="0"/>
                      </a:endParaRPr>
                    </a:p>
                  </a:txBody>
                  <a:tcPr marL="4746" marR="4746" marT="4746" marB="0" anchor="b"/>
                </a:tc>
                <a:tc>
                  <a:txBody>
                    <a:bodyPr/>
                    <a:lstStyle/>
                    <a:p>
                      <a:pPr algn="ctr" fontAlgn="b"/>
                      <a:r>
                        <a:rPr lang="en-US" sz="1000" b="1" u="none" strike="noStrike" dirty="0">
                          <a:effectLst/>
                        </a:rPr>
                        <a:t>University  </a:t>
                      </a:r>
                      <a:endParaRPr lang="en-US" sz="1000" b="1" i="0" u="none" strike="noStrike" dirty="0">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995416842"/>
                  </a:ext>
                </a:extLst>
              </a:tr>
              <a:tr h="179823">
                <a:tc>
                  <a:txBody>
                    <a:bodyPr/>
                    <a:lstStyle/>
                    <a:p>
                      <a:pPr algn="l" fontAlgn="b"/>
                      <a:r>
                        <a:rPr lang="en-US" sz="1000" b="1" u="none" strike="noStrike" dirty="0">
                          <a:effectLst/>
                        </a:rPr>
                        <a:t>Beginning Net Assets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78,369,623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1,509,850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2,647,667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32,466,373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114,993,514 </a:t>
                      </a:r>
                      <a:endParaRPr lang="en-US" sz="1000" b="1" i="0" u="none" strike="noStrike" dirty="0">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226,241,280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301,560,697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6,708,272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649,503,762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764389713"/>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300754513"/>
                  </a:ext>
                </a:extLst>
              </a:tr>
              <a:tr h="179823">
                <a:tc>
                  <a:txBody>
                    <a:bodyPr/>
                    <a:lstStyle/>
                    <a:p>
                      <a:pPr algn="l" fontAlgn="b"/>
                      <a:r>
                        <a:rPr lang="en-US" sz="1000" b="1" u="none" strike="noStrike" dirty="0">
                          <a:effectLst/>
                        </a:rPr>
                        <a:t>Revenues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63246612"/>
                  </a:ext>
                </a:extLst>
              </a:tr>
              <a:tr h="179823">
                <a:tc>
                  <a:txBody>
                    <a:bodyPr/>
                    <a:lstStyle/>
                    <a:p>
                      <a:pPr algn="l" fontAlgn="b"/>
                      <a:r>
                        <a:rPr lang="en-US" sz="1000" u="none" strike="noStrike">
                          <a:effectLst/>
                        </a:rPr>
                        <a:t>    Tuition and Fees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130,720,817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609,285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2,176,000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133,506,102 </a:t>
                      </a:r>
                      <a:endParaRPr lang="en-US" sz="1000" b="1" i="0" u="none" strike="noStrike">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133,506,102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701680941"/>
                  </a:ext>
                </a:extLst>
              </a:tr>
              <a:tr h="179823">
                <a:tc>
                  <a:txBody>
                    <a:bodyPr/>
                    <a:lstStyle/>
                    <a:p>
                      <a:pPr algn="l" fontAlgn="b"/>
                      <a:r>
                        <a:rPr lang="en-US" sz="1000" u="none" strike="noStrike">
                          <a:effectLst/>
                        </a:rPr>
                        <a:t>    Scholarship Allowance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(45,496,454)</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(8,000)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(1,098,000)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(10,639,400)</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(11,676,822)</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(5,000,000)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(73,918,676)</a:t>
                      </a:r>
                      <a:endParaRPr lang="en-US" sz="1000" b="1" i="0" u="none" strike="noStrike" dirty="0">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(73,918,676)</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4188176182"/>
                  </a:ext>
                </a:extLst>
              </a:tr>
              <a:tr h="179823">
                <a:tc>
                  <a:txBody>
                    <a:bodyPr/>
                    <a:lstStyle/>
                    <a:p>
                      <a:pPr algn="l" fontAlgn="b"/>
                      <a:r>
                        <a:rPr lang="en-US" sz="1000" u="none" strike="noStrike" dirty="0">
                          <a:effectLst/>
                        </a:rPr>
                        <a:t>  </a:t>
                      </a:r>
                      <a:r>
                        <a:rPr lang="en-US" sz="1000" b="1" u="none" strike="noStrike" dirty="0">
                          <a:effectLst/>
                        </a:rPr>
                        <a:t>Total Net Tuition and Fees </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85,224,364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601,285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1,078,000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(10,639,400)</a:t>
                      </a:r>
                      <a:endParaRPr lang="en-US" sz="1000" b="1"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(11,676,822)</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(5,000,000)</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59,587,426 </a:t>
                      </a:r>
                      <a:endParaRPr lang="en-US" sz="1000" b="1" i="0" u="none" strike="noStrike" dirty="0">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59,587,426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327988460"/>
                  </a:ext>
                </a:extLst>
              </a:tr>
              <a:tr h="179823">
                <a:tc>
                  <a:txBody>
                    <a:bodyPr/>
                    <a:lstStyle/>
                    <a:p>
                      <a:pPr algn="l" fontAlgn="b"/>
                      <a:r>
                        <a:rPr lang="en-US" sz="1000" u="none" strike="noStrike">
                          <a:effectLst/>
                        </a:rPr>
                        <a:t>  State Appropriations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60,120,535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60,120,535 </a:t>
                      </a:r>
                      <a:endParaRPr lang="en-US" sz="1000" b="1" i="0" u="none" strike="noStrike">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3,261,693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63,382,228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759829968"/>
                  </a:ext>
                </a:extLst>
              </a:tr>
              <a:tr h="179823">
                <a:tc>
                  <a:txBody>
                    <a:bodyPr/>
                    <a:lstStyle/>
                    <a:p>
                      <a:pPr algn="l" fontAlgn="b"/>
                      <a:r>
                        <a:rPr lang="en-US" sz="1000" u="none" strike="noStrike">
                          <a:effectLst/>
                        </a:rPr>
                        <a:t>  Grants and Contracts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64,600,000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2,075,000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5,000,000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71,675,000 </a:t>
                      </a:r>
                      <a:endParaRPr lang="en-US" sz="1000" b="1" i="0" u="none" strike="noStrike">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8,000,000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79,675,000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346964659"/>
                  </a:ext>
                </a:extLst>
              </a:tr>
              <a:tr h="179823">
                <a:tc>
                  <a:txBody>
                    <a:bodyPr/>
                    <a:lstStyle/>
                    <a:p>
                      <a:pPr algn="l" fontAlgn="b"/>
                      <a:r>
                        <a:rPr lang="en-US" sz="1000" u="none" strike="noStrike">
                          <a:effectLst/>
                        </a:rPr>
                        <a:t>  Gifts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100,500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19,898,035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19,998,535 </a:t>
                      </a:r>
                      <a:endParaRPr lang="en-US" sz="1000" b="1" i="0" u="none" strike="noStrike">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2,520,043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26,693,742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49,212,320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920971522"/>
                  </a:ext>
                </a:extLst>
              </a:tr>
              <a:tr h="179823">
                <a:tc>
                  <a:txBody>
                    <a:bodyPr/>
                    <a:lstStyle/>
                    <a:p>
                      <a:pPr algn="l" fontAlgn="b"/>
                      <a:r>
                        <a:rPr lang="en-US" sz="1000" u="none" strike="noStrike">
                          <a:effectLst/>
                        </a:rPr>
                        <a:t>  Recovery of F&amp;A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8,071,700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(8,071,700)</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a:t>
                      </a:r>
                      <a:endParaRPr lang="en-US" sz="1000" b="1" i="0" u="none" strike="noStrike" dirty="0">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661064485"/>
                  </a:ext>
                </a:extLst>
              </a:tr>
              <a:tr h="179823">
                <a:tc>
                  <a:txBody>
                    <a:bodyPr/>
                    <a:lstStyle/>
                    <a:p>
                      <a:pPr algn="l" fontAlgn="b"/>
                      <a:r>
                        <a:rPr lang="en-US" sz="1000" u="none" strike="noStrike">
                          <a:effectLst/>
                        </a:rPr>
                        <a:t>  Endowment and Investments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3,694,317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24,000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8,536,004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12,254,322 </a:t>
                      </a:r>
                      <a:endParaRPr lang="en-US" sz="1000" b="1" i="0" u="none" strike="noStrike">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(1,319,847)</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1,862,121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256,274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13,052,870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1987805"/>
                  </a:ext>
                </a:extLst>
              </a:tr>
              <a:tr h="179823">
                <a:tc>
                  <a:txBody>
                    <a:bodyPr/>
                    <a:lstStyle/>
                    <a:p>
                      <a:pPr algn="l" fontAlgn="b"/>
                      <a:r>
                        <a:rPr lang="en-US" sz="1000" u="none" strike="noStrike" dirty="0">
                          <a:effectLst/>
                        </a:rPr>
                        <a:t>  Sales and Services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1,190,731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55,625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20,897,600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100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22,144,056 </a:t>
                      </a:r>
                      <a:endParaRPr lang="en-US" sz="1000" b="1" i="0" u="none" strike="noStrike">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22,144,056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51303341"/>
                  </a:ext>
                </a:extLst>
              </a:tr>
              <a:tr h="179823">
                <a:tc>
                  <a:txBody>
                    <a:bodyPr/>
                    <a:lstStyle/>
                    <a:p>
                      <a:pPr algn="l" fontAlgn="b"/>
                      <a:r>
                        <a:rPr lang="en-US" sz="1000" u="none" strike="noStrike">
                          <a:effectLst/>
                        </a:rPr>
                        <a:t>  Other Income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2,615,539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61,850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1,042,440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230,090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3,949,919 </a:t>
                      </a:r>
                      <a:endParaRPr lang="en-US" sz="1000" b="1" i="0" u="none" strike="noStrike">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9,858 </a:t>
                      </a:r>
                      <a:endParaRPr lang="en-US" sz="1000" b="0" i="0" u="none" strike="noStrike">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(57,000)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3,902,777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942848876"/>
                  </a:ext>
                </a:extLst>
              </a:tr>
              <a:tr h="179823">
                <a:tc>
                  <a:txBody>
                    <a:bodyPr/>
                    <a:lstStyle/>
                    <a:p>
                      <a:pPr algn="l" fontAlgn="b"/>
                      <a:r>
                        <a:rPr lang="en-US" sz="1000" b="1" u="none" strike="noStrike" dirty="0">
                          <a:effectLst/>
                        </a:rPr>
                        <a:t>Total Revenues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161,017,685 </a:t>
                      </a:r>
                      <a:endParaRPr lang="en-US" sz="1000" b="1"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718,760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23,042,040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45,888,900 </a:t>
                      </a:r>
                      <a:endParaRPr lang="en-US" sz="1000" b="1"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19,062,407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249,729,792 </a:t>
                      </a:r>
                      <a:endParaRPr lang="en-US" sz="1000" b="1" i="0" u="none" strike="noStrike">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1,200,196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39,827,414 </a:t>
                      </a:r>
                      <a:endParaRPr lang="en-US" sz="1000" b="1"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199,274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290,956,676 </a:t>
                      </a:r>
                      <a:endParaRPr lang="en-US" sz="1000" b="1" i="0" u="none" strike="noStrike" dirty="0">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611270745"/>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826594787"/>
                  </a:ext>
                </a:extLst>
              </a:tr>
              <a:tr h="179823">
                <a:tc>
                  <a:txBody>
                    <a:bodyPr/>
                    <a:lstStyle/>
                    <a:p>
                      <a:pPr algn="l" fontAlgn="b"/>
                      <a:r>
                        <a:rPr lang="en-US" sz="1000" b="1" u="none" strike="noStrike" dirty="0">
                          <a:effectLst/>
                        </a:rPr>
                        <a:t>Transfers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462950911"/>
                  </a:ext>
                </a:extLst>
              </a:tr>
              <a:tr h="179823">
                <a:tc>
                  <a:txBody>
                    <a:bodyPr/>
                    <a:lstStyle/>
                    <a:p>
                      <a:pPr algn="l" fontAlgn="b"/>
                      <a:r>
                        <a:rPr lang="en-US" sz="1000" u="none" strike="noStrike">
                          <a:effectLst/>
                        </a:rPr>
                        <a:t>  Internal Transfers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(45,445)</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1,454,326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(1,246,400)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(80,000)</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82,481 </a:t>
                      </a:r>
                      <a:endParaRPr lang="en-US" sz="1000" b="1" i="0" u="none" strike="noStrike">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82,481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357086146"/>
                  </a:ext>
                </a:extLst>
              </a:tr>
              <a:tr h="179823">
                <a:tc>
                  <a:txBody>
                    <a:bodyPr/>
                    <a:lstStyle/>
                    <a:p>
                      <a:pPr algn="l" fontAlgn="b"/>
                      <a:r>
                        <a:rPr lang="en-US" sz="1000" u="none" strike="noStrike">
                          <a:effectLst/>
                        </a:rPr>
                        <a:t>  Mandatory Transfers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(3,289,443)</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(7,190,127)</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127,000 </a:t>
                      </a:r>
                      <a:endParaRPr lang="en-US" sz="1000" b="0" i="0" u="none" strike="noStrike">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(500,000)</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(10,852,570)</a:t>
                      </a:r>
                      <a:endParaRPr lang="en-US" sz="1000" b="1" i="0" u="none" strike="noStrike" dirty="0">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500,000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10,352,570 </a:t>
                      </a:r>
                      <a:endParaRPr lang="en-US" sz="1000" b="0" i="0" u="none" strike="noStrike">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78750879"/>
                  </a:ext>
                </a:extLst>
              </a:tr>
              <a:tr h="179823">
                <a:tc>
                  <a:txBody>
                    <a:bodyPr/>
                    <a:lstStyle/>
                    <a:p>
                      <a:pPr algn="l" fontAlgn="b"/>
                      <a:r>
                        <a:rPr lang="en-US" sz="1000" u="none" strike="noStrike">
                          <a:effectLst/>
                        </a:rPr>
                        <a:t>  Non-Mandatory Transfers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(4,767,215)</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(2,000,000)</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(18,250,900)</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(81,885)</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(25,100,000)</a:t>
                      </a:r>
                      <a:endParaRPr lang="en-US" sz="1000" b="1" i="0" u="none" strike="noStrike">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25,100,000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451375690"/>
                  </a:ext>
                </a:extLst>
              </a:tr>
              <a:tr h="179823">
                <a:tc>
                  <a:txBody>
                    <a:bodyPr/>
                    <a:lstStyle/>
                    <a:p>
                      <a:pPr algn="l" fontAlgn="b"/>
                      <a:r>
                        <a:rPr lang="en-US" sz="1000" b="1" u="none" strike="noStrike" dirty="0">
                          <a:effectLst/>
                        </a:rPr>
                        <a:t>Total</a:t>
                      </a:r>
                      <a:r>
                        <a:rPr lang="en-US" sz="1000" u="none" strike="noStrike" dirty="0">
                          <a:effectLst/>
                        </a:rPr>
                        <a:t> </a:t>
                      </a:r>
                      <a:r>
                        <a:rPr lang="en-US" sz="1000" b="1" u="none" strike="noStrike" dirty="0">
                          <a:effectLst/>
                        </a:rPr>
                        <a:t>Transfers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(8,102,103)</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1,454,326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(10,436,527)</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(18,123,900)</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(661,885)</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(35,870,089)</a:t>
                      </a:r>
                      <a:endParaRPr lang="en-US" sz="1000" b="1" i="0" u="none" strike="noStrike" dirty="0">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500,000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35,452,570 </a:t>
                      </a:r>
                      <a:endParaRPr lang="en-US" sz="1000" b="1" i="0" u="none" strike="noStrike">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82,481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829548826"/>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895211532"/>
                  </a:ext>
                </a:extLst>
              </a:tr>
              <a:tr h="179823">
                <a:tc>
                  <a:txBody>
                    <a:bodyPr/>
                    <a:lstStyle/>
                    <a:p>
                      <a:pPr algn="l" fontAlgn="b"/>
                      <a:r>
                        <a:rPr lang="en-US" sz="1000" b="1" u="none" strike="noStrike" dirty="0">
                          <a:effectLst/>
                        </a:rPr>
                        <a:t>Expenditures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955216601"/>
                  </a:ext>
                </a:extLst>
              </a:tr>
              <a:tr h="179823">
                <a:tc>
                  <a:txBody>
                    <a:bodyPr/>
                    <a:lstStyle/>
                    <a:p>
                      <a:pPr algn="l" fontAlgn="b"/>
                      <a:r>
                        <a:rPr lang="en-US" sz="1000" u="none" strike="noStrike">
                          <a:effectLst/>
                        </a:rPr>
                        <a:t>    Salaries &amp; Wages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82,662,837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5,638,820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3,245,079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14,702,319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6,685,789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112,934,844 </a:t>
                      </a:r>
                      <a:endParaRPr lang="en-US" sz="1000" b="1" i="0" u="none" strike="noStrike" dirty="0">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112,934,844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97895349"/>
                  </a:ext>
                </a:extLst>
              </a:tr>
              <a:tr h="179823">
                <a:tc>
                  <a:txBody>
                    <a:bodyPr/>
                    <a:lstStyle/>
                    <a:p>
                      <a:pPr algn="l" fontAlgn="b"/>
                      <a:r>
                        <a:rPr lang="en-US" sz="1000" u="none" strike="noStrike">
                          <a:effectLst/>
                        </a:rPr>
                        <a:t>    Benefit Expenses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29,271,769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2,362,482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1,489,308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2,345,481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1,629,741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37,098,782 </a:t>
                      </a:r>
                      <a:endParaRPr lang="en-US" sz="1000" b="1" i="0" u="none" strike="noStrike">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37,098,782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590470500"/>
                  </a:ext>
                </a:extLst>
              </a:tr>
              <a:tr h="179823">
                <a:tc>
                  <a:txBody>
                    <a:bodyPr/>
                    <a:lstStyle/>
                    <a:p>
                      <a:pPr algn="l" fontAlgn="b"/>
                      <a:r>
                        <a:rPr lang="en-US" sz="1000" u="none" strike="noStrike" dirty="0">
                          <a:effectLst/>
                        </a:rPr>
                        <a:t>  </a:t>
                      </a:r>
                      <a:r>
                        <a:rPr lang="en-US" sz="1000" b="1" u="none" strike="noStrike" dirty="0">
                          <a:effectLst/>
                        </a:rPr>
                        <a:t>Total</a:t>
                      </a:r>
                      <a:r>
                        <a:rPr lang="en-US" sz="1000" u="none" strike="noStrike" dirty="0">
                          <a:effectLst/>
                        </a:rPr>
                        <a:t> </a:t>
                      </a:r>
                      <a:r>
                        <a:rPr lang="en-US" sz="1000" b="1" u="none" strike="noStrike" dirty="0">
                          <a:effectLst/>
                        </a:rPr>
                        <a:t>Compensation</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111,934,606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8,001,302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4,734,388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17,047,800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8,315,531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150,033,626 </a:t>
                      </a:r>
                      <a:endParaRPr lang="en-US" sz="1000" b="1" i="0" u="none" strike="noStrike" dirty="0">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 </a:t>
                      </a:r>
                      <a:endParaRPr lang="en-US" sz="1000" b="1"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150,033,626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983378434"/>
                  </a:ext>
                </a:extLst>
              </a:tr>
              <a:tr h="179823">
                <a:tc>
                  <a:txBody>
                    <a:bodyPr/>
                    <a:lstStyle/>
                    <a:p>
                      <a:pPr algn="l" fontAlgn="b"/>
                      <a:r>
                        <a:rPr lang="en-US" sz="1000" u="none" strike="noStrike">
                          <a:effectLst/>
                        </a:rPr>
                        <a:t>  Other Expenses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41,692,586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(5,763,385)</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7,650,260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10,717,200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10,182,411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64,479,072 </a:t>
                      </a:r>
                      <a:endParaRPr lang="en-US" sz="1000" b="1" i="0" u="none" strike="noStrike">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10,000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13,890,716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6,000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78,385,788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514942620"/>
                  </a:ext>
                </a:extLst>
              </a:tr>
              <a:tr h="179823">
                <a:tc>
                  <a:txBody>
                    <a:bodyPr/>
                    <a:lstStyle/>
                    <a:p>
                      <a:pPr algn="l" fontAlgn="b"/>
                      <a:r>
                        <a:rPr lang="en-US" sz="1000" b="1" u="none" strike="noStrike" dirty="0">
                          <a:effectLst/>
                        </a:rPr>
                        <a:t>Total</a:t>
                      </a:r>
                      <a:r>
                        <a:rPr lang="en-US" sz="1000" u="none" strike="noStrike" dirty="0">
                          <a:effectLst/>
                        </a:rPr>
                        <a:t> </a:t>
                      </a:r>
                      <a:r>
                        <a:rPr lang="en-US" sz="1000" b="1" u="none" strike="noStrike" dirty="0">
                          <a:effectLst/>
                        </a:rPr>
                        <a:t>Expenditures</a:t>
                      </a:r>
                      <a:r>
                        <a:rPr lang="en-US" sz="1000" u="none" strike="noStrike" dirty="0">
                          <a:effectLst/>
                        </a:rPr>
                        <a:t>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153,627,192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2,237,917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12,384,648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27,765,000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18,497,942 </a:t>
                      </a:r>
                      <a:endParaRPr lang="en-US" sz="1000" b="1"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214,512,698 </a:t>
                      </a:r>
                      <a:endParaRPr lang="en-US" sz="1000" b="1" i="0" u="none" strike="noStrike" dirty="0">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10,000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13,890,716 </a:t>
                      </a:r>
                      <a:endParaRPr lang="en-US" sz="1000" b="1"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6,000 </a:t>
                      </a:r>
                      <a:endParaRPr lang="en-US" sz="1000" b="1"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228,419,414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541200848"/>
                  </a:ext>
                </a:extLst>
              </a:tr>
              <a:tr h="179823">
                <a:tc>
                  <a:txBody>
                    <a:bodyPr/>
                    <a:lstStyle/>
                    <a:p>
                      <a:pPr algn="l" fontAlgn="b"/>
                      <a:endParaRPr lang="en-US" sz="1000" b="1"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706898174"/>
                  </a:ext>
                </a:extLst>
              </a:tr>
              <a:tr h="179823">
                <a:tc>
                  <a:txBody>
                    <a:bodyPr/>
                    <a:lstStyle/>
                    <a:p>
                      <a:pPr algn="l" fontAlgn="b"/>
                      <a:r>
                        <a:rPr lang="en-US" sz="1000" b="1" u="none" strike="noStrike" dirty="0">
                          <a:effectLst/>
                        </a:rPr>
                        <a:t>Change</a:t>
                      </a:r>
                      <a:r>
                        <a:rPr lang="en-US" sz="1000" u="none" strike="noStrike" dirty="0">
                          <a:effectLst/>
                        </a:rPr>
                        <a:t> </a:t>
                      </a:r>
                      <a:r>
                        <a:rPr lang="en-US" sz="1000" b="1" u="none" strike="noStrike" dirty="0">
                          <a:effectLst/>
                        </a:rPr>
                        <a:t>in Net Assets</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(711,610)</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(64,831)</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220,865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(97,420)</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(652,995)</a:t>
                      </a:r>
                      <a:endParaRPr lang="en-US" sz="1000" b="1" i="0" u="none" strike="noStrike">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a:effectLst/>
                        </a:rPr>
                        <a:t>1,690,196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61,389,268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193,274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a:effectLst/>
                        </a:rPr>
                        <a:t>62,619,743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3172863905"/>
                  </a:ext>
                </a:extLst>
              </a:tr>
              <a:tr h="179823">
                <a:tc>
                  <a:txBody>
                    <a:bodyPr/>
                    <a:lstStyle/>
                    <a:p>
                      <a:pPr algn="l" fontAlgn="b"/>
                      <a:endParaRPr lang="en-US" sz="1000" b="1"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dirty="0">
                        <a:effectLst/>
                        <a:latin typeface="Calibri" panose="020F0502020204030204" pitchFamily="34" charset="0"/>
                      </a:endParaRPr>
                    </a:p>
                  </a:txBody>
                  <a:tcPr marL="4746" marR="4746" marT="4746" marB="0" anchor="b"/>
                </a:tc>
                <a:tc>
                  <a:txBody>
                    <a:bodyPr/>
                    <a:lstStyle/>
                    <a:p>
                      <a:pPr algn="l" fontAlgn="b"/>
                      <a:r>
                        <a:rPr lang="en-US" sz="1000" u="none" strike="noStrike" dirty="0">
                          <a:effectLst/>
                        </a:rPr>
                        <a:t> </a:t>
                      </a:r>
                      <a:endParaRPr lang="en-US" sz="1000" b="1" i="0" u="none" strike="noStrike" dirty="0">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l" fontAlgn="b"/>
                      <a:endParaRPr lang="en-US" sz="1000" b="0" i="0" u="none" strike="noStrike">
                        <a:effectLst/>
                        <a:latin typeface="Calibri" panose="020F0502020204030204" pitchFamily="34" charset="0"/>
                      </a:endParaRPr>
                    </a:p>
                  </a:txBody>
                  <a:tcPr marL="4746" marR="4746" marT="4746" marB="0" anchor="b"/>
                </a:tc>
                <a:tc>
                  <a:txBody>
                    <a:bodyPr/>
                    <a:lstStyle/>
                    <a:p>
                      <a:pPr algn="l" fontAlgn="b"/>
                      <a:r>
                        <a:rPr lang="en-US" sz="1000" u="none" strike="noStrike">
                          <a:effectLst/>
                        </a:rPr>
                        <a:t> </a:t>
                      </a:r>
                      <a:endParaRPr lang="en-US" sz="1000" b="1" i="0" u="none" strike="noStrike">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2043887475"/>
                  </a:ext>
                </a:extLst>
              </a:tr>
              <a:tr h="179823">
                <a:tc>
                  <a:txBody>
                    <a:bodyPr/>
                    <a:lstStyle/>
                    <a:p>
                      <a:pPr algn="l" fontAlgn="b"/>
                      <a:r>
                        <a:rPr lang="en-US" sz="1000" b="1" u="none" strike="noStrike" dirty="0">
                          <a:effectLst/>
                        </a:rPr>
                        <a:t>Ending Net Assets</a:t>
                      </a:r>
                      <a:endParaRPr lang="en-US" sz="1000" b="1"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a:effectLst/>
                        </a:rPr>
                        <a:t>77,658,013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1,445,020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2,868,533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(0)</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32,368,953 </a:t>
                      </a:r>
                      <a:endParaRPr lang="en-US" sz="1000" b="0" i="0" u="none" strike="noStrike" dirty="0">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0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114,340,519 </a:t>
                      </a:r>
                      <a:endParaRPr lang="en-US" sz="1000" b="1" i="0" u="none" strike="noStrike" dirty="0">
                        <a:solidFill>
                          <a:srgbClr val="000000"/>
                        </a:solidFill>
                        <a:effectLst/>
                        <a:latin typeface="Calibri" panose="020F0502020204030204" pitchFamily="34" charset="0"/>
                      </a:endParaRPr>
                    </a:p>
                  </a:txBody>
                  <a:tcPr marL="4746" marR="4746" marT="4746" marB="0" anchor="b">
                    <a:solidFill>
                      <a:schemeClr val="accent6">
                        <a:lumMod val="20000"/>
                        <a:lumOff val="80000"/>
                      </a:schemeClr>
                    </a:solidFill>
                  </a:tcPr>
                </a:tc>
                <a:tc>
                  <a:txBody>
                    <a:bodyPr/>
                    <a:lstStyle/>
                    <a:p>
                      <a:pPr algn="r" fontAlgn="b"/>
                      <a:r>
                        <a:rPr lang="en-US" sz="1000" u="none" strike="noStrike" dirty="0">
                          <a:effectLst/>
                        </a:rPr>
                        <a:t>227,931,476 </a:t>
                      </a:r>
                      <a:endParaRPr lang="en-US" sz="1000" b="0" i="0" u="none" strike="noStrike" dirty="0">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362,949,965 </a:t>
                      </a:r>
                      <a:endParaRPr lang="en-US" sz="1000" b="0" i="0" u="none" strike="noStrike" dirty="0">
                        <a:effectLst/>
                        <a:latin typeface="Calibri" panose="020F0502020204030204" pitchFamily="34" charset="0"/>
                      </a:endParaRPr>
                    </a:p>
                  </a:txBody>
                  <a:tcPr marL="4746" marR="4746" marT="4746" marB="0" anchor="b">
                    <a:solidFill>
                      <a:srgbClr val="FFFF00"/>
                    </a:solidFill>
                  </a:tcPr>
                </a:tc>
                <a:tc>
                  <a:txBody>
                    <a:bodyPr/>
                    <a:lstStyle/>
                    <a:p>
                      <a:pPr algn="r" fontAlgn="b"/>
                      <a:r>
                        <a:rPr lang="en-US" sz="1000" u="none" strike="noStrike">
                          <a:effectLst/>
                        </a:rPr>
                        <a:t>6,901,547 </a:t>
                      </a:r>
                      <a:endParaRPr lang="en-US" sz="1000" b="0" i="0" u="none" strike="noStrike">
                        <a:effectLst/>
                        <a:latin typeface="Calibri" panose="020F0502020204030204" pitchFamily="34" charset="0"/>
                      </a:endParaRPr>
                    </a:p>
                  </a:txBody>
                  <a:tcPr marL="4746" marR="4746" marT="4746" marB="0" anchor="b"/>
                </a:tc>
                <a:tc>
                  <a:txBody>
                    <a:bodyPr/>
                    <a:lstStyle/>
                    <a:p>
                      <a:pPr algn="r" fontAlgn="b"/>
                      <a:r>
                        <a:rPr lang="en-US" sz="1000" u="none" strike="noStrike" dirty="0">
                          <a:effectLst/>
                        </a:rPr>
                        <a:t>712,123,506 </a:t>
                      </a:r>
                      <a:endParaRPr lang="en-US" sz="1000" b="1" i="0" u="none" strike="noStrike" dirty="0">
                        <a:solidFill>
                          <a:srgbClr val="000000"/>
                        </a:solidFill>
                        <a:effectLst/>
                        <a:latin typeface="Calibri" panose="020F0502020204030204" pitchFamily="34" charset="0"/>
                      </a:endParaRPr>
                    </a:p>
                  </a:txBody>
                  <a:tcPr marL="4746" marR="4746" marT="4746" marB="0" anchor="b"/>
                </a:tc>
                <a:extLst>
                  <a:ext uri="{0D108BD9-81ED-4DB2-BD59-A6C34878D82A}">
                    <a16:rowId xmlns:a16="http://schemas.microsoft.com/office/drawing/2014/main" val="1014521448"/>
                  </a:ext>
                </a:extLst>
              </a:tr>
            </a:tbl>
          </a:graphicData>
        </a:graphic>
      </p:graphicFrame>
      <p:cxnSp>
        <p:nvCxnSpPr>
          <p:cNvPr id="5" name="Straight Arrow Connector 4">
            <a:extLst>
              <a:ext uri="{FF2B5EF4-FFF2-40B4-BE49-F238E27FC236}">
                <a16:creationId xmlns:a16="http://schemas.microsoft.com/office/drawing/2014/main" id="{DC56A78C-2EC4-3A0E-61FA-A539470E999F}"/>
              </a:ext>
            </a:extLst>
          </p:cNvPr>
          <p:cNvCxnSpPr>
            <a:cxnSpLocks/>
          </p:cNvCxnSpPr>
          <p:nvPr/>
        </p:nvCxnSpPr>
        <p:spPr>
          <a:xfrm flipV="1">
            <a:off x="9332752" y="1218220"/>
            <a:ext cx="381880" cy="12690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6362E6D-4A13-27BD-9413-63A06C8A1E7B}"/>
              </a:ext>
            </a:extLst>
          </p:cNvPr>
          <p:cNvSpPr txBox="1"/>
          <p:nvPr/>
        </p:nvSpPr>
        <p:spPr>
          <a:xfrm>
            <a:off x="9498292" y="592561"/>
            <a:ext cx="912430" cy="307777"/>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Buildings</a:t>
            </a:r>
          </a:p>
        </p:txBody>
      </p:sp>
      <p:sp>
        <p:nvSpPr>
          <p:cNvPr id="16" name="TextBox 15">
            <a:extLst>
              <a:ext uri="{FF2B5EF4-FFF2-40B4-BE49-F238E27FC236}">
                <a16:creationId xmlns:a16="http://schemas.microsoft.com/office/drawing/2014/main" id="{A708B214-7E92-E725-6336-4150B94A5AC5}"/>
              </a:ext>
            </a:extLst>
          </p:cNvPr>
          <p:cNvSpPr txBox="1"/>
          <p:nvPr/>
        </p:nvSpPr>
        <p:spPr>
          <a:xfrm>
            <a:off x="7057191" y="1301255"/>
            <a:ext cx="2275561" cy="215444"/>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Estimated value of buildings</a:t>
            </a:r>
          </a:p>
        </p:txBody>
      </p:sp>
      <p:sp>
        <p:nvSpPr>
          <p:cNvPr id="6" name="TextBox 5">
            <a:extLst>
              <a:ext uri="{FF2B5EF4-FFF2-40B4-BE49-F238E27FC236}">
                <a16:creationId xmlns:a16="http://schemas.microsoft.com/office/drawing/2014/main" id="{9693E4F5-3218-39E2-51DC-6E57C6D0F043}"/>
              </a:ext>
            </a:extLst>
          </p:cNvPr>
          <p:cNvSpPr txBox="1"/>
          <p:nvPr/>
        </p:nvSpPr>
        <p:spPr>
          <a:xfrm>
            <a:off x="8074071" y="4203205"/>
            <a:ext cx="1577929" cy="430887"/>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New construction + maintenance costs</a:t>
            </a:r>
          </a:p>
        </p:txBody>
      </p:sp>
      <p:sp>
        <p:nvSpPr>
          <p:cNvPr id="7" name="Left Brace 6">
            <a:extLst>
              <a:ext uri="{FF2B5EF4-FFF2-40B4-BE49-F238E27FC236}">
                <a16:creationId xmlns:a16="http://schemas.microsoft.com/office/drawing/2014/main" id="{125FB36E-D2BF-F064-9BF6-42738A3666F7}"/>
              </a:ext>
            </a:extLst>
          </p:cNvPr>
          <p:cNvSpPr/>
          <p:nvPr/>
        </p:nvSpPr>
        <p:spPr>
          <a:xfrm>
            <a:off x="9714632" y="4083050"/>
            <a:ext cx="64368" cy="551042"/>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67917D1A-E90C-07C0-A638-0718E3EE8F74}"/>
              </a:ext>
            </a:extLst>
          </p:cNvPr>
          <p:cNvSpPr txBox="1"/>
          <p:nvPr/>
        </p:nvSpPr>
        <p:spPr>
          <a:xfrm>
            <a:off x="8074071" y="2319398"/>
            <a:ext cx="1577929" cy="430887"/>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New construction + maintenance costs</a:t>
            </a:r>
          </a:p>
        </p:txBody>
      </p:sp>
      <p:sp>
        <p:nvSpPr>
          <p:cNvPr id="10" name="Left Brace 9">
            <a:extLst>
              <a:ext uri="{FF2B5EF4-FFF2-40B4-BE49-F238E27FC236}">
                <a16:creationId xmlns:a16="http://schemas.microsoft.com/office/drawing/2014/main" id="{D9CEB0C3-FDE8-542A-BDE1-1D2BAFF1B665}"/>
              </a:ext>
            </a:extLst>
          </p:cNvPr>
          <p:cNvSpPr/>
          <p:nvPr/>
        </p:nvSpPr>
        <p:spPr>
          <a:xfrm>
            <a:off x="9714632" y="2199242"/>
            <a:ext cx="64368" cy="1392855"/>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1" name="TextBox 10">
            <a:extLst>
              <a:ext uri="{FF2B5EF4-FFF2-40B4-BE49-F238E27FC236}">
                <a16:creationId xmlns:a16="http://schemas.microsoft.com/office/drawing/2014/main" id="{632416B3-2048-394A-5D3D-EBF31AC55D0E}"/>
              </a:ext>
            </a:extLst>
          </p:cNvPr>
          <p:cNvSpPr txBox="1"/>
          <p:nvPr/>
        </p:nvSpPr>
        <p:spPr>
          <a:xfrm>
            <a:off x="7439072" y="5333697"/>
            <a:ext cx="2275560" cy="861774"/>
          </a:xfrm>
          <a:prstGeom prst="rect">
            <a:avLst/>
          </a:prstGeom>
          <a:solidFill>
            <a:schemeClr val="bg1"/>
          </a:solid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$24  MM depreciation</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+4.8 MM interest on debt</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+1.1 MM non-capital &amp; M&amp;R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-17   MM capital expenses</a:t>
            </a:r>
          </a:p>
        </p:txBody>
      </p:sp>
      <p:sp>
        <p:nvSpPr>
          <p:cNvPr id="4" name="Left Brace 3">
            <a:extLst>
              <a:ext uri="{FF2B5EF4-FFF2-40B4-BE49-F238E27FC236}">
                <a16:creationId xmlns:a16="http://schemas.microsoft.com/office/drawing/2014/main" id="{B79F5831-E6CF-660E-5687-D116E61A0DA6}"/>
              </a:ext>
            </a:extLst>
          </p:cNvPr>
          <p:cNvSpPr/>
          <p:nvPr/>
        </p:nvSpPr>
        <p:spPr>
          <a:xfrm>
            <a:off x="9714632" y="5639780"/>
            <a:ext cx="64368" cy="363248"/>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2" name="TextBox 11">
            <a:extLst>
              <a:ext uri="{FF2B5EF4-FFF2-40B4-BE49-F238E27FC236}">
                <a16:creationId xmlns:a16="http://schemas.microsoft.com/office/drawing/2014/main" id="{1BA0E872-A244-9B5A-25B0-CE5CC5C31A97}"/>
              </a:ext>
            </a:extLst>
          </p:cNvPr>
          <p:cNvSpPr txBox="1"/>
          <p:nvPr/>
        </p:nvSpPr>
        <p:spPr>
          <a:xfrm>
            <a:off x="5100282" y="446504"/>
            <a:ext cx="1881925" cy="215444"/>
          </a:xfrm>
          <a:prstGeom prst="rect">
            <a:avLst/>
          </a:prstGeom>
          <a:solidFill>
            <a:schemeClr val="bg1"/>
          </a:solid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FF0000"/>
                </a:solidFill>
                <a:effectLst/>
                <a:uLnTx/>
                <a:uFillTx/>
                <a:latin typeface="Arial"/>
                <a:cs typeface="Arial"/>
                <a:sym typeface="Arial"/>
              </a:rPr>
              <a:t>Simplified explanations!</a:t>
            </a:r>
          </a:p>
        </p:txBody>
      </p:sp>
    </p:spTree>
    <p:extLst>
      <p:ext uri="{BB962C8B-B14F-4D97-AF65-F5344CB8AC3E}">
        <p14:creationId xmlns:p14="http://schemas.microsoft.com/office/powerpoint/2010/main" val="355691064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26"/>
        <p:cNvGrpSpPr/>
        <p:nvPr/>
      </p:nvGrpSpPr>
      <p:grpSpPr>
        <a:xfrm>
          <a:off x="0" y="0"/>
          <a:ext cx="0" cy="0"/>
          <a:chOff x="0" y="0"/>
          <a:chExt cx="0" cy="0"/>
        </a:xfrm>
      </p:grpSpPr>
      <p:sp>
        <p:nvSpPr>
          <p:cNvPr id="827" name="Google Shape;827;p48"/>
          <p:cNvSpPr txBox="1">
            <a:spLocks noGrp="1"/>
          </p:cNvSpPr>
          <p:nvPr>
            <p:ph type="body" idx="1"/>
          </p:nvPr>
        </p:nvSpPr>
        <p:spPr>
          <a:xfrm>
            <a:off x="681054" y="3042959"/>
            <a:ext cx="10929485" cy="267379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509E2F"/>
              </a:buClr>
              <a:buSzPts val="3600"/>
              <a:buNone/>
            </a:pPr>
            <a:r>
              <a:rPr lang="en" sz="3600">
                <a:latin typeface="Arial"/>
                <a:ea typeface="Arial"/>
                <a:cs typeface="Arial"/>
                <a:sym typeface="Arial"/>
              </a:rPr>
              <a:t>VII. 	Adjourn</a:t>
            </a:r>
            <a:endParaRPr sz="3600">
              <a:latin typeface="Arial"/>
              <a:ea typeface="Arial"/>
              <a:cs typeface="Arial"/>
              <a:sym typeface="Arial"/>
            </a:endParaRPr>
          </a:p>
          <a:p>
            <a:pPr marL="0" lvl="0" indent="0" algn="l" rtl="0">
              <a:lnSpc>
                <a:spcPct val="100000"/>
              </a:lnSpc>
              <a:spcBef>
                <a:spcPts val="0"/>
              </a:spcBef>
              <a:spcAft>
                <a:spcPts val="0"/>
              </a:spcAft>
              <a:buClr>
                <a:srgbClr val="509E2F"/>
              </a:buClr>
              <a:buSzPts val="3600"/>
              <a:buNone/>
            </a:pPr>
            <a:endParaRPr sz="3600"/>
          </a:p>
          <a:p>
            <a:pPr marL="342900" lvl="0" indent="-114300" algn="l" rtl="0">
              <a:lnSpc>
                <a:spcPct val="100000"/>
              </a:lnSpc>
              <a:spcBef>
                <a:spcPts val="720"/>
              </a:spcBef>
              <a:spcAft>
                <a:spcPts val="0"/>
              </a:spcAft>
              <a:buClr>
                <a:srgbClr val="509E2F"/>
              </a:buClr>
              <a:buSzPts val="3600"/>
              <a:buFont typeface="Merriweather Sans"/>
              <a:buNone/>
            </a:pPr>
            <a:endParaRPr sz="3600" b="1">
              <a:solidFill>
                <a:srgbClr val="003B49"/>
              </a:solidFill>
              <a:latin typeface="Arial"/>
              <a:ea typeface="Arial"/>
              <a:cs typeface="Arial"/>
              <a:sym typeface="Arial"/>
            </a:endParaRPr>
          </a:p>
          <a:p>
            <a:pPr marL="514350" lvl="0" indent="-285750" algn="l" rtl="0">
              <a:lnSpc>
                <a:spcPct val="100000"/>
              </a:lnSpc>
              <a:spcBef>
                <a:spcPts val="720"/>
              </a:spcBef>
              <a:spcAft>
                <a:spcPts val="0"/>
              </a:spcAft>
              <a:buClr>
                <a:srgbClr val="509E2F"/>
              </a:buClr>
              <a:buSzPts val="3600"/>
              <a:buNone/>
            </a:pPr>
            <a:endParaRPr sz="3600" b="1">
              <a:solidFill>
                <a:srgbClr val="003B49"/>
              </a:solidFill>
              <a:latin typeface="Arial"/>
              <a:ea typeface="Arial"/>
              <a:cs typeface="Arial"/>
              <a:sym typeface="Arial"/>
            </a:endParaRPr>
          </a:p>
          <a:p>
            <a:pPr marL="342900" lvl="0" indent="-114300" algn="l" rtl="0">
              <a:lnSpc>
                <a:spcPct val="100000"/>
              </a:lnSpc>
              <a:spcBef>
                <a:spcPts val="720"/>
              </a:spcBef>
              <a:spcAft>
                <a:spcPts val="0"/>
              </a:spcAft>
              <a:buClr>
                <a:srgbClr val="509E2F"/>
              </a:buClr>
              <a:buSzPts val="3600"/>
              <a:buFont typeface="Merriweather Sans"/>
              <a:buNone/>
            </a:pPr>
            <a:endParaRPr sz="3600"/>
          </a:p>
        </p:txBody>
      </p:sp>
      <p:sp>
        <p:nvSpPr>
          <p:cNvPr id="828" name="Google Shape;828;p48"/>
          <p:cNvSpPr txBox="1">
            <a:spLocks noGrp="1"/>
          </p:cNvSpPr>
          <p:nvPr>
            <p:ph type="body" idx="2"/>
          </p:nvPr>
        </p:nvSpPr>
        <p:spPr>
          <a:xfrm>
            <a:off x="681053" y="1790003"/>
            <a:ext cx="10912883" cy="99199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509E2F"/>
              </a:buClr>
              <a:buSzPts val="3600"/>
              <a:buNone/>
            </a:pPr>
            <a:r>
              <a:rPr lang="en" sz="3600">
                <a:latin typeface="Arial"/>
                <a:ea typeface="Arial"/>
                <a:cs typeface="Arial"/>
                <a:sym typeface="Arial"/>
              </a:rPr>
              <a:t>Agenda</a:t>
            </a:r>
            <a:endParaRPr/>
          </a:p>
        </p:txBody>
      </p:sp>
      <p:sp>
        <p:nvSpPr>
          <p:cNvPr id="829" name="Google Shape;829;p48"/>
          <p:cNvSpPr txBox="1"/>
          <p:nvPr/>
        </p:nvSpPr>
        <p:spPr>
          <a:xfrm>
            <a:off x="9893559" y="6311388"/>
            <a:ext cx="437860" cy="276999"/>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fld id="{00000000-1234-1234-1234-123412341234}" type="slidenum">
              <a:rPr lang="en" sz="1200" b="0" i="0" u="none" strike="noStrike" cap="none">
                <a:solidFill>
                  <a:srgbClr val="8D88A2"/>
                </a:solidFill>
                <a:latin typeface="Calibri"/>
                <a:ea typeface="Calibri"/>
                <a:cs typeface="Calibri"/>
                <a:sym typeface="Calibri"/>
              </a:rPr>
              <a:t>86</a:t>
            </a:fld>
            <a:endParaRPr sz="1200" b="0" i="0" u="none" strike="noStrike" cap="none">
              <a:solidFill>
                <a:srgbClr val="8D88A2"/>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E2933D2-759E-4757-9A45-18BC99BF3D0D}"/>
              </a:ext>
            </a:extLst>
          </p:cNvPr>
          <p:cNvSpPr>
            <a:spLocks noGrp="1"/>
          </p:cNvSpPr>
          <p:nvPr>
            <p:ph type="body" sz="quarter" idx="11"/>
          </p:nvPr>
        </p:nvSpPr>
        <p:spPr>
          <a:xfrm>
            <a:off x="631860" y="1567136"/>
            <a:ext cx="11379899" cy="5020643"/>
          </a:xfrm>
        </p:spPr>
        <p:txBody>
          <a:bodyPr/>
          <a:lstStyle/>
          <a:p>
            <a:pPr>
              <a:lnSpc>
                <a:spcPct val="150000"/>
              </a:lnSpc>
            </a:pPr>
            <a:r>
              <a:rPr lang="en-US" dirty="0"/>
              <a:t>Get your departments to vote for senators for 2023-2025 terms. If you were elected in 2022, you’re serving for another year.</a:t>
            </a:r>
          </a:p>
          <a:p>
            <a:pPr>
              <a:lnSpc>
                <a:spcPct val="150000"/>
              </a:lnSpc>
            </a:pPr>
            <a:r>
              <a:rPr lang="en-US" dirty="0"/>
              <a:t>Candidates needed by June 16. One from each department</a:t>
            </a:r>
          </a:p>
          <a:p>
            <a:pPr lvl="1">
              <a:lnSpc>
                <a:spcPct val="150000"/>
              </a:lnSpc>
            </a:pPr>
            <a:r>
              <a:rPr lang="en-US" dirty="0"/>
              <a:t>Grievance Hearing Panel</a:t>
            </a:r>
          </a:p>
          <a:p>
            <a:pPr lvl="1">
              <a:lnSpc>
                <a:spcPct val="150000"/>
              </a:lnSpc>
            </a:pPr>
            <a:r>
              <a:rPr lang="en-US" dirty="0"/>
              <a:t>Equity Resolution</a:t>
            </a:r>
          </a:p>
        </p:txBody>
      </p:sp>
      <p:sp>
        <p:nvSpPr>
          <p:cNvPr id="3" name="Text Placeholder 2">
            <a:extLst>
              <a:ext uri="{FF2B5EF4-FFF2-40B4-BE49-F238E27FC236}">
                <a16:creationId xmlns:a16="http://schemas.microsoft.com/office/drawing/2014/main" id="{C0EDFD12-C599-4576-B8A0-15DAE6DE123E}"/>
              </a:ext>
            </a:extLst>
          </p:cNvPr>
          <p:cNvSpPr>
            <a:spLocks noGrp="1"/>
          </p:cNvSpPr>
          <p:nvPr>
            <p:ph type="body" sz="quarter" idx="12"/>
          </p:nvPr>
        </p:nvSpPr>
        <p:spPr>
          <a:xfrm>
            <a:off x="502025" y="747913"/>
            <a:ext cx="11509735" cy="819224"/>
          </a:xfrm>
        </p:spPr>
        <p:txBody>
          <a:bodyPr>
            <a:normAutofit/>
          </a:bodyPr>
          <a:lstStyle/>
          <a:p>
            <a:r>
              <a:rPr lang="en-US" dirty="0"/>
              <a:t>Campus Matters: </a:t>
            </a:r>
          </a:p>
        </p:txBody>
      </p:sp>
    </p:spTree>
    <p:extLst>
      <p:ext uri="{BB962C8B-B14F-4D97-AF65-F5344CB8AC3E}">
        <p14:creationId xmlns:p14="http://schemas.microsoft.com/office/powerpoint/2010/main" val="128687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1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6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gon_slab_4x3" id="{35723F03-D128-C948-BFED-AD8283F72BE0}" vid="{5CB47178-15FE-0848-8B2E-8DD18226ACDC}"/>
    </a:ext>
  </a:extLst>
</a:theme>
</file>

<file path=ppt/theme/theme5.xml><?xml version="1.0" encoding="utf-8"?>
<a:theme xmlns:a="http://schemas.openxmlformats.org/drawingml/2006/main" name="2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rgon_slab_4x3" id="{35723F03-D128-C948-BFED-AD8283F72BE0}" vid="{26911EF8-484C-ED43-A1FD-E1B02E4A8029}"/>
    </a:ext>
  </a:extLst>
</a:theme>
</file>

<file path=ppt/theme/theme6.xml><?xml version="1.0" encoding="utf-8"?>
<a:theme xmlns:a="http://schemas.openxmlformats.org/drawingml/2006/main" name="Primary Logo">
  <a:themeElements>
    <a:clrScheme name="SandT2018">
      <a:dk1>
        <a:srgbClr val="154734"/>
      </a:dk1>
      <a:lt1>
        <a:srgbClr val="72BF44"/>
      </a:lt1>
      <a:dk2>
        <a:srgbClr val="000000"/>
      </a:dk2>
      <a:lt2>
        <a:srgbClr val="FFFFFF"/>
      </a:lt2>
      <a:accent1>
        <a:srgbClr val="007A33"/>
      </a:accent1>
      <a:accent2>
        <a:srgbClr val="003B49"/>
      </a:accent2>
      <a:accent3>
        <a:srgbClr val="2DCCD3"/>
      </a:accent3>
      <a:accent4>
        <a:srgbClr val="E87722"/>
      </a:accent4>
      <a:accent5>
        <a:srgbClr val="00858A"/>
      </a:accent5>
      <a:accent6>
        <a:srgbClr val="BFD730"/>
      </a:accent6>
      <a:hlink>
        <a:srgbClr val="00858A"/>
      </a:hlink>
      <a:folHlink>
        <a:srgbClr val="63666A"/>
      </a:folHlink>
    </a:clrScheme>
    <a:fontScheme name="S&amp;T Combo">
      <a:majorFont>
        <a:latin typeface="Franklin Gothic Medium"/>
        <a:ea typeface=""/>
        <a:cs typeface=""/>
      </a:majorFont>
      <a:minorFont>
        <a:latin typeface="Tisa Offc Serif Pr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Vegas">
      <a:srgbClr val="CEB888"/>
    </a:custClr>
    <a:custClr name="Silver">
      <a:srgbClr val="B2B4B2"/>
    </a:custClr>
    <a:custClr name="Shuttle">
      <a:srgbClr val="63666A"/>
    </a:custClr>
    <a:custClr name="Petra">
      <a:srgbClr val="ACA199"/>
    </a:custClr>
    <a:custClr name="Pebble">
      <a:srgbClr val="D6D1CA"/>
    </a:custClr>
    <a:custClr name="Orient">
      <a:srgbClr val="005F83"/>
    </a:custClr>
    <a:custClr name="Mist">
      <a:srgbClr val="B1E4E3"/>
    </a:custClr>
    <a:custClr name="Gold">
      <a:srgbClr val="DAAA00"/>
    </a:custClr>
    <a:custClr name="Candle">
      <a:srgbClr val="FED925"/>
    </a:custClr>
    <a:custClr name="Ruby">
      <a:srgbClr val="AB2328"/>
    </a:custClr>
    <a:custClr name="Amethyst">
      <a:srgbClr val="3F3A60"/>
    </a:custClr>
  </a:custClrLst>
  <a:extLst>
    <a:ext uri="{05A4C25C-085E-4340-85A3-A5531E510DB2}">
      <thm15:themeFamily xmlns:thm15="http://schemas.microsoft.com/office/thememl/2012/main" name="SFT-2022" id="{DF38B14D-C4CF-1B4B-8EE7-30410C02774E}" vid="{2C75E003-600E-2A43-9EDE-E0AC60EB25CA}"/>
    </a:ext>
  </a:extLst>
</a:theme>
</file>

<file path=ppt/theme/theme7.xml><?xml version="1.0" encoding="utf-8"?>
<a:theme xmlns:a="http://schemas.openxmlformats.org/drawingml/2006/main" name="Custom Design">
  <a:themeElements>
    <a:clrScheme name="MDD">
      <a:dk1>
        <a:srgbClr val="509E2F"/>
      </a:dk1>
      <a:lt1>
        <a:srgbClr val="B2B4B2"/>
      </a:lt1>
      <a:dk2>
        <a:srgbClr val="509E6F"/>
      </a:dk2>
      <a:lt2>
        <a:srgbClr val="FFFFFF"/>
      </a:lt2>
      <a:accent1>
        <a:srgbClr val="78BE20"/>
      </a:accent1>
      <a:accent2>
        <a:srgbClr val="003B49"/>
      </a:accent2>
      <a:accent3>
        <a:srgbClr val="FDDA24"/>
      </a:accent3>
      <a:accent4>
        <a:srgbClr val="E87722"/>
      </a:accent4>
      <a:accent5>
        <a:srgbClr val="2DCCD3"/>
      </a:accent5>
      <a:accent6>
        <a:srgbClr val="005F83"/>
      </a:accent6>
      <a:hlink>
        <a:srgbClr val="2BC3C9"/>
      </a:hlink>
      <a:folHlink>
        <a:srgbClr val="E0621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5_Custom Design">
  <a:themeElements>
    <a:clrScheme name="UW Brand">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D8D9DA"/>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Custom Design">
  <a:themeElements>
    <a:clrScheme name="Custom 1">
      <a:dk1>
        <a:srgbClr val="33006F"/>
      </a:dk1>
      <a:lt1>
        <a:srgbClr val="E8D3A2"/>
      </a:lt1>
      <a:dk2>
        <a:srgbClr val="33006F"/>
      </a:dk2>
      <a:lt2>
        <a:srgbClr val="FFFFFF"/>
      </a:lt2>
      <a:accent1>
        <a:srgbClr val="33006F"/>
      </a:accent1>
      <a:accent2>
        <a:srgbClr val="E8D3A2"/>
      </a:accent2>
      <a:accent3>
        <a:srgbClr val="FFFFFF"/>
      </a:accent3>
      <a:accent4>
        <a:srgbClr val="D8D9DA"/>
      </a:accent4>
      <a:accent5>
        <a:srgbClr val="999999"/>
      </a:accent5>
      <a:accent6>
        <a:srgbClr val="917B4C"/>
      </a:accent6>
      <a:hlink>
        <a:srgbClr val="0070C0"/>
      </a:hlink>
      <a:folHlink>
        <a:srgbClr val="999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232</TotalTime>
  <Words>7840</Words>
  <Application>Microsoft Office PowerPoint</Application>
  <PresentationFormat>Widescreen</PresentationFormat>
  <Paragraphs>2652</Paragraphs>
  <Slides>86</Slides>
  <Notes>54</Notes>
  <HiddenSlides>0</HiddenSlides>
  <MMClips>0</MMClips>
  <ScaleCrop>false</ScaleCrop>
  <HeadingPairs>
    <vt:vector size="6" baseType="variant">
      <vt:variant>
        <vt:lpstr>Fonts Used</vt:lpstr>
      </vt:variant>
      <vt:variant>
        <vt:i4>19</vt:i4>
      </vt:variant>
      <vt:variant>
        <vt:lpstr>Theme</vt:lpstr>
      </vt:variant>
      <vt:variant>
        <vt:i4>10</vt:i4>
      </vt:variant>
      <vt:variant>
        <vt:lpstr>Slide Titles</vt:lpstr>
      </vt:variant>
      <vt:variant>
        <vt:i4>86</vt:i4>
      </vt:variant>
    </vt:vector>
  </HeadingPairs>
  <TitlesOfParts>
    <vt:vector size="115" baseType="lpstr">
      <vt:lpstr>Merriweather Sans</vt:lpstr>
      <vt:lpstr>Calibri</vt:lpstr>
      <vt:lpstr>System Font Regular</vt:lpstr>
      <vt:lpstr>Orgon Slab Medium</vt:lpstr>
      <vt:lpstr>Courier New</vt:lpstr>
      <vt:lpstr>Tisa Offc Serif Pro</vt:lpstr>
      <vt:lpstr>Franklin Gothic Medium</vt:lpstr>
      <vt:lpstr>Franklin Gothic Demi</vt:lpstr>
      <vt:lpstr>Encode Sans Black</vt:lpstr>
      <vt:lpstr>Roboto</vt:lpstr>
      <vt:lpstr>Lucida Grande</vt:lpstr>
      <vt:lpstr>Orgon Slab</vt:lpstr>
      <vt:lpstr>Orgon Slab Light</vt:lpstr>
      <vt:lpstr>Times New Roman</vt:lpstr>
      <vt:lpstr>Arial</vt:lpstr>
      <vt:lpstr>Orgon Slab ExtraLight</vt:lpstr>
      <vt:lpstr>.Hiragino Kaku Gothic Interface W3</vt:lpstr>
      <vt:lpstr>Encode Sans Normal Black</vt:lpstr>
      <vt:lpstr>Calibri-Bold</vt:lpstr>
      <vt:lpstr>1_Custom Design</vt:lpstr>
      <vt:lpstr>3_Custom Design</vt:lpstr>
      <vt:lpstr>4_Custom Design</vt:lpstr>
      <vt:lpstr>6_Custom Design</vt:lpstr>
      <vt:lpstr>2_Custom Design</vt:lpstr>
      <vt:lpstr>Primary Logo</vt:lpstr>
      <vt:lpstr>Custom Design</vt:lpstr>
      <vt:lpstr>5_Custom Design</vt:lpstr>
      <vt:lpstr>7_Custom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Faculty-Staff Climate Survey</vt:lpstr>
      <vt:lpstr>Key Terms &amp; Abbreviations</vt:lpstr>
      <vt:lpstr>Data Overview</vt:lpstr>
      <vt:lpstr>Reminder of Key Measures</vt:lpstr>
      <vt:lpstr>Overall Levels of Key Measures</vt:lpstr>
      <vt:lpstr>Meaningful Differences Between Years</vt:lpstr>
      <vt:lpstr>Meaningful Differences Between Years for Colleges</vt:lpstr>
      <vt:lpstr>Meaningful Differences Between Colleges - 2023</vt:lpstr>
      <vt:lpstr>Meaningful Differences Between Years for Tenure-Status</vt:lpstr>
      <vt:lpstr>Meaningful Differences Among Tenure Status - 2023</vt:lpstr>
      <vt:lpstr>Meaningful Differences Between Faculty &amp; Staff - 2023</vt:lpstr>
      <vt:lpstr>Breakdown of Constraints/Stressors</vt:lpstr>
      <vt:lpstr>Meaningful Differences Between Years for Staff</vt:lpstr>
      <vt:lpstr>Meaningful Differences Between Occupation Groups (Staff Groups) - 2023</vt:lpstr>
      <vt:lpstr>Initial Breakdown of Qualitative Comments</vt:lpstr>
      <vt:lpstr>Qualitative Count Differences Between Groups</vt:lpstr>
      <vt:lpstr>Qualitative Count Differences Between Groups</vt:lpstr>
      <vt:lpstr>Next Steps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Budget</vt:lpstr>
      <vt:lpstr>General Revenue Budget</vt:lpstr>
      <vt:lpstr>General Revenue Budget: costs</vt:lpstr>
      <vt:lpstr>Overall FY 24 Budget</vt:lpstr>
      <vt:lpstr>Overall FY 24 Budget</vt:lpstr>
      <vt:lpstr>Overall FY 24 Budget</vt:lpstr>
      <vt:lpstr>Overall FY 24 Budget</vt:lpstr>
      <vt:lpstr>Overall FY 24 Budget</vt:lpstr>
      <vt:lpstr>Overall FY 24 Budget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Alanya Cannon</dc:creator>
  <cp:lastModifiedBy>Westenberg, David J.</cp:lastModifiedBy>
  <cp:revision>12</cp:revision>
  <dcterms:created xsi:type="dcterms:W3CDTF">2014-10-14T00:51:43Z</dcterms:created>
  <dcterms:modified xsi:type="dcterms:W3CDTF">2023-06-01T18:02:34Z</dcterms:modified>
</cp:coreProperties>
</file>